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0" r:id="rId5"/>
    <p:sldId id="267" r:id="rId6"/>
    <p:sldId id="268" r:id="rId7"/>
    <p:sldId id="269" r:id="rId8"/>
    <p:sldId id="271"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Dependencias en general de la Universidad Tecnológica de Pereira, especialmente las que tienen como usuarios principales a los estudiantes.</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Estudiantes de pregrado, postgrado, docentes y administrativos de la Universidad Tecnológica de Pereira según correspondencia de responsabilidad por unidades y/o áreas administrativas.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4149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0925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448053"/>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467865"/>
        <a:ext cx="2304616" cy="636795"/>
      </dsp:txXfrm>
    </dsp:sp>
    <dsp:sp modelId="{107B593D-2B7E-47A1-B237-2D44EE17772E}">
      <dsp:nvSpPr>
        <dsp:cNvPr id="0" name=""/>
        <dsp:cNvSpPr/>
      </dsp:nvSpPr>
      <dsp:spPr>
        <a:xfrm>
          <a:off x="237851" y="1124472"/>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347434"/>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Dependencias en general de la Universidad Tecnológica de Pereira, especialmente las que tienen como usuarios principales a los estudiantes.</a:t>
          </a:r>
          <a:endParaRPr lang="es-CO" sz="200" b="0" kern="1200" dirty="0">
            <a:solidFill>
              <a:schemeClr val="tx2">
                <a:lumMod val="50000"/>
              </a:schemeClr>
            </a:solidFill>
            <a:latin typeface="+mn-lt"/>
            <a:cs typeface="Khmer UI" panose="020B0502040204020203" pitchFamily="34" charset="0"/>
          </a:endParaRPr>
        </a:p>
      </dsp:txBody>
      <dsp:txXfrm>
        <a:off x="500748" y="1366946"/>
        <a:ext cx="3962252" cy="627154"/>
      </dsp:txXfrm>
    </dsp:sp>
    <dsp:sp modelId="{94DEC999-591D-4E68-9D00-6890F125307D}">
      <dsp:nvSpPr>
        <dsp:cNvPr id="0" name=""/>
        <dsp:cNvSpPr/>
      </dsp:nvSpPr>
      <dsp:spPr>
        <a:xfrm>
          <a:off x="237851" y="1124472"/>
          <a:ext cx="234424" cy="1536801"/>
        </a:xfrm>
        <a:custGeom>
          <a:avLst/>
          <a:gdLst/>
          <a:ahLst/>
          <a:cxnLst/>
          <a:rect l="0" t="0" r="0" b="0"/>
          <a:pathLst>
            <a:path>
              <a:moveTo>
                <a:pt x="0" y="0"/>
              </a:moveTo>
              <a:lnTo>
                <a:pt x="0" y="1536801"/>
              </a:lnTo>
              <a:lnTo>
                <a:pt x="234424" y="153680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182717"/>
          <a:ext cx="4022445" cy="95711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kern="1200" dirty="0">
            <a:solidFill>
              <a:schemeClr val="tx2">
                <a:lumMod val="50000"/>
              </a:schemeClr>
            </a:solidFill>
            <a:latin typeface="+mn-lt"/>
            <a:cs typeface="Khmer UI" panose="020B0502040204020203" pitchFamily="34" charset="0"/>
          </a:endParaRPr>
        </a:p>
      </dsp:txBody>
      <dsp:txXfrm>
        <a:off x="500308" y="2210750"/>
        <a:ext cx="3966379" cy="901047"/>
      </dsp:txXfrm>
    </dsp:sp>
    <dsp:sp modelId="{983EE482-34B4-4DDE-A5BB-56DAF2F5E8D4}">
      <dsp:nvSpPr>
        <dsp:cNvPr id="0" name=""/>
        <dsp:cNvSpPr/>
      </dsp:nvSpPr>
      <dsp:spPr>
        <a:xfrm>
          <a:off x="237851" y="1124472"/>
          <a:ext cx="234424" cy="2553977"/>
        </a:xfrm>
        <a:custGeom>
          <a:avLst/>
          <a:gdLst/>
          <a:ahLst/>
          <a:cxnLst/>
          <a:rect l="0" t="0" r="0" b="0"/>
          <a:pathLst>
            <a:path>
              <a:moveTo>
                <a:pt x="0" y="0"/>
              </a:moveTo>
              <a:lnTo>
                <a:pt x="0" y="2553977"/>
              </a:lnTo>
              <a:lnTo>
                <a:pt x="234424" y="25539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08936"/>
          <a:ext cx="4036699" cy="73902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Estudiantes de pregrado, postgrado, docentes y administrativos de la Universidad Tecnológica de Pereira según correspondencia de responsabilidad por unidades y/o áreas administrativas.</a:t>
          </a:r>
          <a:endParaRPr lang="es-CO" sz="700" b="0" kern="1200" dirty="0">
            <a:latin typeface="+mn-lt"/>
          </a:endParaRPr>
        </a:p>
      </dsp:txBody>
      <dsp:txXfrm>
        <a:off x="493920" y="3330581"/>
        <a:ext cx="3993409" cy="695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03/03/2020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03/03/2020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3935506"/>
            <a:ext cx="3980326" cy="2465294"/>
            <a:chOff x="3812494" y="1136197"/>
            <a:chExt cx="7410278" cy="1809276"/>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136197"/>
              <a:ext cx="5736373" cy="1809276"/>
            </a:xfrm>
            <a:prstGeom prst="rect">
              <a:avLst/>
            </a:prstGeom>
            <a:noFill/>
          </p:spPr>
          <p:txBody>
            <a:bodyPr wrap="square" rtlCol="0" anchor="ctr">
              <a:spAutoFit/>
            </a:bodyPr>
            <a:lstStyle/>
            <a:p>
              <a:r>
                <a:rPr lang="es-CO" b="1" dirty="0"/>
                <a:t>Proyecto</a:t>
              </a:r>
            </a:p>
            <a:p>
              <a:r>
                <a:rPr lang="es-CO" dirty="0"/>
                <a:t>Acompañamiento Integral e Inclusión con enfoque diferencial </a:t>
              </a:r>
            </a:p>
            <a:p>
              <a:r>
                <a:rPr lang="es-CO" dirty="0"/>
                <a:t>para la calidad de vida y el bienestar institucional</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42</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1" name="Imagen 10"/>
          <p:cNvPicPr/>
          <p:nvPr/>
        </p:nvPicPr>
        <p:blipFill>
          <a:blip r:embed="rId5"/>
          <a:stretch>
            <a:fillRect/>
          </a:stretch>
        </p:blipFill>
        <p:spPr>
          <a:xfrm>
            <a:off x="4975746" y="3612777"/>
            <a:ext cx="3997923" cy="3042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366748386"/>
              </p:ext>
            </p:extLst>
          </p:nvPr>
        </p:nvGraphicFramePr>
        <p:xfrm>
          <a:off x="259257" y="1219189"/>
          <a:ext cx="7468319" cy="527693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- 42</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Dependencias en general de la Universidad Tecnológica de Pereira, especialmente las que tienen como usuarios principales a los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67423670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10.Reducir la desigualdad en y entre todos los países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339923"/>
          </a:xfrm>
          <a:prstGeom prst="rect">
            <a:avLst/>
          </a:prstGeom>
        </p:spPr>
        <p:txBody>
          <a:bodyPr wrap="square">
            <a:spAutoFit/>
          </a:bodyPr>
          <a:lstStyle/>
          <a:p>
            <a:pPr algn="just"/>
            <a:r>
              <a:rPr lang="es-CO" sz="1100" dirty="0"/>
              <a:t>Alto índice de vulnerabilidad multidimensional de poblaciones diversas para el acceso, permanencia y egreso de la educación superior:</a:t>
            </a:r>
          </a:p>
          <a:p>
            <a:pPr algn="just"/>
            <a:r>
              <a:rPr lang="es-CO" sz="1100" dirty="0"/>
              <a:t> </a:t>
            </a:r>
          </a:p>
          <a:p>
            <a:pPr marL="171450" indent="-171450" algn="just">
              <a:buFont typeface="Arial" panose="020B0604020202020204" pitchFamily="34" charset="0"/>
              <a:buChar char="•"/>
            </a:pPr>
            <a:r>
              <a:rPr lang="es-CO" sz="1100" dirty="0"/>
              <a:t>La población estudiantil de la Universidad Tecnológica de Pereira presenta  un alto índice de vulnerabilidad multidimensional sobretodo en poblaciones diversas, lo cual se convierte en obstáculo para el acceso, permanencia y egreso a la educación superior;  aspectos como la Vulnerabilidad socioeconómica por ausencia de apoyo económico por parte de proveedores; desempleo; pérdida de beneficios,  inestabilidad económica, cambios socio familiares y/o fenómenos ambientales que afectan la economía familiar; además,  las débiles redes de apoyo familiar y social y la falta de motivación, inciden directamente en la deserción  estudiantil. </a:t>
            </a:r>
          </a:p>
          <a:p>
            <a:pPr algn="just"/>
            <a:r>
              <a:rPr lang="es-CO" sz="1100" dirty="0"/>
              <a:t> </a:t>
            </a:r>
          </a:p>
          <a:p>
            <a:pPr marL="171450" indent="-171450" algn="just">
              <a:buFont typeface="Arial" panose="020B0604020202020204" pitchFamily="34" charset="0"/>
              <a:buChar char="•"/>
            </a:pPr>
            <a:r>
              <a:rPr lang="es-CO" sz="1100" dirty="0"/>
              <a:t>Por otra parte, la deficiencia en las habilidades académicas (lectura, escritura, comprensión, matemáticas y pensamiento crítico), son barreras para el desarrollo cognitivo, lo que implica generar estrategias pedagógicas de acompañamiento </a:t>
            </a:r>
            <a:r>
              <a:rPr lang="es-CO" sz="1100" dirty="0" err="1"/>
              <a:t>psicoacadémico</a:t>
            </a:r>
            <a:r>
              <a:rPr lang="es-CO" sz="1100" dirty="0"/>
              <a:t> que fortalezcan aspectos como: la percepción, atención, memoria, lenguaje y emoción, así como los vocacionales implicados en el aprendizaje. </a:t>
            </a:r>
          </a:p>
          <a:p>
            <a:pPr algn="just"/>
            <a:r>
              <a:rPr lang="es-CO" sz="1100" dirty="0"/>
              <a:t> </a:t>
            </a:r>
          </a:p>
          <a:p>
            <a:pPr marL="171450" indent="-171450" algn="just">
              <a:buFont typeface="Arial" panose="020B0604020202020204" pitchFamily="34" charset="0"/>
              <a:buChar char="•"/>
            </a:pPr>
            <a:r>
              <a:rPr lang="es-CO" sz="1100" dirty="0"/>
              <a:t>Con base en el estudio de calidad de vida 2019-1 realizado por la Vicerrectoría de Responsabilidad Social y Bienestar Universitario, cuya población objetivo se concentró en estudiantes de pregrado y postgrado, identifica factores de riesgo como: hábitos inadecuados de alimentación, sedentarismo, déficit y problemas de sueño, adicciones, depresión, enfermedades asociadas con la salud mental, salud sexual,  entre otros que implican poner especial atención, tanto a los satisfactores básicos de bienestar que son la alimentación y la salud, como a otros que son de las dimensiones complejas de lo humano.</a:t>
            </a:r>
          </a:p>
          <a:p>
            <a:pPr algn="just"/>
            <a:r>
              <a:rPr lang="es-CO" sz="1100" dirty="0"/>
              <a:t> </a:t>
            </a:r>
          </a:p>
          <a:p>
            <a:pPr marL="171450" indent="-171450" algn="just">
              <a:buFont typeface="Arial" panose="020B0604020202020204" pitchFamily="34" charset="0"/>
              <a:buChar char="•"/>
            </a:pPr>
            <a:r>
              <a:rPr lang="es-CO" sz="1100" dirty="0"/>
              <a:t>Finalmente, al ser la universidad un microsistema que refleja la realidad social del entorno, toma singular importancia el abordaje tanto de los derechos humanos como del derecho internacional humanitario, horizontes éticos que implican el reconocimiento de los sujetos específicos de derechos, desde un marco de inclusión, equidad y dignificación. En este aspecto la mayor dificultad que se presenta en la institución frente a las poblaciones diversas es el auto reconocimiento. Así mismo, los sistemas institucionales no están diseñados con categorías que contemplen las características de ciudadanías diversas con enfoque de derechos, flexibilidad y género;  por lo que es necesario fortalecer  estrategias de inclusión correspondientes a disminuir las brechas y barreras en los procesos de enseñanza aprendizaje, adaptación y vinculación en la vida universitaria, en los procesos organizacionales, así como los procesos de investigación, extensión que corresponden a los factores misionales de la institución.</a:t>
            </a:r>
          </a:p>
          <a:p>
            <a:pPr algn="just"/>
            <a:r>
              <a:rPr lang="es-CO" sz="1100" dirty="0"/>
              <a:t> </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1164519525"/>
              </p:ext>
            </p:extLst>
          </p:nvPr>
        </p:nvGraphicFramePr>
        <p:xfrm>
          <a:off x="201703" y="1179292"/>
          <a:ext cx="7866533" cy="5366131"/>
        </p:xfrm>
        <a:graphic>
          <a:graphicData uri="http://schemas.openxmlformats.org/drawingml/2006/table">
            <a:tbl>
              <a:tblPr firstRow="1" firstCol="1" bandRow="1">
                <a:tableStyleId>{5940675A-B579-460E-94D1-54222C63F5DA}</a:tableStyleId>
              </a:tblPr>
              <a:tblGrid>
                <a:gridCol w="1233315">
                  <a:extLst>
                    <a:ext uri="{9D8B030D-6E8A-4147-A177-3AD203B41FA5}">
                      <a16:colId xmlns:a16="http://schemas.microsoft.com/office/drawing/2014/main" val="235893282"/>
                    </a:ext>
                  </a:extLst>
                </a:gridCol>
                <a:gridCol w="2984582">
                  <a:extLst>
                    <a:ext uri="{9D8B030D-6E8A-4147-A177-3AD203B41FA5}">
                      <a16:colId xmlns:a16="http://schemas.microsoft.com/office/drawing/2014/main" val="152103896"/>
                    </a:ext>
                  </a:extLst>
                </a:gridCol>
                <a:gridCol w="364863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700" b="1" dirty="0">
                          <a:effectLst/>
                        </a:rPr>
                        <a:t>Problema Central</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Indirectas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11">
                  <a:txBody>
                    <a:bodyPr/>
                    <a:lstStyle/>
                    <a:p>
                      <a:pPr algn="ctr">
                        <a:lnSpc>
                          <a:spcPct val="107000"/>
                        </a:lnSpc>
                        <a:spcAft>
                          <a:spcPts val="1200"/>
                        </a:spcAft>
                      </a:pPr>
                      <a:r>
                        <a:rPr lang="es-CO" sz="700" kern="1200" dirty="0" smtClean="0">
                          <a:solidFill>
                            <a:schemeClr val="tx1"/>
                          </a:solidFill>
                          <a:effectLst/>
                          <a:latin typeface="+mn-lt"/>
                          <a:ea typeface="+mn-ea"/>
                          <a:cs typeface="+mn-cs"/>
                        </a:rPr>
                        <a:t>Alto índice de vulnerabilidad multidimensional de poblaciones diversas para el acceso, permanencia y egreso de la educación superior. Comunidad Universitaria.</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1.Vulnerabilidades socioeconómicas y biopsicosociales multidimensionales..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1.1.Alta tasa de desempleo y desempleo informal a nivel nacional que genera inestabilidad económica en las familias colombianas.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1.2 Desplazamientos, conflicto interno, fluctuación en las normas y programas.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1.3. Fluctuación de los mercados, cambio de las divisas y en consecuencia de las remesas.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 Débiles redes de apoyo familiar y social de los estudiantes UTP pregrado  y falta de motivación</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Débil funcionamiento del sistema general de salud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Estructuras familiares complejas, con problemas en la funcionalidad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Inadecuado manejo de los medios de comunicación y de la tecnología</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Deficiencia en las habilidades académicas (lectura, escritura, comprensión, matemáticas y pensamiento crítico), cognitivas (percepción, atención, memoria, lenguaje y emoción) vocacionales implicadas en el aprendizaje y habilidades Psicosociales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3.1 En las instituciones educativas de primaria y secundaria no se están desarrollando las competencias básicas fundamentales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3.2 La exacerbada burocratización y estandarización del sistema educativo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3.3 La sobreinformación a la que están expuestos los jóvenes sin la capacidad para elegir y tomar decisiones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81620876"/>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4. Presencia de factores de riesgo como hábitos inadecuados de alimentación, sedentarismo, adicciones, depresión, enfermedades asociadas con la salud mental, salud sexual,  uso de sustancias psicoactivas.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4.1. Altos índices de suicidio en el ámbito nacional y de manera particular en el local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4.2  La no cobertura del sistema de salud conlleva a generar una gran cantidad de enfermedades de salud mental, sexual y física</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4.3 Exposición a altos índices de Alcoholismo, consumo de sustancias psicoactivas y ausencia de formación estructurada en las libertad y autonomía del sujeto.</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515409128"/>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5. Sujetos específicos de derecho: Existen dificultades en el auto reconocimiento; los sistemas institucionales no están diseñados con categorías que contemplen las características de diversidad, flexibilidad y género; no existe una estrategias de inclusión, ni de género, hay desconocimiento sobre derechos y deberes de las poblaciones diversas; falta de articulación entre  el Plan de Vida de las Comunidades Ancestrales con  el Plan de Desarrollo Institucional e implementación de la Política Institucional de Discapacidad de la UTP y el acompañamiento a estas poblaciones.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5.1.  Falta de equidad en el acceso al disfrute pleno de los derechos consagrados en el marco normativo internacional y nacional.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5.2.  Falta de articulación entre  el Plan de Vida de las Comunidades Ancestrales, los planes territoriales para estas comunidades (Plan Salvaguarda)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5.3   Falta la apropiación de los lineamientos de atención integral a la comunidad en situación de discapacidad </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023701518"/>
                  </a:ext>
                </a:extLst>
              </a:tr>
              <a:tr h="56517">
                <a:tc vMerge="1">
                  <a:txBody>
                    <a:bodyPr/>
                    <a:lstStyle/>
                    <a:p>
                      <a:endParaRPr lang="es-CO"/>
                    </a:p>
                  </a:txBody>
                  <a:tcPr/>
                </a:tc>
                <a:tc>
                  <a:txBody>
                    <a:bodyPr/>
                    <a:lstStyle/>
                    <a:p>
                      <a:pPr algn="ctr">
                        <a:lnSpc>
                          <a:spcPct val="107000"/>
                        </a:lnSpc>
                        <a:spcAft>
                          <a:spcPts val="0"/>
                        </a:spcAft>
                      </a:pPr>
                      <a:r>
                        <a:rPr lang="es-CO" sz="700" b="1" dirty="0">
                          <a:effectLst/>
                        </a:rPr>
                        <a:t>Efectos 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Efectos indirectos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890901300"/>
                  </a:ext>
                </a:extLst>
              </a:tr>
              <a:tr h="127145">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Deserción, fluctuación en el ciclo de vida académico, dificultades de acceso efectivo a programas académicos, bajo rendimiento académico, problemas de salud física, mental y emocional; conflictos intrafamiliares, riesgos asociados a la seguridad.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Retraso en el desarrollo de la sociedad, incremento de la informalidad, índices de violencia y delincuencia.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Perdida de recursos del sistema educativo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Deserción, estudiantes con poca resiliencia, empoderamiento, carácter, autonomía frente a los retos de la vida universitaria; riesgo de suicidio, de aislamiento social, confinamiento, auto infringirse daño; bajo rendimiento académico.</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Las enfermedades  en etapas tempranas sin debidas atenciones, enmarcadas en un sistema de salud,  pueden pasar a etapas críticas.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Reducción en los índices de calidad de vida de la población.</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rendimiento académico; deserción; cambio de programa académico en el proceso universitario; frustración y desmotivación frente al aprendizaje; rezago académico, aumento del costo académico y de vida por estudiante.</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Aumento del costo de vida para el estudiante y la familia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Aumento de los índices de pobreza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Aumento de inequidad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382031205"/>
                  </a:ext>
                </a:extLst>
              </a:tr>
              <a:tr h="95359">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 Riesgo de Suicidio, adicciones y morbilidad relacionada con la salud mental (ansiedad, depresión, violencia y acoso). Consumo de sustancias Psicoactivas; enfermedades relacionadas con la salud sexual y reproductiva</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4.1. Aumento de inseguridad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4.2. Aumento en índices de morbilidad</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4.3. Riesgos jurídicos, reputacionales y éticos.</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788227127"/>
                  </a:ext>
                </a:extLst>
              </a:tr>
              <a:tr h="142848">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 Segregación y separación de las poblaciones con capacidades diferenciales, discapacidad, bullyng, genero, aislamiento social, riesgo jurídico por no garantías en derechos fundamentales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5.1 Aumento de índices de miseria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5.2. Riesgo jurídicos, reputacionales, éticos e incremento de acciones legales</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309024326"/>
                  </a:ext>
                </a:extLst>
              </a:tr>
            </a:tbl>
          </a:graphicData>
        </a:graphic>
      </p:graphicFrame>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141733241"/>
              </p:ext>
            </p:extLst>
          </p:nvPr>
        </p:nvGraphicFramePr>
        <p:xfrm>
          <a:off x="4064461" y="1489908"/>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0" y="1348800"/>
            <a:ext cx="3943560" cy="4832092"/>
          </a:xfrm>
          <a:prstGeom prst="rect">
            <a:avLst/>
          </a:prstGeom>
        </p:spPr>
        <p:txBody>
          <a:bodyPr wrap="square">
            <a:spAutoFit/>
          </a:bodyPr>
          <a:lstStyle/>
          <a:p>
            <a:pPr algn="just"/>
            <a:r>
              <a:rPr lang="es-CO" sz="1100" dirty="0"/>
              <a:t>La Universidad Tecnológica de Pereira propende por dar cumplimiento a las acciones que permitan y garanticen el acceso, la permanencia y egreso exitoso de la población que hace parte de la Institución, de los cuales se tiene como referentes los estándares normativos nacionales, por lo tanto el objetivo es brindar un acompañamiento integral y permanente de acuerdo a las poblaciones vulnerables, entendiéndose la vulnerabilidad como multidimensional, es decir donde se abarque otros aspectos como lo son biopsicosociales, socioeconómicos, socioculturales, biológicos, condiciones físicas, entre otros; reconociendo la diversidad étnica, cultural y social, con el fin de lograr la inclusión y las necesidades educativas especiales.</a:t>
            </a:r>
          </a:p>
          <a:p>
            <a:pPr algn="just"/>
            <a:r>
              <a:rPr lang="es-CO" sz="1100" dirty="0"/>
              <a:t> </a:t>
            </a:r>
          </a:p>
          <a:p>
            <a:pPr algn="just"/>
            <a:r>
              <a:rPr lang="es-CO" sz="1100" dirty="0"/>
              <a:t>Mediante los procesos de Acompañamiento integral se generan acciones enfocadas al apoyo desde lo socioeconómico a través de la gestión de convenios, alianzas, recursos propios, donaciones y demás oportunidades que se den para alivianar los gastos que implican la asistencia a la universidad y su proceso académico.</a:t>
            </a:r>
          </a:p>
          <a:p>
            <a:pPr algn="just"/>
            <a:r>
              <a:rPr lang="es-CO" sz="1100" dirty="0"/>
              <a:t> </a:t>
            </a:r>
          </a:p>
          <a:p>
            <a:pPr algn="just"/>
            <a:r>
              <a:rPr lang="es-CO" sz="1100" dirty="0"/>
              <a:t>En relación al proceso de Adaptación a la Vida Universitaria, en sus componentes del ser y del hacer se desarrollarán actividades individuales y grupales en las diferentes fases de su carrera tecnológica o profesional.</a:t>
            </a:r>
          </a:p>
          <a:p>
            <a:pPr algn="just"/>
            <a:r>
              <a:rPr lang="es-CO" sz="1100" dirty="0"/>
              <a:t> </a:t>
            </a:r>
          </a:p>
          <a:p>
            <a:pPr algn="just"/>
            <a:r>
              <a:rPr lang="es-CO" sz="1100" dirty="0"/>
              <a:t>Dentro de la estrategia de inclusión se realizará plan de acción donde participen en su construcción todas las poblaciones vulnerables con enfoque diferencial, para el mejoramiento de la calidad de vida y el desarrollo de su bienestar.</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57244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584775"/>
          </a:xfrm>
          <a:prstGeom prst="rect">
            <a:avLst/>
          </a:prstGeom>
        </p:spPr>
        <p:txBody>
          <a:bodyPr wrap="square">
            <a:spAutoFit/>
          </a:bodyPr>
          <a:lstStyle/>
          <a:p>
            <a:pPr algn="just"/>
            <a:r>
              <a:rPr lang="es-CO" sz="1600" dirty="0"/>
              <a:t>Fortalecer los programas de Acompañamiento Integral e Inclusión con enfoque diferencial para la calidad de vida y el bienestar institucional.</a:t>
            </a:r>
          </a:p>
        </p:txBody>
      </p:sp>
      <p:sp>
        <p:nvSpPr>
          <p:cNvPr id="3" name="Rectángulo 2"/>
          <p:cNvSpPr/>
          <p:nvPr/>
        </p:nvSpPr>
        <p:spPr>
          <a:xfrm>
            <a:off x="198343" y="3146591"/>
            <a:ext cx="7475445" cy="3539430"/>
          </a:xfrm>
          <a:prstGeom prst="rect">
            <a:avLst/>
          </a:prstGeom>
        </p:spPr>
        <p:txBody>
          <a:bodyPr wrap="square">
            <a:spAutoFit/>
          </a:bodyPr>
          <a:lstStyle/>
          <a:p>
            <a:pPr marL="285750" lvl="0" indent="-285750" algn="just">
              <a:buFont typeface="Wingdings" panose="05000000000000000000" pitchFamily="2" charset="2"/>
              <a:buChar char="Ø"/>
            </a:pPr>
            <a:r>
              <a:rPr lang="es-CO" sz="1400" dirty="0"/>
              <a:t>Facilitar procesos de promoción social que coadyuven al fortalecimiento al bienestar y la calidad de vida de los estudiantes en aspectos </a:t>
            </a:r>
            <a:r>
              <a:rPr lang="es-CO" sz="1400" dirty="0" smtClean="0"/>
              <a:t>socioeconómicos.</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Articular </a:t>
            </a:r>
            <a:r>
              <a:rPr lang="es-CO" sz="1400" dirty="0"/>
              <a:t>los grupos de apoyo que fortalezcan los procesos de acompañamiento en la formación </a:t>
            </a:r>
            <a:r>
              <a:rPr lang="es-CO" sz="1400" dirty="0" smtClean="0"/>
              <a:t>universitaria.</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Implementar </a:t>
            </a:r>
            <a:r>
              <a:rPr lang="es-CO" sz="1400" dirty="0"/>
              <a:t>talleres para trabajar las habilidades académicas, cognitivas, psicosociales, mejorando las Técnicas de Estudio y buscando ubicar el mejor Perfil Vocacional Teniendo en cuenta las necesidades de la población </a:t>
            </a:r>
            <a:r>
              <a:rPr lang="es-CO" sz="1400" dirty="0" smtClean="0"/>
              <a:t>vulnerable.</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Fortalecer </a:t>
            </a:r>
            <a:r>
              <a:rPr lang="es-CO" sz="1400" dirty="0"/>
              <a:t>la promoción y prevención de la Salud Integral de la comunidad </a:t>
            </a:r>
            <a:r>
              <a:rPr lang="es-CO" sz="1400" dirty="0" smtClean="0"/>
              <a:t>estudiantil.</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Generar </a:t>
            </a:r>
            <a:r>
              <a:rPr lang="es-CO" sz="1400" dirty="0"/>
              <a:t>lineamientos, programas y acciones encaminadas a la inclusión social de la comunidad universitaria con enfoque diverso y de derechos, donde se den espacios de participación colectiva con las comunidades internas y externas para el desarrollo y aplicación de propuestas innovadoras que contribuyan a la transformación social.</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2713087166"/>
              </p:ext>
            </p:extLst>
          </p:nvPr>
        </p:nvGraphicFramePr>
        <p:xfrm>
          <a:off x="187540" y="1629204"/>
          <a:ext cx="7674508" cy="4477640"/>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Social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Procesos para las solicitudes apoyos socioeconómicos. Realización de los estudios socioeconómicos. Asignación y entrega de los beneficios.</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Controlar y realizar el seguimiento. Generación de informes y cierres anuales.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Atención y Orientación Estrategia PAI</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Aplicación de pruebas de clasificación y de acompañamiento a estudiantes que ingresan al primer semestre. Entrevistas de ingreso y apoyos socioeconómicos a los estudiantes del primer semestre. Elaboración de Informes PAI por facultad con propuestas de trabajo. Atenciones individuales PAI. Remisiones a líneas de acompañamiento.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Tomas PAI.</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Atención, orientación y acompañamiento a estudiantes de los programas especiales. Direccionamiento en los procesos de Voluntariado para apoyo a los estudiantes. Coordinación con los grupos de apoyo su vinculación al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Monitoreo estudiantes en transición, cancelación y alertas.	</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3400328094"/>
              </p:ext>
            </p:extLst>
          </p:nvPr>
        </p:nvGraphicFramePr>
        <p:xfrm>
          <a:off x="205469" y="1288546"/>
          <a:ext cx="7674508" cy="5089780"/>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Técnicas de Estudio, habilidades psicosociales y Perfil Vocacional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Diseño y Preparación de Talleres. Solicitud y legalización de Practicantes para apoyo a talleres. Diagnóstico de necesidades de capacitación. Cronograma de Realización de talleres. Aplicación de pruebas cognitivas y vocacionales. Proceso de Acompañamiento a través de talleres. Acompañamiento a estudiantes en transición y reingreso. Atención en el Aula de Acompañamiento Integral.</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1463325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y prevención de la Salud Integral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Atención primaria en salud. Salud mental y abordaje de consumo de psicoactivos. Trastornos mentales y de comportamiento. Abordaje integral de la sexualidad con enfoque de derechos. Estilos de vida saludable.</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178075616"/>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 de Inclusión con enfoque diverso y de derechos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Mapeo de grupos de interés -GI-, Levantamiento del contexto interno y externo. Definición y delimitación de enfoques y Elaboración de la propuesta general para el levantamiento de programas de Inclusión. Socialización, validación y ajuste de la propuesta con grupos de interés. Levantamiento por sectores de la estrategia de inclusión. Implementación de la Política de Discapacidad. Inserción de la Perspectiva de Género en la Vida Universitaria. Centro de Desarrollo Infantil Casita Utepitos. Creación de la oficina de comunidades étnicas en la Vicerrectoría de Responsabilidad Social y Bienestar Universitario (acompañamiento y políticas). Potencializar las minorías étnicas en la UTP.	</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a:t>
            </a:r>
            <a:r>
              <a:rPr lang="es-CO" sz="800" dirty="0">
                <a:solidFill>
                  <a:schemeClr val="bg1">
                    <a:lumMod val="50000"/>
                  </a:schemeClr>
                </a:solidFill>
                <a:latin typeface="Arial Rounded MT Bold" panose="020F0704030504030204" pitchFamily="34" charset="0"/>
              </a:rPr>
              <a:t>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9355077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4139</TotalTime>
  <Words>2534</Words>
  <Application>Microsoft Office PowerPoint</Application>
  <PresentationFormat>Presentación en pantalla (4:3)</PresentationFormat>
  <Paragraphs>126</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579</cp:revision>
  <cp:lastPrinted>2017-05-16T14:27:28Z</cp:lastPrinted>
  <dcterms:created xsi:type="dcterms:W3CDTF">2017-03-06T22:18:18Z</dcterms:created>
  <dcterms:modified xsi:type="dcterms:W3CDTF">2020-03-03T15:41:26Z</dcterms:modified>
</cp:coreProperties>
</file>