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5" r:id="rId3"/>
    <p:sldId id="266" r:id="rId4"/>
    <p:sldId id="272" r:id="rId5"/>
    <p:sldId id="267" r:id="rId6"/>
    <p:sldId id="268" r:id="rId7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8"/>
    <a:srgbClr val="D5EDFF"/>
    <a:srgbClr val="79C6FF"/>
    <a:srgbClr val="0070C0"/>
    <a:srgbClr val="57D3FF"/>
    <a:srgbClr val="0A99A3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0070C0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0070C0"/>
          </a:solidFill>
        </a:ln>
      </dgm:spPr>
      <dgm:t>
        <a:bodyPr/>
        <a:lstStyle/>
        <a:p>
          <a:pPr algn="just"/>
          <a:r>
            <a:rPr lang="es-CO" sz="11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100" dirty="0" smtClean="0"/>
            <a:t>Rectoría, Oficina de Planeación,  Facultades, Jardín Botánico, Centro de Innovación y Desarrollo Tecnológico</a:t>
          </a:r>
          <a:endParaRPr lang="es-CO" sz="900" dirty="0"/>
        </a:p>
      </dgm:t>
    </dgm:pt>
    <dgm:pt modelId="{7B38EB80-BE65-41F5-9BB7-929EF5D4D956}" type="parTrans" cxnId="{B837D475-4455-4857-ADA7-D1C66C72C69C}">
      <dgm:prSet/>
      <dgm:spPr>
        <a:ln>
          <a:solidFill>
            <a:srgbClr val="0070C0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0070C0"/>
          </a:solidFill>
        </a:ln>
      </dgm:spPr>
      <dgm:t>
        <a:bodyPr/>
        <a:lstStyle/>
        <a:p>
          <a:pPr algn="just"/>
          <a:r>
            <a:rPr lang="es-CO" sz="11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100" dirty="0" smtClean="0"/>
            <a:t>El proyecto al estar vinculado a la Red de Nodos de Innovación, Ciencia y Tecnología ha sido formulado inicialmente para beneficiar a toda la población de Risaralda de manera general, mejorando las condiciones para el desarrollo tecnológico, orientado hacia una sociedad y economía del conocimiento; de manera específica busca beneficiar a las empresas e instituciones de base ambiental que puedan desarrollar procesos de innovación en biodiversidad. Actualmente el Nodo está conformado por 17 instituciones entre universidades, empresas, entidades gubernamentales y </a:t>
          </a:r>
          <a:r>
            <a:rPr lang="es-CO" sz="1100" dirty="0" err="1" smtClean="0"/>
            <a:t>ONG´s</a:t>
          </a:r>
          <a:r>
            <a:rPr lang="es-CO" sz="1100" dirty="0" smtClean="0"/>
            <a:t>.</a:t>
          </a:r>
          <a:endParaRPr lang="es-CO" sz="14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0070C0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0070C0"/>
          </a:solidFill>
        </a:ln>
      </dgm:spPr>
      <dgm:t>
        <a:bodyPr/>
        <a:lstStyle/>
        <a:p>
          <a:pPr algn="just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10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Alcaldía de Pereira, Gobernación de Risaralda, Parques Nacional, UNISARC, Universidad Católica, Corporación Autónoma Regional de Risaralda CARDER</a:t>
          </a:r>
          <a:endParaRPr lang="es-ES" sz="900" b="0" dirty="0"/>
        </a:p>
      </dgm:t>
    </dgm:pt>
    <dgm:pt modelId="{32CA2B84-E3B2-40CF-8DC7-4B5119850B6B}" type="parTrans" cxnId="{CF4167F8-C89B-4EB1-8990-42F3FF232973}">
      <dgm:prSet/>
      <dgm:spPr>
        <a:ln>
          <a:solidFill>
            <a:srgbClr val="0070C0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65610" custScaleY="812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64429" custScaleY="1008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66419" custScaleY="28777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2678" y="368862"/>
          <a:ext cx="2245869" cy="648035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1658" y="387842"/>
        <a:ext cx="2207909" cy="610075"/>
      </dsp:txXfrm>
    </dsp:sp>
    <dsp:sp modelId="{107B593D-2B7E-47A1-B237-2D44EE17772E}">
      <dsp:nvSpPr>
        <dsp:cNvPr id="0" name=""/>
        <dsp:cNvSpPr/>
      </dsp:nvSpPr>
      <dsp:spPr>
        <a:xfrm>
          <a:off x="227265" y="1016898"/>
          <a:ext cx="224586" cy="476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739"/>
              </a:lnTo>
              <a:lnTo>
                <a:pt x="224586" y="476739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51852" y="1230503"/>
          <a:ext cx="3790849" cy="526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100" kern="1200" dirty="0" smtClean="0"/>
            <a:t>Rectoría, Oficina de Planeación,  Facultades, Jardín Botánico, Centro de Innovación y Desarrollo Tecnológico</a:t>
          </a:r>
          <a:endParaRPr lang="es-CO" sz="900" kern="1200" dirty="0"/>
        </a:p>
      </dsp:txBody>
      <dsp:txXfrm>
        <a:off x="467266" y="1245917"/>
        <a:ext cx="3760021" cy="495441"/>
      </dsp:txXfrm>
    </dsp:sp>
    <dsp:sp modelId="{94DEC999-591D-4E68-9D00-6890F125307D}">
      <dsp:nvSpPr>
        <dsp:cNvPr id="0" name=""/>
        <dsp:cNvSpPr/>
      </dsp:nvSpPr>
      <dsp:spPr>
        <a:xfrm>
          <a:off x="227265" y="1016898"/>
          <a:ext cx="224586" cy="1228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8781"/>
              </a:lnTo>
              <a:lnTo>
                <a:pt x="224586" y="1228781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51852" y="1918781"/>
          <a:ext cx="3778604" cy="653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10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Alcaldía de Pereira, Gobernación de Risaralda, Parques Nacional, UNISARC, Universidad Católica, Corporación Autónoma Regional de Risaralda CARDER</a:t>
          </a:r>
          <a:endParaRPr lang="es-ES" sz="900" b="0" kern="1200" dirty="0"/>
        </a:p>
      </dsp:txBody>
      <dsp:txXfrm>
        <a:off x="471001" y="1937930"/>
        <a:ext cx="3740306" cy="615498"/>
      </dsp:txXfrm>
    </dsp:sp>
    <dsp:sp modelId="{983EE482-34B4-4DDE-A5BB-56DAF2F5E8D4}">
      <dsp:nvSpPr>
        <dsp:cNvPr id="0" name=""/>
        <dsp:cNvSpPr/>
      </dsp:nvSpPr>
      <dsp:spPr>
        <a:xfrm>
          <a:off x="227265" y="1016898"/>
          <a:ext cx="224586" cy="2650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0136"/>
              </a:lnTo>
              <a:lnTo>
                <a:pt x="224586" y="2650136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51852" y="2734586"/>
          <a:ext cx="3799238" cy="1864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100" kern="1200" dirty="0" smtClean="0"/>
            <a:t>El proyecto al estar vinculado a la Red de Nodos de Innovación, Ciencia y Tecnología ha sido formulado inicialmente para beneficiar a toda la población de Risaralda de manera general, mejorando las condiciones para el desarrollo tecnológico, orientado hacia una sociedad y economía del conocimiento; de manera específica busca beneficiar a las empresas e instituciones de base ambiental que puedan desarrollar procesos de innovación en biodiversidad. Actualmente el Nodo está conformado por 17 instituciones entre universidades, empresas, entidades gubernamentales y </a:t>
          </a:r>
          <a:r>
            <a:rPr lang="es-CO" sz="1100" kern="1200" dirty="0" err="1" smtClean="0"/>
            <a:t>ONG´s</a:t>
          </a:r>
          <a:r>
            <a:rPr lang="es-CO" sz="1100" kern="1200" dirty="0" smtClean="0"/>
            <a:t>.</a:t>
          </a:r>
          <a:endParaRPr lang="es-CO" sz="1400" b="0" kern="1200" dirty="0">
            <a:latin typeface="+mn-lt"/>
          </a:endParaRPr>
        </a:p>
      </dsp:txBody>
      <dsp:txXfrm>
        <a:off x="506473" y="2789207"/>
        <a:ext cx="3689996" cy="175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90" y="5740347"/>
            <a:ext cx="980143" cy="9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53" y="182228"/>
            <a:ext cx="2143235" cy="20829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grpSp>
        <p:nvGrpSpPr>
          <p:cNvPr id="5" name="Group 106"/>
          <p:cNvGrpSpPr/>
          <p:nvPr/>
        </p:nvGrpSpPr>
        <p:grpSpPr>
          <a:xfrm>
            <a:off x="322732" y="4150980"/>
            <a:ext cx="3639668" cy="948979"/>
            <a:chOff x="3812494" y="1454131"/>
            <a:chExt cx="7410278" cy="1142522"/>
          </a:xfrm>
        </p:grpSpPr>
        <p:sp>
          <p:nvSpPr>
            <p:cNvPr id="6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7" name="TextBox 12"/>
            <p:cNvSpPr txBox="1"/>
            <p:nvPr/>
          </p:nvSpPr>
          <p:spPr>
            <a:xfrm>
              <a:off x="5486398" y="1485012"/>
              <a:ext cx="5736374" cy="11116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/>
                <a:t>Nodo de Innovación en Biodiversidad</a:t>
              </a:r>
            </a:p>
          </p:txBody>
        </p:sp>
        <p:sp>
          <p:nvSpPr>
            <p:cNvPr id="8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0060A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19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Imagen 10"/>
          <p:cNvPicPr/>
          <p:nvPr/>
        </p:nvPicPr>
        <p:blipFill>
          <a:blip r:embed="rId4"/>
          <a:stretch>
            <a:fillRect/>
          </a:stretch>
        </p:blipFill>
        <p:spPr>
          <a:xfrm>
            <a:off x="5751595" y="3126921"/>
            <a:ext cx="2796185" cy="35254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796" y="1990428"/>
            <a:ext cx="3452253" cy="147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0060A8"/>
                  </a:solidFill>
                </a:rPr>
                <a:t>Información general del proyecto</a:t>
              </a: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458108"/>
              </p:ext>
            </p:extLst>
          </p:nvPr>
        </p:nvGraphicFramePr>
        <p:xfrm>
          <a:off x="151682" y="1341331"/>
          <a:ext cx="7468319" cy="501703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98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CGT - 19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06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de Investigaciones, Innovación y Extensión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98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Creación, Gestión y Transferencia del conocimiento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290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conocimiento, innovación y emprendimiento con impacto en la sociedad y reconocimiento nacional e internacional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40652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- Investigación e Innovación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40652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- Extensión y proyección social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631699"/>
                  </a:ext>
                </a:extLst>
              </a:tr>
              <a:tr h="34683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Visibilidad  nacional e internacional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4188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Investigación y creación artística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581916"/>
                  </a:ext>
                </a:extLst>
              </a:tr>
              <a:tr h="406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Rectoría, Oficina de Planeación,  Facultades, Jardín Botánico, Centro de Innovación y Desarrollo Tecnológico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4188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conocimiento, innovación y emprendimiento con impacto en la sociedad y reconocimiento nacional e internacional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4188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Articulación interna para la gestión del contexto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922954"/>
                  </a:ext>
                </a:extLst>
              </a:tr>
              <a:tr h="29036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Poner fin al hambre, lograr la seguridad alimentaria y la mejora de la nutrición y promover la agricultura sostenible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29036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Promover el crecimiento económico sostenido, inclusivo y sostenible, el empleo pleno y productivo y el trabajo decente para todos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593438"/>
                  </a:ext>
                </a:extLst>
              </a:tr>
              <a:tr h="29036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 Garantizar modalidades de consumo y producción sostenibles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316656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598118" y="3468236"/>
            <a:ext cx="46097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19.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Nodo de innovación en biodiversidad</a:t>
            </a: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0060A8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0060A8"/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rgbClr val="0060A8"/>
                </a:solidFill>
              </a:endParaRPr>
            </a:p>
          </p:txBody>
        </p:sp>
      </p:grpSp>
      <p:sp>
        <p:nvSpPr>
          <p:cNvPr id="8" name="Rectángulo 7"/>
          <p:cNvSpPr/>
          <p:nvPr/>
        </p:nvSpPr>
        <p:spPr>
          <a:xfrm>
            <a:off x="224120" y="1271070"/>
            <a:ext cx="822063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300" dirty="0"/>
              <a:t>Existe en la actualidad un bajo uso y desarticulación de las capacidades instaladas en la región para la gestión estratégica de la innovación en biodiversidad, lo anterior por diferentes aspectos: las empresas e instituciones de base ambiental no realizan procesos de innovación usando la biodiversidad para el desarrollo competitivo del departamento, adicionalmente, hay pocos proyectos de innovación en biodiversidad y bajos niveles de apropiación social de la biodiversidad.</a:t>
            </a:r>
          </a:p>
          <a:p>
            <a:pPr algn="just"/>
            <a:r>
              <a:rPr lang="es-CO" sz="1300" dirty="0"/>
              <a:t> </a:t>
            </a:r>
          </a:p>
          <a:p>
            <a:pPr algn="just"/>
            <a:r>
              <a:rPr lang="es-CO" sz="1300" dirty="0"/>
              <a:t>Todo lo anterior conlleva a que haya Pérdida de competitividad de las empresas de base ambiental de la región, sumado a los débiles mecanismos e instrumentos para el fomento de la innovación y la limitada capacidad de gestión de recursos con entidades nacionales o internacionales.</a:t>
            </a:r>
          </a:p>
        </p:txBody>
      </p:sp>
      <p:sp>
        <p:nvSpPr>
          <p:cNvPr id="9" name="Rectángulo 8"/>
          <p:cNvSpPr/>
          <p:nvPr/>
        </p:nvSpPr>
        <p:spPr>
          <a:xfrm rot="16200000">
            <a:off x="6598118" y="3468236"/>
            <a:ext cx="46097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19.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Nodo de innovación en biodiversidad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796579"/>
              </p:ext>
            </p:extLst>
          </p:nvPr>
        </p:nvGraphicFramePr>
        <p:xfrm>
          <a:off x="287924" y="3235481"/>
          <a:ext cx="7430689" cy="34897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57502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521216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3651971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181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Problema Central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79C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543282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Bajo uso y desarticulación de las capacidades instaladas en la región para la gestión estratégica de la innovación</a:t>
                      </a:r>
                      <a:endParaRPr lang="es-CO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Empresas e instituciones  de base ambiental  que no realizan procesos de innovación usando la biodiversidad para el desarrollo competitivo del departamento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 Débil conocimiento de la biodiversidad para usos productivos</a:t>
                      </a:r>
                      <a:b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  Alianzas insuficientes entre las empresas y la universidad para generar innovación en biodiversidad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2716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Pocos proyectos de innovación en biodiversidad 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2.1. Limitadas fuentes de recursos para el desarrollo de procesos de innovación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2.2. Débil sinergia para trabajos colaborativos entre los grupos de investigación.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108394"/>
                  </a:ext>
                </a:extLst>
              </a:tr>
              <a:tr h="4074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Bajos Niveles de apropiación social de la biodiversidad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Escasas estrategias de ASCTI en la región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Poco aprovechamiento del conocimiento generado por las universidad por parte de la comunidad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85009"/>
                  </a:ext>
                </a:extLst>
              </a:tr>
              <a:tr h="18113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79C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Pérdida de competitividad de las empresas de base ambiental  de la región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 Productos y servicios de bajo contenido tecnológico</a:t>
                      </a:r>
                      <a:b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 Limitación para penetrar mercados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Débiles mecanismos e instrumentos para el fomento de la innovación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2.1. Falta de sostenibilidad para grupos enfocados a la innovación</a:t>
                      </a:r>
                      <a:b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2.2. Perdida de la biodiversidad por inadecuado uso 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082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Limitada capacidad de gestión de recursos con entidades nacionales o internacionales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3.1. Aprovechamiento limitado y parcial de los instrumentos y mecanismos existentes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3.2. Escasos recursos privados y públicos gestionados para la innovación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280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15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60A8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0060A8"/>
                  </a:solidFill>
                </a:rPr>
                <a:t>Descripción del proyecto</a:t>
              </a:r>
              <a:endParaRPr lang="es-CO" sz="2800" b="1" dirty="0">
                <a:solidFill>
                  <a:srgbClr val="0060A8"/>
                </a:solidFill>
              </a:endParaRPr>
            </a:p>
          </p:txBody>
        </p:sp>
      </p:grp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3847542957"/>
              </p:ext>
            </p:extLst>
          </p:nvPr>
        </p:nvGraphicFramePr>
        <p:xfrm>
          <a:off x="4164089" y="1153070"/>
          <a:ext cx="4253769" cy="5019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137833" y="1959888"/>
            <a:ext cx="37797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El nodo de Innovación en Biodiversidad, hace parte de la Red de Nodos de Innovación, Ciencia y Tecnología, la cual es una estrategia de desarrollo de ciudad y del departamento con impacto regional, que permitirá mejorar la competitividad y calidad de vida, a través de la generación de valor agregado para potencializar la gran oferta de servicios de las empresas de la región. Actualmente la UTP y la CARDER realizan la gerencia del Nodo.  Su propósito principal es el conocimiento, conservación, uso y manejo ético de la Biodiversidad para la sostenibilidad y competitividad de los socio-ecosistema a través de la articulación de diferentes actores.</a:t>
            </a:r>
          </a:p>
        </p:txBody>
      </p:sp>
      <p:sp>
        <p:nvSpPr>
          <p:cNvPr id="9" name="Rectángulo 8"/>
          <p:cNvSpPr/>
          <p:nvPr/>
        </p:nvSpPr>
        <p:spPr>
          <a:xfrm rot="16200000">
            <a:off x="6598118" y="3468236"/>
            <a:ext cx="46097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19.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Nodo de innovación en biodiversidad</a:t>
            </a:r>
          </a:p>
        </p:txBody>
      </p:sp>
    </p:spTree>
    <p:extLst>
      <p:ext uri="{BB962C8B-B14F-4D97-AF65-F5344CB8AC3E}">
        <p14:creationId xmlns:p14="http://schemas.microsoft.com/office/powerpoint/2010/main" val="169017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60A8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0060A8"/>
                  </a:solidFill>
                </a:rPr>
                <a:t>Objetivos del proyecto</a:t>
              </a:r>
              <a:endParaRPr lang="es-CO" sz="2800" b="1" dirty="0">
                <a:solidFill>
                  <a:srgbClr val="0060A8"/>
                </a:solidFill>
              </a:endParaRPr>
            </a:p>
          </p:txBody>
        </p:sp>
      </p:grpSp>
      <p:sp>
        <p:nvSpPr>
          <p:cNvPr id="7" name="TextBox 12"/>
          <p:cNvSpPr txBox="1">
            <a:spLocks/>
          </p:cNvSpPr>
          <p:nvPr/>
        </p:nvSpPr>
        <p:spPr>
          <a:xfrm>
            <a:off x="198343" y="127026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0060A8"/>
                </a:solidFill>
              </a:rPr>
              <a:t>General</a:t>
            </a:r>
            <a:endParaRPr lang="es-CO" dirty="0">
              <a:solidFill>
                <a:srgbClr val="0060A8"/>
              </a:solidFill>
            </a:endParaRPr>
          </a:p>
        </p:txBody>
      </p:sp>
      <p:sp>
        <p:nvSpPr>
          <p:cNvPr id="8" name="TextBox 12"/>
          <p:cNvSpPr txBox="1">
            <a:spLocks/>
          </p:cNvSpPr>
          <p:nvPr/>
        </p:nvSpPr>
        <p:spPr>
          <a:xfrm>
            <a:off x="179439" y="2954246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0060A8"/>
                </a:solidFill>
              </a:rPr>
              <a:t>Específicos</a:t>
            </a:r>
            <a:endParaRPr lang="es-CO" dirty="0">
              <a:solidFill>
                <a:srgbClr val="0060A8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5648" y="1822052"/>
            <a:ext cx="8351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Potenciar y aumentar las capacidades regionales para la gestión estratégica de la innovación en biodiversidad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79439" y="3660263"/>
            <a:ext cx="770053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Promover procesos de innovación en </a:t>
            </a:r>
            <a:r>
              <a:rPr lang="es-CO" dirty="0" smtClean="0"/>
              <a:t>Biodiversidad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 smtClean="0"/>
              <a:t>Generar </a:t>
            </a:r>
            <a:r>
              <a:rPr lang="es-CO" dirty="0"/>
              <a:t>un banco de proyectos de innovación en </a:t>
            </a:r>
            <a:r>
              <a:rPr lang="es-CO" dirty="0" smtClean="0"/>
              <a:t>biodiversidad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 smtClean="0"/>
              <a:t>Implementar </a:t>
            </a:r>
            <a:r>
              <a:rPr lang="es-CO" dirty="0"/>
              <a:t>una estrategia de apropiación social del conocimiento en Biodiversidad		</a:t>
            </a:r>
          </a:p>
          <a:p>
            <a:pPr lvl="0" algn="just"/>
            <a:r>
              <a:rPr lang="es-CO" sz="1600" dirty="0"/>
              <a:t>		</a:t>
            </a:r>
            <a:endParaRPr lang="es-CO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 rot="16200000">
            <a:off x="6598118" y="3468236"/>
            <a:ext cx="46097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19.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Nodo de innovación en biodiversidad</a:t>
            </a:r>
          </a:p>
        </p:txBody>
      </p:sp>
    </p:spTree>
    <p:extLst>
      <p:ext uri="{BB962C8B-B14F-4D97-AF65-F5344CB8AC3E}">
        <p14:creationId xmlns:p14="http://schemas.microsoft.com/office/powerpoint/2010/main" val="198307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60A8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0060A8"/>
                  </a:solidFill>
                </a:rPr>
                <a:t>Planes operativos</a:t>
              </a:r>
              <a:endParaRPr lang="es-CO" sz="2800" b="1" dirty="0">
                <a:solidFill>
                  <a:srgbClr val="0060A8"/>
                </a:solidFill>
              </a:endParaRP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800002"/>
              </p:ext>
            </p:extLst>
          </p:nvPr>
        </p:nvGraphicFramePr>
        <p:xfrm>
          <a:off x="187539" y="1450305"/>
          <a:ext cx="7674508" cy="47618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85331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289177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708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974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la innovación en biodiversidad</a:t>
                      </a:r>
                      <a:endParaRPr lang="es-CO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Llevar a cabo la Secretaría Técnica del Nodo de Biodiversidad. Avanzar en la conceptualización de las líneas de focalización del Nodo: Negocios Verdes, Conocimiento Tradicional, Bienes y Servicios Ecosistémicos. Llevar a cabo por lo menos un evento de alto impacto sobre Innovación en Biodiversidad. Participar de Política Departamental de Ciencia, Tecnología e Innovación (CODECYT, 2010), en el Objetivo 5: Saberes Ancestrales.</a:t>
                      </a:r>
                      <a:r>
                        <a:rPr lang="es-CO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s-CO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974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Banco de proyectos de innovación en biodiversidad</a:t>
                      </a:r>
                      <a:endParaRPr lang="es-CO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Participar en la Convocatoria Regional de Proyectos de Investigación Aplicada / Banco de Proyectos. Gestionar la creación de líneas de investigación básica y aplicada para el desarrollo de productos verdes departamentales.</a:t>
                      </a:r>
                      <a:endParaRPr lang="es-CO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68228"/>
                  </a:ext>
                </a:extLst>
              </a:tr>
              <a:tr h="974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Apropiación social del conocimiento en Biodiversidad</a:t>
                      </a:r>
                      <a:endParaRPr lang="es-CO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Fomentar procesos de educación continua y de apropiación social del conocimiento. Realizar un diagnóstico de experiencias de apropiación social de la biodiversidad. Socializar con el sector privado y la ciudadanía las investigaciones identificadas en los focos del nodo de biodiversidad.</a:t>
                      </a:r>
                      <a:endParaRPr lang="es-CO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162092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 rot="16200000">
            <a:off x="6598118" y="3468236"/>
            <a:ext cx="46097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19.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Nodo de innovación en biodiversidad</a:t>
            </a:r>
          </a:p>
        </p:txBody>
      </p:sp>
    </p:spTree>
    <p:extLst>
      <p:ext uri="{BB962C8B-B14F-4D97-AF65-F5344CB8AC3E}">
        <p14:creationId xmlns:p14="http://schemas.microsoft.com/office/powerpoint/2010/main" val="40833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4417</TotalTime>
  <Words>1111</Words>
  <Application>Microsoft Office PowerPoint</Application>
  <PresentationFormat>Presentación en pantalla (4:3)</PresentationFormat>
  <Paragraphs>79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Usuario UTP</cp:lastModifiedBy>
  <cp:revision>629</cp:revision>
  <cp:lastPrinted>2017-05-16T14:27:28Z</cp:lastPrinted>
  <dcterms:created xsi:type="dcterms:W3CDTF">2017-03-06T22:18:18Z</dcterms:created>
  <dcterms:modified xsi:type="dcterms:W3CDTF">2020-03-03T22:37:46Z</dcterms:modified>
</cp:coreProperties>
</file>