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1FBE78-41BB-4F9B-8392-C5F342476F31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179C4C9-470C-4C96-B2DB-FF7D387B7DD1}">
      <dgm:prSet phldrT="[Texto]" custT="1"/>
      <dgm:spPr>
        <a:solidFill>
          <a:schemeClr val="accent6">
            <a:lumMod val="7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CO" sz="2400" dirty="0" smtClean="0">
              <a:latin typeface="Khmer UI" panose="020B0502040204020203" pitchFamily="34" charset="0"/>
              <a:cs typeface="Khmer UI" panose="020B0502040204020203" pitchFamily="34" charset="0"/>
            </a:rPr>
            <a:t>Involucrados</a:t>
          </a:r>
          <a:endParaRPr lang="es-CO" sz="2400" dirty="0">
            <a:latin typeface="Khmer UI" panose="020B0502040204020203" pitchFamily="34" charset="0"/>
            <a:cs typeface="Khmer UI" panose="020B0502040204020203" pitchFamily="34" charset="0"/>
          </a:endParaRPr>
        </a:p>
      </dgm:t>
    </dgm:pt>
    <dgm:pt modelId="{7ABB9D2C-C86B-4A1F-9278-F06CA29374E2}" type="parTrans" cxnId="{81D2BC63-A6B8-444D-859D-FC24DA5BD77C}">
      <dgm:prSet/>
      <dgm:spPr/>
      <dgm:t>
        <a:bodyPr/>
        <a:lstStyle/>
        <a:p>
          <a:endParaRPr lang="es-CO"/>
        </a:p>
      </dgm:t>
    </dgm:pt>
    <dgm:pt modelId="{C6FE23B2-DBA5-49F9-A64E-D679919A9EC0}" type="sibTrans" cxnId="{81D2BC63-A6B8-444D-859D-FC24DA5BD77C}">
      <dgm:prSet/>
      <dgm:spPr/>
      <dgm:t>
        <a:bodyPr/>
        <a:lstStyle/>
        <a:p>
          <a:endParaRPr lang="es-CO"/>
        </a:p>
      </dgm:t>
    </dgm:pt>
    <dgm:pt modelId="{1662B5CF-E877-45F9-A755-120F1FE4C29B}">
      <dgm:prSet phldrT="[Texto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just"/>
          <a:r>
            <a:rPr lang="es-CO" sz="1050" b="1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Unidades organizacionales: </a:t>
          </a:r>
          <a:r>
            <a:rPr lang="es-CO" sz="105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Vicerrectoría Académica, facultades, programas, vicerrectorías, oficina de planeación, oficina de relaciones internacionales y todos los procesos administrativos de apoyo</a:t>
          </a:r>
          <a:endParaRPr lang="es-CO" sz="1050" dirty="0">
            <a:solidFill>
              <a:schemeClr val="accent6">
                <a:lumMod val="50000"/>
              </a:schemeClr>
            </a:solidFill>
            <a:latin typeface="Khmer UI" panose="020B0502040204020203" pitchFamily="34" charset="0"/>
            <a:cs typeface="Khmer UI" panose="020B0502040204020203" pitchFamily="34" charset="0"/>
          </a:endParaRPr>
        </a:p>
      </dgm:t>
    </dgm:pt>
    <dgm:pt modelId="{7B38EB80-BE65-41F5-9BB7-929EF5D4D956}" type="parTrans" cxnId="{B837D475-4455-4857-ADA7-D1C66C72C69C}">
      <dgm:prSet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CO"/>
        </a:p>
      </dgm:t>
    </dgm:pt>
    <dgm:pt modelId="{F6509B12-9D90-4726-A799-FDB1A81D5816}" type="sibTrans" cxnId="{B837D475-4455-4857-ADA7-D1C66C72C69C}">
      <dgm:prSet/>
      <dgm:spPr/>
      <dgm:t>
        <a:bodyPr/>
        <a:lstStyle/>
        <a:p>
          <a:endParaRPr lang="es-CO"/>
        </a:p>
      </dgm:t>
    </dgm:pt>
    <dgm:pt modelId="{7417BE97-B00C-42EA-9827-823E7FE653F8}">
      <dgm:prSet phldrT="[Texto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just"/>
          <a:r>
            <a:rPr lang="es-CO" sz="1050" b="1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Beneficiarios: </a:t>
          </a:r>
          <a:r>
            <a:rPr lang="es-CO" sz="105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Programas académicos de pre y posgrado, Estudiantes, Docentes, Egresados, Empleadores, Administrativos y Directivos de la institución.</a:t>
          </a:r>
          <a:endParaRPr lang="es-CO" sz="1050" dirty="0">
            <a:solidFill>
              <a:schemeClr val="accent6">
                <a:lumMod val="50000"/>
              </a:schemeClr>
            </a:solidFill>
            <a:latin typeface="Khmer UI" panose="020B0502040204020203" pitchFamily="34" charset="0"/>
            <a:cs typeface="Khmer UI" panose="020B0502040204020203" pitchFamily="34" charset="0"/>
          </a:endParaRPr>
        </a:p>
      </dgm:t>
    </dgm:pt>
    <dgm:pt modelId="{8741F14A-8A3A-4CE9-A4EC-A5E8CABEE01E}" type="parTrans" cxnId="{1BDA1869-1F10-4F09-9B7C-E4440C8A610B}">
      <dgm:prSet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CO"/>
        </a:p>
      </dgm:t>
    </dgm:pt>
    <dgm:pt modelId="{3A2731F4-0A45-4759-AA9C-700012852665}" type="sibTrans" cxnId="{1BDA1869-1F10-4F09-9B7C-E4440C8A610B}">
      <dgm:prSet/>
      <dgm:spPr/>
      <dgm:t>
        <a:bodyPr/>
        <a:lstStyle/>
        <a:p>
          <a:endParaRPr lang="es-CO"/>
        </a:p>
      </dgm:t>
    </dgm:pt>
    <dgm:pt modelId="{BF20F388-806A-4E2C-9FC2-197BB19A7E11}">
      <dgm:prSet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just"/>
          <a:r>
            <a:rPr lang="es-CO" sz="1050" b="1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Entidades externas a la UTP: </a:t>
          </a:r>
          <a:r>
            <a:rPr lang="es-CO" sz="105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egresados, empleadores, gremios, asociaciones profesionales, ministerio de educación nacional</a:t>
          </a:r>
          <a:endParaRPr lang="es-ES" sz="1050" dirty="0">
            <a:solidFill>
              <a:schemeClr val="accent6">
                <a:lumMod val="50000"/>
              </a:schemeClr>
            </a:solidFill>
            <a:latin typeface="Khmer UI" panose="020B0502040204020203" pitchFamily="34" charset="0"/>
            <a:cs typeface="Khmer UI" panose="020B0502040204020203" pitchFamily="34" charset="0"/>
          </a:endParaRPr>
        </a:p>
      </dgm:t>
    </dgm:pt>
    <dgm:pt modelId="{32CA2B84-E3B2-40CF-8DC7-4B5119850B6B}" type="parTrans" cxnId="{CF4167F8-C89B-4EB1-8990-42F3FF232973}">
      <dgm:prSet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379E3FF8-599F-4F0E-B5BF-BA2DFB03D5E4}" type="sibTrans" cxnId="{CF4167F8-C89B-4EB1-8990-42F3FF232973}">
      <dgm:prSet/>
      <dgm:spPr/>
      <dgm:t>
        <a:bodyPr/>
        <a:lstStyle/>
        <a:p>
          <a:endParaRPr lang="es-ES"/>
        </a:p>
      </dgm:t>
    </dgm:pt>
    <dgm:pt modelId="{BF04E78F-DF12-4DEC-B477-983045056C04}" type="pres">
      <dgm:prSet presAssocID="{7C1FBE78-41BB-4F9B-8392-C5F342476F3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E227DAD1-F467-420A-B380-0C10B7BC1D4E}" type="pres">
      <dgm:prSet presAssocID="{B179C4C9-470C-4C96-B2DB-FF7D387B7DD1}" presName="root" presStyleCnt="0"/>
      <dgm:spPr/>
    </dgm:pt>
    <dgm:pt modelId="{0EA29DDA-452F-42D0-B9B3-D6011D6A5AF4}" type="pres">
      <dgm:prSet presAssocID="{B179C4C9-470C-4C96-B2DB-FF7D387B7DD1}" presName="rootComposite" presStyleCnt="0"/>
      <dgm:spPr/>
    </dgm:pt>
    <dgm:pt modelId="{43B793F1-E25B-4798-840C-71A691210AAE}" type="pres">
      <dgm:prSet presAssocID="{B179C4C9-470C-4C96-B2DB-FF7D387B7DD1}" presName="rootText" presStyleLbl="node1" presStyleIdx="0" presStyleCnt="1" custScaleX="133662" custLinFactNeighborY="-7962"/>
      <dgm:spPr/>
      <dgm:t>
        <a:bodyPr/>
        <a:lstStyle/>
        <a:p>
          <a:endParaRPr lang="es-CO"/>
        </a:p>
      </dgm:t>
    </dgm:pt>
    <dgm:pt modelId="{548B17C6-F4E6-4766-9BB3-86301585D37C}" type="pres">
      <dgm:prSet presAssocID="{B179C4C9-470C-4C96-B2DB-FF7D387B7DD1}" presName="rootConnector" presStyleLbl="node1" presStyleIdx="0" presStyleCnt="1"/>
      <dgm:spPr/>
      <dgm:t>
        <a:bodyPr/>
        <a:lstStyle/>
        <a:p>
          <a:endParaRPr lang="es-CO"/>
        </a:p>
      </dgm:t>
    </dgm:pt>
    <dgm:pt modelId="{E4CB1E92-35CA-41FA-94B9-F78D02A0FF01}" type="pres">
      <dgm:prSet presAssocID="{B179C4C9-470C-4C96-B2DB-FF7D387B7DD1}" presName="childShape" presStyleCnt="0"/>
      <dgm:spPr/>
    </dgm:pt>
    <dgm:pt modelId="{107B593D-2B7E-47A1-B237-2D44EE17772E}" type="pres">
      <dgm:prSet presAssocID="{7B38EB80-BE65-41F5-9BB7-929EF5D4D956}" presName="Name13" presStyleLbl="parChTrans1D2" presStyleIdx="0" presStyleCnt="3"/>
      <dgm:spPr/>
      <dgm:t>
        <a:bodyPr/>
        <a:lstStyle/>
        <a:p>
          <a:endParaRPr lang="es-CO"/>
        </a:p>
      </dgm:t>
    </dgm:pt>
    <dgm:pt modelId="{2E354829-817D-4754-BC75-12C2FE807605}" type="pres">
      <dgm:prSet presAssocID="{1662B5CF-E877-45F9-A755-120F1FE4C29B}" presName="childText" presStyleLbl="bgAcc1" presStyleIdx="0" presStyleCnt="3" custScaleX="316734" custScaleY="9504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4DEC999-591D-4E68-9D00-6890F125307D}" type="pres">
      <dgm:prSet presAssocID="{32CA2B84-E3B2-40CF-8DC7-4B5119850B6B}" presName="Name13" presStyleLbl="parChTrans1D2" presStyleIdx="1" presStyleCnt="3"/>
      <dgm:spPr/>
      <dgm:t>
        <a:bodyPr/>
        <a:lstStyle/>
        <a:p>
          <a:endParaRPr lang="es-ES"/>
        </a:p>
      </dgm:t>
    </dgm:pt>
    <dgm:pt modelId="{77177CDA-8FC8-4405-B9E3-1F740F4F6D67}" type="pres">
      <dgm:prSet presAssocID="{BF20F388-806A-4E2C-9FC2-197BB19A7E11}" presName="childText" presStyleLbl="bgAcc1" presStyleIdx="1" presStyleCnt="3" custScaleX="317679" custScaleY="816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3EE482-34B4-4DDE-A5BB-56DAF2F5E8D4}" type="pres">
      <dgm:prSet presAssocID="{8741F14A-8A3A-4CE9-A4EC-A5E8CABEE01E}" presName="Name13" presStyleLbl="parChTrans1D2" presStyleIdx="2" presStyleCnt="3"/>
      <dgm:spPr/>
      <dgm:t>
        <a:bodyPr/>
        <a:lstStyle/>
        <a:p>
          <a:endParaRPr lang="es-CO"/>
        </a:p>
      </dgm:t>
    </dgm:pt>
    <dgm:pt modelId="{7F59EE3C-302F-405E-AC56-4165D36EEAEB}" type="pres">
      <dgm:prSet presAssocID="{7417BE97-B00C-42EA-9827-823E7FE653F8}" presName="childText" presStyleLbl="bgAcc1" presStyleIdx="2" presStyleCnt="3" custScaleX="31768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B1AAD808-141C-478A-B3C0-2244A9A2F6F1}" type="presOf" srcId="{8741F14A-8A3A-4CE9-A4EC-A5E8CABEE01E}" destId="{983EE482-34B4-4DDE-A5BB-56DAF2F5E8D4}" srcOrd="0" destOrd="0" presId="urn:microsoft.com/office/officeart/2005/8/layout/hierarchy3"/>
    <dgm:cxn modelId="{745EFAEE-D4B6-4611-859E-B545EAD6A392}" type="presOf" srcId="{B179C4C9-470C-4C96-B2DB-FF7D387B7DD1}" destId="{548B17C6-F4E6-4766-9BB3-86301585D37C}" srcOrd="1" destOrd="0" presId="urn:microsoft.com/office/officeart/2005/8/layout/hierarchy3"/>
    <dgm:cxn modelId="{DACF9CF2-39FC-471B-814C-CA01EAD698C1}" type="presOf" srcId="{1662B5CF-E877-45F9-A755-120F1FE4C29B}" destId="{2E354829-817D-4754-BC75-12C2FE807605}" srcOrd="0" destOrd="0" presId="urn:microsoft.com/office/officeart/2005/8/layout/hierarchy3"/>
    <dgm:cxn modelId="{81D2BC63-A6B8-444D-859D-FC24DA5BD77C}" srcId="{7C1FBE78-41BB-4F9B-8392-C5F342476F31}" destId="{B179C4C9-470C-4C96-B2DB-FF7D387B7DD1}" srcOrd="0" destOrd="0" parTransId="{7ABB9D2C-C86B-4A1F-9278-F06CA29374E2}" sibTransId="{C6FE23B2-DBA5-49F9-A64E-D679919A9EC0}"/>
    <dgm:cxn modelId="{577D1FB0-53BC-4247-98B5-8EF1DC0E533A}" type="presOf" srcId="{B179C4C9-470C-4C96-B2DB-FF7D387B7DD1}" destId="{43B793F1-E25B-4798-840C-71A691210AAE}" srcOrd="0" destOrd="0" presId="urn:microsoft.com/office/officeart/2005/8/layout/hierarchy3"/>
    <dgm:cxn modelId="{101C63DC-015E-4425-9955-E91A744604FE}" type="presOf" srcId="{7C1FBE78-41BB-4F9B-8392-C5F342476F31}" destId="{BF04E78F-DF12-4DEC-B477-983045056C04}" srcOrd="0" destOrd="0" presId="urn:microsoft.com/office/officeart/2005/8/layout/hierarchy3"/>
    <dgm:cxn modelId="{4DF72102-D7DE-45B2-B3C1-0264A6F4E650}" type="presOf" srcId="{7B38EB80-BE65-41F5-9BB7-929EF5D4D956}" destId="{107B593D-2B7E-47A1-B237-2D44EE17772E}" srcOrd="0" destOrd="0" presId="urn:microsoft.com/office/officeart/2005/8/layout/hierarchy3"/>
    <dgm:cxn modelId="{AEABFE96-6F7C-411E-8EEF-AF3D4B43F6FC}" type="presOf" srcId="{BF20F388-806A-4E2C-9FC2-197BB19A7E11}" destId="{77177CDA-8FC8-4405-B9E3-1F740F4F6D67}" srcOrd="0" destOrd="0" presId="urn:microsoft.com/office/officeart/2005/8/layout/hierarchy3"/>
    <dgm:cxn modelId="{6FE687D9-1385-4057-91B4-8797DE620546}" type="presOf" srcId="{7417BE97-B00C-42EA-9827-823E7FE653F8}" destId="{7F59EE3C-302F-405E-AC56-4165D36EEAEB}" srcOrd="0" destOrd="0" presId="urn:microsoft.com/office/officeart/2005/8/layout/hierarchy3"/>
    <dgm:cxn modelId="{CF4167F8-C89B-4EB1-8990-42F3FF232973}" srcId="{B179C4C9-470C-4C96-B2DB-FF7D387B7DD1}" destId="{BF20F388-806A-4E2C-9FC2-197BB19A7E11}" srcOrd="1" destOrd="0" parTransId="{32CA2B84-E3B2-40CF-8DC7-4B5119850B6B}" sibTransId="{379E3FF8-599F-4F0E-B5BF-BA2DFB03D5E4}"/>
    <dgm:cxn modelId="{1BDA1869-1F10-4F09-9B7C-E4440C8A610B}" srcId="{B179C4C9-470C-4C96-B2DB-FF7D387B7DD1}" destId="{7417BE97-B00C-42EA-9827-823E7FE653F8}" srcOrd="2" destOrd="0" parTransId="{8741F14A-8A3A-4CE9-A4EC-A5E8CABEE01E}" sibTransId="{3A2731F4-0A45-4759-AA9C-700012852665}"/>
    <dgm:cxn modelId="{55121D5D-4DB5-4F78-8635-35027734B4D6}" type="presOf" srcId="{32CA2B84-E3B2-40CF-8DC7-4B5119850B6B}" destId="{94DEC999-591D-4E68-9D00-6890F125307D}" srcOrd="0" destOrd="0" presId="urn:microsoft.com/office/officeart/2005/8/layout/hierarchy3"/>
    <dgm:cxn modelId="{B837D475-4455-4857-ADA7-D1C66C72C69C}" srcId="{B179C4C9-470C-4C96-B2DB-FF7D387B7DD1}" destId="{1662B5CF-E877-45F9-A755-120F1FE4C29B}" srcOrd="0" destOrd="0" parTransId="{7B38EB80-BE65-41F5-9BB7-929EF5D4D956}" sibTransId="{F6509B12-9D90-4726-A799-FDB1A81D5816}"/>
    <dgm:cxn modelId="{44985903-C9E4-412C-9F53-0395968A6495}" type="presParOf" srcId="{BF04E78F-DF12-4DEC-B477-983045056C04}" destId="{E227DAD1-F467-420A-B380-0C10B7BC1D4E}" srcOrd="0" destOrd="0" presId="urn:microsoft.com/office/officeart/2005/8/layout/hierarchy3"/>
    <dgm:cxn modelId="{513FF6C1-9FD6-436F-93FA-B7F85EEB84AC}" type="presParOf" srcId="{E227DAD1-F467-420A-B380-0C10B7BC1D4E}" destId="{0EA29DDA-452F-42D0-B9B3-D6011D6A5AF4}" srcOrd="0" destOrd="0" presId="urn:microsoft.com/office/officeart/2005/8/layout/hierarchy3"/>
    <dgm:cxn modelId="{12413F40-127D-4673-AB18-E6C589FF4DF5}" type="presParOf" srcId="{0EA29DDA-452F-42D0-B9B3-D6011D6A5AF4}" destId="{43B793F1-E25B-4798-840C-71A691210AAE}" srcOrd="0" destOrd="0" presId="urn:microsoft.com/office/officeart/2005/8/layout/hierarchy3"/>
    <dgm:cxn modelId="{0C6DA2D1-5FBE-4F60-A82A-27E26492366B}" type="presParOf" srcId="{0EA29DDA-452F-42D0-B9B3-D6011D6A5AF4}" destId="{548B17C6-F4E6-4766-9BB3-86301585D37C}" srcOrd="1" destOrd="0" presId="urn:microsoft.com/office/officeart/2005/8/layout/hierarchy3"/>
    <dgm:cxn modelId="{ED2A04AA-73E0-4486-B1F3-6B76A4517C51}" type="presParOf" srcId="{E227DAD1-F467-420A-B380-0C10B7BC1D4E}" destId="{E4CB1E92-35CA-41FA-94B9-F78D02A0FF01}" srcOrd="1" destOrd="0" presId="urn:microsoft.com/office/officeart/2005/8/layout/hierarchy3"/>
    <dgm:cxn modelId="{C1077E06-DB30-465B-8FA2-D8A7B8B90FAE}" type="presParOf" srcId="{E4CB1E92-35CA-41FA-94B9-F78D02A0FF01}" destId="{107B593D-2B7E-47A1-B237-2D44EE17772E}" srcOrd="0" destOrd="0" presId="urn:microsoft.com/office/officeart/2005/8/layout/hierarchy3"/>
    <dgm:cxn modelId="{3AECADBA-482E-4378-AC1A-9C9FDBCC219C}" type="presParOf" srcId="{E4CB1E92-35CA-41FA-94B9-F78D02A0FF01}" destId="{2E354829-817D-4754-BC75-12C2FE807605}" srcOrd="1" destOrd="0" presId="urn:microsoft.com/office/officeart/2005/8/layout/hierarchy3"/>
    <dgm:cxn modelId="{45258EFD-3D70-4F63-B96D-324335D9D6E1}" type="presParOf" srcId="{E4CB1E92-35CA-41FA-94B9-F78D02A0FF01}" destId="{94DEC999-591D-4E68-9D00-6890F125307D}" srcOrd="2" destOrd="0" presId="urn:microsoft.com/office/officeart/2005/8/layout/hierarchy3"/>
    <dgm:cxn modelId="{031D1F64-ED86-4AD1-898C-A6BB996A6F09}" type="presParOf" srcId="{E4CB1E92-35CA-41FA-94B9-F78D02A0FF01}" destId="{77177CDA-8FC8-4405-B9E3-1F740F4F6D67}" srcOrd="3" destOrd="0" presId="urn:microsoft.com/office/officeart/2005/8/layout/hierarchy3"/>
    <dgm:cxn modelId="{2FD9FA34-0558-4452-845A-F6DA4A0E0C6E}" type="presParOf" srcId="{E4CB1E92-35CA-41FA-94B9-F78D02A0FF01}" destId="{983EE482-34B4-4DDE-A5BB-56DAF2F5E8D4}" srcOrd="4" destOrd="0" presId="urn:microsoft.com/office/officeart/2005/8/layout/hierarchy3"/>
    <dgm:cxn modelId="{9135FB0D-E531-4F7B-A34D-CF9BA18DCBD3}" type="presParOf" srcId="{E4CB1E92-35CA-41FA-94B9-F78D02A0FF01}" destId="{7F59EE3C-302F-405E-AC56-4165D36EEAE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B793F1-E25B-4798-840C-71A691210AAE}">
      <dsp:nvSpPr>
        <dsp:cNvPr id="0" name=""/>
        <dsp:cNvSpPr/>
      </dsp:nvSpPr>
      <dsp:spPr>
        <a:xfrm>
          <a:off x="458803" y="0"/>
          <a:ext cx="2087332" cy="78082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latin typeface="Khmer UI" panose="020B0502040204020203" pitchFamily="34" charset="0"/>
              <a:cs typeface="Khmer UI" panose="020B0502040204020203" pitchFamily="34" charset="0"/>
            </a:rPr>
            <a:t>Involucrados</a:t>
          </a:r>
          <a:endParaRPr lang="es-CO" sz="2400" kern="1200" dirty="0">
            <a:latin typeface="Khmer UI" panose="020B0502040204020203" pitchFamily="34" charset="0"/>
            <a:cs typeface="Khmer UI" panose="020B0502040204020203" pitchFamily="34" charset="0"/>
          </a:endParaRPr>
        </a:p>
      </dsp:txBody>
      <dsp:txXfrm>
        <a:off x="481673" y="22870"/>
        <a:ext cx="2041592" cy="735084"/>
      </dsp:txXfrm>
    </dsp:sp>
    <dsp:sp modelId="{107B593D-2B7E-47A1-B237-2D44EE17772E}">
      <dsp:nvSpPr>
        <dsp:cNvPr id="0" name=""/>
        <dsp:cNvSpPr/>
      </dsp:nvSpPr>
      <dsp:spPr>
        <a:xfrm>
          <a:off x="667536" y="780824"/>
          <a:ext cx="208733" cy="567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7027"/>
              </a:lnTo>
              <a:lnTo>
                <a:pt x="208733" y="567027"/>
              </a:lnTo>
            </a:path>
          </a:pathLst>
        </a:custGeom>
        <a:noFill/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354829-817D-4754-BC75-12C2FE807605}">
      <dsp:nvSpPr>
        <dsp:cNvPr id="0" name=""/>
        <dsp:cNvSpPr/>
      </dsp:nvSpPr>
      <dsp:spPr>
        <a:xfrm>
          <a:off x="876269" y="976769"/>
          <a:ext cx="3957020" cy="7421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kern="120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Unidades organizacionales: </a:t>
          </a:r>
          <a:r>
            <a:rPr lang="es-CO" sz="1050" kern="120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Vicerrectoría Académica, facultades, programas, vicerrectorías, oficina de planeación, oficina de relaciones internacionales y todos los procesos administrativos de apoyo</a:t>
          </a:r>
          <a:endParaRPr lang="es-CO" sz="1050" kern="1200" dirty="0">
            <a:solidFill>
              <a:schemeClr val="accent6">
                <a:lumMod val="50000"/>
              </a:schemeClr>
            </a:solidFill>
            <a:latin typeface="Khmer UI" panose="020B0502040204020203" pitchFamily="34" charset="0"/>
            <a:cs typeface="Khmer UI" panose="020B0502040204020203" pitchFamily="34" charset="0"/>
          </a:endParaRPr>
        </a:p>
      </dsp:txBody>
      <dsp:txXfrm>
        <a:off x="898006" y="998506"/>
        <a:ext cx="3913546" cy="698692"/>
      </dsp:txXfrm>
    </dsp:sp>
    <dsp:sp modelId="{94DEC999-591D-4E68-9D00-6890F125307D}">
      <dsp:nvSpPr>
        <dsp:cNvPr id="0" name=""/>
        <dsp:cNvSpPr/>
      </dsp:nvSpPr>
      <dsp:spPr>
        <a:xfrm>
          <a:off x="667536" y="780824"/>
          <a:ext cx="208733" cy="1452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2057"/>
              </a:lnTo>
              <a:lnTo>
                <a:pt x="208733" y="1452057"/>
              </a:lnTo>
            </a:path>
          </a:pathLst>
        </a:custGeom>
        <a:noFill/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77CDA-8FC8-4405-B9E3-1F740F4F6D67}">
      <dsp:nvSpPr>
        <dsp:cNvPr id="0" name=""/>
        <dsp:cNvSpPr/>
      </dsp:nvSpPr>
      <dsp:spPr>
        <a:xfrm>
          <a:off x="876269" y="1914141"/>
          <a:ext cx="3968826" cy="637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kern="120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Entidades externas a la UTP: </a:t>
          </a:r>
          <a:r>
            <a:rPr lang="es-CO" sz="1050" kern="120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egresados, empleadores, gremios, asociaciones profesionales, ministerio de educación nacional</a:t>
          </a:r>
          <a:endParaRPr lang="es-ES" sz="1050" kern="1200" dirty="0">
            <a:solidFill>
              <a:schemeClr val="accent6">
                <a:lumMod val="50000"/>
              </a:schemeClr>
            </a:solidFill>
            <a:latin typeface="Khmer UI" panose="020B0502040204020203" pitchFamily="34" charset="0"/>
            <a:cs typeface="Khmer UI" panose="020B0502040204020203" pitchFamily="34" charset="0"/>
          </a:endParaRPr>
        </a:p>
      </dsp:txBody>
      <dsp:txXfrm>
        <a:off x="894940" y="1932812"/>
        <a:ext cx="3931484" cy="600139"/>
      </dsp:txXfrm>
    </dsp:sp>
    <dsp:sp modelId="{983EE482-34B4-4DDE-A5BB-56DAF2F5E8D4}">
      <dsp:nvSpPr>
        <dsp:cNvPr id="0" name=""/>
        <dsp:cNvSpPr/>
      </dsp:nvSpPr>
      <dsp:spPr>
        <a:xfrm>
          <a:off x="667536" y="780824"/>
          <a:ext cx="208733" cy="2356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6416"/>
              </a:lnTo>
              <a:lnTo>
                <a:pt x="208733" y="2356416"/>
              </a:lnTo>
            </a:path>
          </a:pathLst>
        </a:custGeom>
        <a:noFill/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9EE3C-302F-405E-AC56-4165D36EEAEB}">
      <dsp:nvSpPr>
        <dsp:cNvPr id="0" name=""/>
        <dsp:cNvSpPr/>
      </dsp:nvSpPr>
      <dsp:spPr>
        <a:xfrm>
          <a:off x="876269" y="2746829"/>
          <a:ext cx="3968839" cy="780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kern="120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Beneficiarios: </a:t>
          </a:r>
          <a:r>
            <a:rPr lang="es-CO" sz="1050" kern="120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rPr>
            <a:t>Programas académicos de pre y posgrado, Estudiantes, Docentes, Egresados, Empleadores, Administrativos y Directivos de la institución.</a:t>
          </a:r>
          <a:endParaRPr lang="es-CO" sz="1050" kern="1200" dirty="0">
            <a:solidFill>
              <a:schemeClr val="accent6">
                <a:lumMod val="50000"/>
              </a:schemeClr>
            </a:solidFill>
            <a:latin typeface="Khmer UI" panose="020B0502040204020203" pitchFamily="34" charset="0"/>
            <a:cs typeface="Khmer UI" panose="020B0502040204020203" pitchFamily="34" charset="0"/>
          </a:endParaRPr>
        </a:p>
      </dsp:txBody>
      <dsp:txXfrm>
        <a:off x="899139" y="2769699"/>
        <a:ext cx="3923099" cy="735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2890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0150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217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622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462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018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058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262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949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328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134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C3987-F061-4C2C-8EFD-48EC97F22103}" type="datetimeFigureOut">
              <a:rPr lang="es-CO" smtClean="0"/>
              <a:t>02/04/2018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48E72-E2B4-43F0-BAF4-D4CF483B8F54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"/>
            <a:ext cx="9180511" cy="691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10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2996952"/>
            <a:ext cx="4032448" cy="1440160"/>
          </a:xfrm>
        </p:spPr>
        <p:txBody>
          <a:bodyPr>
            <a:noAutofit/>
          </a:bodyPr>
          <a:lstStyle/>
          <a:p>
            <a:pPr algn="just"/>
            <a:r>
              <a:rPr lang="es-CO" sz="4400" b="1" dirty="0" smtClean="0">
                <a:solidFill>
                  <a:schemeClr val="accent6">
                    <a:lumMod val="50000"/>
                  </a:schemeClr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Proyecto:</a:t>
            </a:r>
          </a:p>
          <a:p>
            <a:pPr algn="just"/>
            <a:r>
              <a:rPr lang="es-CO" sz="4000" dirty="0" smtClean="0">
                <a:solidFill>
                  <a:schemeClr val="accent6">
                    <a:lumMod val="50000"/>
                  </a:schemeClr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Aseguramiento de la Calidad</a:t>
            </a:r>
            <a:endParaRPr lang="es-CO" sz="4000" dirty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150520"/>
            <a:ext cx="2171700" cy="657225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670856"/>
              </p:ext>
            </p:extLst>
          </p:nvPr>
        </p:nvGraphicFramePr>
        <p:xfrm>
          <a:off x="3779912" y="2432310"/>
          <a:ext cx="5112568" cy="1380237"/>
        </p:xfrm>
        <a:graphic>
          <a:graphicData uri="http://schemas.openxmlformats.org/drawingml/2006/table">
            <a:tbl>
              <a:tblPr firstRow="1" firstCol="1" bandRow="1"/>
              <a:tblGrid>
                <a:gridCol w="1825550">
                  <a:extLst>
                    <a:ext uri="{9D8B030D-6E8A-4147-A177-3AD203B41FA5}">
                      <a16:colId xmlns:a16="http://schemas.microsoft.com/office/drawing/2014/main" val="1255298559"/>
                    </a:ext>
                  </a:extLst>
                </a:gridCol>
                <a:gridCol w="3287018">
                  <a:extLst>
                    <a:ext uri="{9D8B030D-6E8A-4147-A177-3AD203B41FA5}">
                      <a16:colId xmlns:a16="http://schemas.microsoft.com/office/drawing/2014/main" val="1671012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solidFill>
                            <a:srgbClr val="FFFFFF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Objetivo institucional</a:t>
                      </a:r>
                      <a:endParaRPr lang="es-CO" sz="1100">
                        <a:effectLst/>
                        <a:latin typeface="Khmer UI" panose="020B0502040204020203" pitchFamily="34" charset="0"/>
                        <a:ea typeface="Calibri" panose="020F0502020204030204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59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solidFill>
                            <a:srgbClr val="753805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Cobertura con calidad de la oferta educativa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990434"/>
                  </a:ext>
                </a:extLst>
              </a:tr>
              <a:tr h="300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solidFill>
                            <a:srgbClr val="FFFFFF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Proceso</a:t>
                      </a:r>
                      <a:endParaRPr lang="es-CO" sz="1100">
                        <a:effectLst/>
                        <a:latin typeface="Khmer UI" panose="020B0502040204020203" pitchFamily="34" charset="0"/>
                        <a:ea typeface="Calibri" panose="020F0502020204030204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59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u="sng">
                          <a:solidFill>
                            <a:srgbClr val="753805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De evaluación y seguimiento:</a:t>
                      </a:r>
                      <a:r>
                        <a:rPr lang="es-CO" sz="1100">
                          <a:solidFill>
                            <a:srgbClr val="753805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 Aseguramiento de la calidad institucional – Autoevaluación y acreditación de programas académicos, asesoría para la planeación académica.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276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solidFill>
                            <a:srgbClr val="FFFFFF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Código</a:t>
                      </a:r>
                      <a:endParaRPr lang="es-CO" sz="1100" dirty="0">
                        <a:effectLst/>
                        <a:latin typeface="Khmer UI" panose="020B0502040204020203" pitchFamily="34" charset="0"/>
                        <a:ea typeface="Calibri" panose="020F0502020204030204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59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solidFill>
                            <a:srgbClr val="753805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PDI1819 – CC – ACAL - 007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669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kern="1200" dirty="0">
                          <a:solidFill>
                            <a:srgbClr val="FFFFFF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Factores de acreditación institucional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59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kern="1200" dirty="0">
                          <a:solidFill>
                            <a:srgbClr val="753805"/>
                          </a:solidFill>
                          <a:effectLst/>
                          <a:latin typeface="Khmer UI" panose="020B0502040204020203" pitchFamily="34" charset="0"/>
                          <a:ea typeface="Calibri" panose="020F0502020204030204" pitchFamily="34" charset="0"/>
                          <a:cs typeface="Khmer UI" panose="020B0502040204020203" pitchFamily="34" charset="0"/>
                        </a:rPr>
                        <a:t>Procesos académicos – Procesos de autoevaluación y autorregulación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33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537707"/>
                  </a:ext>
                </a:extLst>
              </a:tr>
            </a:tbl>
          </a:graphicData>
        </a:graphic>
      </p:graphicFrame>
      <p:pic>
        <p:nvPicPr>
          <p:cNvPr id="12" name="Imagen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2215505" cy="1622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esultado de imagen para Campus UTP Perei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74" y="4149080"/>
            <a:ext cx="3276507" cy="144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30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-378296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CO" sz="3200" b="1" dirty="0">
                <a:solidFill>
                  <a:schemeClr val="bg1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Descripción del </a:t>
            </a:r>
            <a:r>
              <a:rPr lang="es-CO" sz="3200" b="1" dirty="0" smtClean="0">
                <a:solidFill>
                  <a:schemeClr val="bg1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Proyecto</a:t>
            </a:r>
            <a:endParaRPr lang="es-CO" sz="3200" dirty="0">
              <a:solidFill>
                <a:schemeClr val="bg1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1540" y="1096144"/>
            <a:ext cx="6840760" cy="30529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700" dirty="0">
                <a:solidFill>
                  <a:schemeClr val="accent6">
                    <a:lumMod val="50000"/>
                  </a:schemeClr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La Universidad Tecnológica de Pereira como Institución estatal responsable de formación en educación superior debe garantizar la calidad de sus programas académicos de acuerdo a la normatividad vigente. El proyecto aseguramiento de la calidad consiste en la consolidación de un sistema de autoevaluación y mejoramiento continuo tanto a nivel institucional como de programas académicos; este sistema se fundamenta en un equipo técnico de apoyo a los procesos de autoevaluación de programas de pregrado y posgrado que acompañan a los directores de programa y decanos, quienes lideran los procesos correspondientes</a:t>
            </a:r>
            <a:r>
              <a:rPr lang="es-CO" sz="1700" dirty="0" smtClean="0">
                <a:solidFill>
                  <a:schemeClr val="accent6">
                    <a:lumMod val="50000"/>
                  </a:schemeClr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.</a:t>
            </a:r>
            <a:endParaRPr lang="es-CO" sz="1700" dirty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5" name="Imagen 4" descr="Resultado de imagen para UTP acreditació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39290"/>
            <a:ext cx="2880320" cy="1994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esultado de imagen para programa acreditado en la UTP Perei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919" y="4139289"/>
            <a:ext cx="2991587" cy="199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09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-387424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CO" sz="3200" b="1" dirty="0" smtClean="0">
                <a:solidFill>
                  <a:schemeClr val="bg1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Justificación</a:t>
            </a:r>
            <a:endParaRPr lang="es-CO" sz="3200" dirty="0">
              <a:solidFill>
                <a:schemeClr val="bg1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124744"/>
            <a:ext cx="6480720" cy="22322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800" dirty="0">
                <a:solidFill>
                  <a:schemeClr val="accent6">
                    <a:lumMod val="50000"/>
                  </a:schemeClr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La UTP debe desarrollar mecanismos eficientes y eficaces para la permanente evaluación y mejoramiento de las actividades misionales de docencia, investigación y extensión; para lo cual es necesario generar una cultura institucional de la autoevaluación y mejoramiento continuo, y para lo cual se cuenta con un sistema que integra y maximiza el uso de recursos y experiencias para lograr los objetivos propuestos.</a:t>
            </a:r>
          </a:p>
          <a:p>
            <a:pPr marL="0" indent="0" algn="just">
              <a:buNone/>
            </a:pPr>
            <a:endParaRPr lang="es-CO" sz="1800" dirty="0" smtClean="0">
              <a:solidFill>
                <a:schemeClr val="accent6">
                  <a:lumMod val="50000"/>
                </a:schemeClr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2050" name="Picture 2" descr="Resultado de imagen para Visita de Pares UT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861048"/>
            <a:ext cx="3192626" cy="213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3861048"/>
            <a:ext cx="3192627" cy="213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3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31032" y="-387424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CO" sz="3200" b="1" dirty="0" smtClean="0">
                <a:solidFill>
                  <a:schemeClr val="bg1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Objetivo</a:t>
            </a:r>
            <a:endParaRPr lang="es-CO" sz="3200" dirty="0">
              <a:solidFill>
                <a:schemeClr val="bg1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808113"/>
            <a:ext cx="6768752" cy="11087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700" dirty="0">
                <a:solidFill>
                  <a:schemeClr val="accent6">
                    <a:lumMod val="50000"/>
                  </a:schemeClr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Crear una plataforma territorial adecuada a las necesidades y proyecciones de la institución teniendo en cuenta aspectos tales como:  Eficiente articulación del campus al contexto urbano, adecuado manejo de bordes, oferta adecuada de capital físico y económico, manejo eficiente de los recursos, orientación adecuada de los recursos de inversión para planta física, producción limpia en agua, energía y recursos y modelo saludable de ocupación del campus.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10225661"/>
              </p:ext>
            </p:extLst>
          </p:nvPr>
        </p:nvGraphicFramePr>
        <p:xfrm>
          <a:off x="3635896" y="2852936"/>
          <a:ext cx="530391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Resultado de imagen para Acreditación UTP Pereira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384376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343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-378296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CO" sz="3200" b="1" dirty="0" smtClean="0">
                <a:solidFill>
                  <a:schemeClr val="bg1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Planes operativos</a:t>
            </a:r>
            <a:endParaRPr lang="es-CO" sz="3200" dirty="0">
              <a:solidFill>
                <a:schemeClr val="bg1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604448" y="1348800"/>
            <a:ext cx="856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600" dirty="0"/>
              <a:t> 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318526"/>
              </p:ext>
            </p:extLst>
          </p:nvPr>
        </p:nvGraphicFramePr>
        <p:xfrm>
          <a:off x="251520" y="836712"/>
          <a:ext cx="6912768" cy="4175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Plan operativo</a:t>
                      </a:r>
                      <a:endParaRPr lang="es-CO" sz="16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Acciones</a:t>
                      </a:r>
                      <a:endParaRPr lang="es-CO" sz="16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2088">
                <a:tc>
                  <a:txBody>
                    <a:bodyPr/>
                    <a:lstStyle/>
                    <a:p>
                      <a:pPr algn="l"/>
                      <a:r>
                        <a:rPr lang="es-CO" sz="1600" b="1" u="non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Coordinación</a:t>
                      </a:r>
                      <a:r>
                        <a:rPr lang="es-CO" sz="1600" b="1" u="none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 </a:t>
                      </a:r>
                      <a:r>
                        <a:rPr lang="es-CO" sz="1600" b="1" u="non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general del proceso de autoevaluación con fines de</a:t>
                      </a:r>
                      <a:r>
                        <a:rPr lang="es-CO" sz="1600" b="1" u="none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 </a:t>
                      </a:r>
                      <a:r>
                        <a:rPr lang="es-CO" sz="1600" b="1" u="non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acreditación de programas de pregrado y posgrado</a:t>
                      </a:r>
                      <a:endParaRPr lang="es-CO" sz="1600" b="1" i="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CO" sz="16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Acompañamiento a programas de pregrado y de posgrado. Ajustes al modelo de autoevaluación de programas de pregrado y posgrado.</a:t>
                      </a:r>
                      <a:endParaRPr lang="es-CO" sz="1050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Khmer UI" panose="020B0502040204020203" pitchFamily="34" charset="0"/>
                        <a:ea typeface="+mn-ea"/>
                        <a:cs typeface="Khmer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2304">
                <a:tc>
                  <a:txBody>
                    <a:bodyPr/>
                    <a:lstStyle/>
                    <a:p>
                      <a:r>
                        <a:rPr lang="es-CO" sz="1600" b="1" u="non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Coordinación Técnica del proceso de Acreditación Institucional</a:t>
                      </a:r>
                      <a:endParaRPr lang="es-CO" sz="1600" b="1" u="non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Khmer UI" panose="020B0502040204020203" pitchFamily="34" charset="0"/>
                        <a:ea typeface="+mn-ea"/>
                        <a:cs typeface="Khmer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CO" sz="16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Khmer UI" panose="020B0502040204020203" pitchFamily="34" charset="0"/>
                          <a:ea typeface="+mn-ea"/>
                          <a:cs typeface="Khmer UI" panose="020B0502040204020203" pitchFamily="34" charset="0"/>
                        </a:rPr>
                        <a:t>Ajustes a las etapas de la autoevaluación institucional, actualización indicadores de la Autoevaluación institucional, definición de estrategias de socialización y difusión del proceso para la autoevaluación institucional, implementación del modelo institucional, estrategia de socialización avances y resultados de la acreditación institucional, presentación de resultados.</a:t>
                      </a:r>
                      <a:endParaRPr lang="es-CO" sz="16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Khmer UI" panose="020B0502040204020203" pitchFamily="34" charset="0"/>
                        <a:ea typeface="+mn-ea"/>
                        <a:cs typeface="Khmer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02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468</Words>
  <Application>Microsoft Office PowerPoint</Application>
  <PresentationFormat>Presentación en pantalla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Khmer UI</vt:lpstr>
      <vt:lpstr>Tema de Office</vt:lpstr>
      <vt:lpstr>Presentación de PowerPoint</vt:lpstr>
      <vt:lpstr>Descripción del Proyecto</vt:lpstr>
      <vt:lpstr>Justificación</vt:lpstr>
      <vt:lpstr>Objetivo</vt:lpstr>
      <vt:lpstr>Planes operativos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UTP</dc:creator>
  <cp:lastModifiedBy>Usuario UTP</cp:lastModifiedBy>
  <cp:revision>57</cp:revision>
  <dcterms:created xsi:type="dcterms:W3CDTF">2015-12-01T14:14:11Z</dcterms:created>
  <dcterms:modified xsi:type="dcterms:W3CDTF">2018-04-02T16:38:46Z</dcterms:modified>
</cp:coreProperties>
</file>