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9" r:id="rId2"/>
    <p:sldId id="432" r:id="rId3"/>
    <p:sldId id="433" r:id="rId4"/>
    <p:sldId id="471" r:id="rId5"/>
    <p:sldId id="440" r:id="rId6"/>
    <p:sldId id="468" r:id="rId7"/>
    <p:sldId id="465" r:id="rId8"/>
    <p:sldId id="466" r:id="rId9"/>
    <p:sldId id="470" r:id="rId10"/>
    <p:sldId id="461" r:id="rId11"/>
    <p:sldId id="431" r:id="rId12"/>
  </p:sldIdLst>
  <p:sldSz cx="9144000" cy="6858000" type="screen4x3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06400" indent="50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812800" indent="10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219200" indent="152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625600" indent="203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8B19D8-A81C-4E55-810F-D3CD45019F48}" type="doc">
      <dgm:prSet loTypeId="urn:microsoft.com/office/officeart/2005/8/layout/process1" loCatId="process" qsTypeId="urn:microsoft.com/office/officeart/2005/8/quickstyle/3d3" qsCatId="3D" csTypeId="urn:microsoft.com/office/officeart/2005/8/colors/colorful4" csCatId="colorful" phldr="1"/>
      <dgm:spPr/>
    </dgm:pt>
    <dgm:pt modelId="{9BA52920-4FF2-475F-A9E6-1E5768725D83}">
      <dgm:prSet phldrT="[Texto]"/>
      <dgm:spPr/>
      <dgm:t>
        <a:bodyPr/>
        <a:lstStyle/>
        <a:p>
          <a:r>
            <a:rPr lang="es-CO" dirty="0" smtClean="0">
              <a:latin typeface="Arial" panose="020B0604020202020204" pitchFamily="34" charset="0"/>
              <a:cs typeface="Arial" panose="020B0604020202020204" pitchFamily="34" charset="0"/>
            </a:rPr>
            <a:t>Actualización del Portafolio de Proyectos 2018 - 2019</a:t>
          </a:r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C3184D-E6DB-4943-824E-CCD48687EC6D}" type="parTrans" cxnId="{6DCFE102-9B88-4C13-BB23-40BE7C7C60CA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CFF117-792D-49B7-92B0-0B6822EFDA8F}" type="sibTrans" cxnId="{6DCFE102-9B88-4C13-BB23-40BE7C7C60CA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721473-AA37-4180-A2B8-FD8A860BC61A}">
      <dgm:prSet phldrT="[Texto]"/>
      <dgm:spPr/>
      <dgm:t>
        <a:bodyPr/>
        <a:lstStyle/>
        <a:p>
          <a:r>
            <a:rPr lang="es-CO" smtClean="0">
              <a:latin typeface="Arial" panose="020B0604020202020204" pitchFamily="34" charset="0"/>
              <a:cs typeface="Arial" panose="020B0604020202020204" pitchFamily="34" charset="0"/>
            </a:rPr>
            <a:t>Seguimiento de los proyectos vigencia 2018 y 2019</a:t>
          </a:r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5C9C73-C19E-4F9F-AAA9-81F55F3355D1}" type="parTrans" cxnId="{F014C810-46B5-424D-B2E8-A3F30AE367EE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E2736B-B05E-414F-BB72-F68CA676DAD4}" type="sibTrans" cxnId="{F014C810-46B5-424D-B2E8-A3F30AE367EE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3B9DC7-8CD4-4047-88A9-10F5AA67C311}">
      <dgm:prSet phldrT="[Texto]"/>
      <dgm:spPr/>
      <dgm:t>
        <a:bodyPr/>
        <a:lstStyle/>
        <a:p>
          <a:r>
            <a:rPr lang="es-CO" smtClean="0">
              <a:latin typeface="Arial" panose="020B0604020202020204" pitchFamily="34" charset="0"/>
              <a:cs typeface="Arial" panose="020B0604020202020204" pitchFamily="34" charset="0"/>
            </a:rPr>
            <a:t>Actualización de protocolos en caso de requerirse</a:t>
          </a:r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788FDE-8F31-404C-94A3-3043A747C449}" type="parTrans" cxnId="{624687C9-E0F9-4AAE-B80F-065AB3D3FE04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F78F9D-C362-4771-808B-F3308511CD53}" type="sibTrans" cxnId="{624687C9-E0F9-4AAE-B80F-065AB3D3FE04}">
      <dgm:prSet/>
      <dgm:spPr/>
      <dgm:t>
        <a:bodyPr/>
        <a:lstStyle/>
        <a:p>
          <a:endParaRPr lang="es-CO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A8014B-6A0A-4488-AC3C-9DACD8456AF7}">
      <dgm:prSet phldrT="[Texto]"/>
      <dgm:spPr/>
      <dgm:t>
        <a:bodyPr/>
        <a:lstStyle/>
        <a:p>
          <a:r>
            <a:rPr lang="es-CO" dirty="0" smtClean="0">
              <a:latin typeface="Arial" panose="020B0604020202020204" pitchFamily="34" charset="0"/>
              <a:cs typeface="Arial" panose="020B0604020202020204" pitchFamily="34" charset="0"/>
            </a:rPr>
            <a:t>Cargue de proyectos ajustados al Sistema de Gerencia y Página web.</a:t>
          </a:r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93CFBD-1E42-4D02-8E47-0BA9F837B7E3}" type="parTrans" cxnId="{B331547C-2325-4225-A6A7-A5F64DE0AF6C}">
      <dgm:prSet/>
      <dgm:spPr/>
      <dgm:t>
        <a:bodyPr/>
        <a:lstStyle/>
        <a:p>
          <a:endParaRPr lang="es-CO"/>
        </a:p>
      </dgm:t>
    </dgm:pt>
    <dgm:pt modelId="{D303060D-9212-4B7E-AF14-524F14F6E5D1}" type="sibTrans" cxnId="{B331547C-2325-4225-A6A7-A5F64DE0AF6C}">
      <dgm:prSet/>
      <dgm:spPr/>
      <dgm:t>
        <a:bodyPr/>
        <a:lstStyle/>
        <a:p>
          <a:endParaRPr lang="es-CO"/>
        </a:p>
      </dgm:t>
    </dgm:pt>
    <dgm:pt modelId="{D01FDED2-CA7B-4693-B7D8-9BFA4453242B}" type="pres">
      <dgm:prSet presAssocID="{EF8B19D8-A81C-4E55-810F-D3CD45019F48}" presName="Name0" presStyleCnt="0">
        <dgm:presLayoutVars>
          <dgm:dir/>
          <dgm:resizeHandles val="exact"/>
        </dgm:presLayoutVars>
      </dgm:prSet>
      <dgm:spPr/>
    </dgm:pt>
    <dgm:pt modelId="{839E00DB-1BB3-4EEE-A07A-77308CDC7908}" type="pres">
      <dgm:prSet presAssocID="{87A8014B-6A0A-4488-AC3C-9DACD8456AF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3A21F2F-49A5-406B-BD00-62531E560218}" type="pres">
      <dgm:prSet presAssocID="{D303060D-9212-4B7E-AF14-524F14F6E5D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7ED722B8-9570-4D73-B059-C8E82389BD4E}" type="pres">
      <dgm:prSet presAssocID="{D303060D-9212-4B7E-AF14-524F14F6E5D1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BE345FEB-690F-4B6D-A788-7B4A0AF7F591}" type="pres">
      <dgm:prSet presAssocID="{9BA52920-4FF2-475F-A9E6-1E5768725D8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D7E49BA-3629-40E7-96B2-19931A2B19CC}" type="pres">
      <dgm:prSet presAssocID="{ADCFF117-792D-49B7-92B0-0B6822EFDA8F}" presName="sibTrans" presStyleLbl="sibTrans2D1" presStyleIdx="1" presStyleCnt="3"/>
      <dgm:spPr/>
      <dgm:t>
        <a:bodyPr/>
        <a:lstStyle/>
        <a:p>
          <a:endParaRPr lang="es-CO"/>
        </a:p>
      </dgm:t>
    </dgm:pt>
    <dgm:pt modelId="{3FCF05BD-091E-4900-B5C4-F996ACC5B83E}" type="pres">
      <dgm:prSet presAssocID="{ADCFF117-792D-49B7-92B0-0B6822EFDA8F}" presName="connectorText" presStyleLbl="sibTrans2D1" presStyleIdx="1" presStyleCnt="3"/>
      <dgm:spPr/>
      <dgm:t>
        <a:bodyPr/>
        <a:lstStyle/>
        <a:p>
          <a:endParaRPr lang="es-CO"/>
        </a:p>
      </dgm:t>
    </dgm:pt>
    <dgm:pt modelId="{E8162FE8-1FB1-45BB-B8F0-DFF788DE9F3F}" type="pres">
      <dgm:prSet presAssocID="{523B9DC7-8CD4-4047-88A9-10F5AA67C31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8A27294-AC08-4D10-9209-95C7EBA04794}" type="pres">
      <dgm:prSet presAssocID="{31F78F9D-C362-4771-808B-F3308511CD53}" presName="sibTrans" presStyleLbl="sibTrans2D1" presStyleIdx="2" presStyleCnt="3"/>
      <dgm:spPr/>
      <dgm:t>
        <a:bodyPr/>
        <a:lstStyle/>
        <a:p>
          <a:endParaRPr lang="es-CO"/>
        </a:p>
      </dgm:t>
    </dgm:pt>
    <dgm:pt modelId="{AF215E61-E448-47AF-93F2-2E23F0EDA8A9}" type="pres">
      <dgm:prSet presAssocID="{31F78F9D-C362-4771-808B-F3308511CD53}" presName="connectorText" presStyleLbl="sibTrans2D1" presStyleIdx="2" presStyleCnt="3"/>
      <dgm:spPr/>
      <dgm:t>
        <a:bodyPr/>
        <a:lstStyle/>
        <a:p>
          <a:endParaRPr lang="es-CO"/>
        </a:p>
      </dgm:t>
    </dgm:pt>
    <dgm:pt modelId="{B830A940-42D0-49EE-B940-0F7DDD006733}" type="pres">
      <dgm:prSet presAssocID="{D6721473-AA37-4180-A2B8-FD8A860BC61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F99AD17-D6A2-466F-9007-9DE8CB5AD1DC}" type="presOf" srcId="{D303060D-9212-4B7E-AF14-524F14F6E5D1}" destId="{7ED722B8-9570-4D73-B059-C8E82389BD4E}" srcOrd="1" destOrd="0" presId="urn:microsoft.com/office/officeart/2005/8/layout/process1"/>
    <dgm:cxn modelId="{B331547C-2325-4225-A6A7-A5F64DE0AF6C}" srcId="{EF8B19D8-A81C-4E55-810F-D3CD45019F48}" destId="{87A8014B-6A0A-4488-AC3C-9DACD8456AF7}" srcOrd="0" destOrd="0" parTransId="{9593CFBD-1E42-4D02-8E47-0BA9F837B7E3}" sibTransId="{D303060D-9212-4B7E-AF14-524F14F6E5D1}"/>
    <dgm:cxn modelId="{2E1508E2-5C1B-44CF-8436-D2B4BAC581B8}" type="presOf" srcId="{D303060D-9212-4B7E-AF14-524F14F6E5D1}" destId="{93A21F2F-49A5-406B-BD00-62531E560218}" srcOrd="0" destOrd="0" presId="urn:microsoft.com/office/officeart/2005/8/layout/process1"/>
    <dgm:cxn modelId="{F014C810-46B5-424D-B2E8-A3F30AE367EE}" srcId="{EF8B19D8-A81C-4E55-810F-D3CD45019F48}" destId="{D6721473-AA37-4180-A2B8-FD8A860BC61A}" srcOrd="3" destOrd="0" parTransId="{F75C9C73-C19E-4F9F-AAA9-81F55F3355D1}" sibTransId="{5FE2736B-B05E-414F-BB72-F68CA676DAD4}"/>
    <dgm:cxn modelId="{5E981521-13BA-4DFC-AB9F-FED8C275AFCB}" type="presOf" srcId="{31F78F9D-C362-4771-808B-F3308511CD53}" destId="{AF215E61-E448-47AF-93F2-2E23F0EDA8A9}" srcOrd="1" destOrd="0" presId="urn:microsoft.com/office/officeart/2005/8/layout/process1"/>
    <dgm:cxn modelId="{1D3EEAAC-B6FF-4351-8852-BE09B2FE57C3}" type="presOf" srcId="{31F78F9D-C362-4771-808B-F3308511CD53}" destId="{A8A27294-AC08-4D10-9209-95C7EBA04794}" srcOrd="0" destOrd="0" presId="urn:microsoft.com/office/officeart/2005/8/layout/process1"/>
    <dgm:cxn modelId="{7B7EEF77-F6BF-4B18-ACDF-2EB31FF62124}" type="presOf" srcId="{87A8014B-6A0A-4488-AC3C-9DACD8456AF7}" destId="{839E00DB-1BB3-4EEE-A07A-77308CDC7908}" srcOrd="0" destOrd="0" presId="urn:microsoft.com/office/officeart/2005/8/layout/process1"/>
    <dgm:cxn modelId="{F147B9BD-2AC9-43FE-9190-E60A6F5A39AB}" type="presOf" srcId="{9BA52920-4FF2-475F-A9E6-1E5768725D83}" destId="{BE345FEB-690F-4B6D-A788-7B4A0AF7F591}" srcOrd="0" destOrd="0" presId="urn:microsoft.com/office/officeart/2005/8/layout/process1"/>
    <dgm:cxn modelId="{6DCFE102-9B88-4C13-BB23-40BE7C7C60CA}" srcId="{EF8B19D8-A81C-4E55-810F-D3CD45019F48}" destId="{9BA52920-4FF2-475F-A9E6-1E5768725D83}" srcOrd="1" destOrd="0" parTransId="{DEC3184D-E6DB-4943-824E-CCD48687EC6D}" sibTransId="{ADCFF117-792D-49B7-92B0-0B6822EFDA8F}"/>
    <dgm:cxn modelId="{624687C9-E0F9-4AAE-B80F-065AB3D3FE04}" srcId="{EF8B19D8-A81C-4E55-810F-D3CD45019F48}" destId="{523B9DC7-8CD4-4047-88A9-10F5AA67C311}" srcOrd="2" destOrd="0" parTransId="{A5788FDE-8F31-404C-94A3-3043A747C449}" sibTransId="{31F78F9D-C362-4771-808B-F3308511CD53}"/>
    <dgm:cxn modelId="{2954F221-6B85-4FF4-80E6-1A0E09DF3B48}" type="presOf" srcId="{EF8B19D8-A81C-4E55-810F-D3CD45019F48}" destId="{D01FDED2-CA7B-4693-B7D8-9BFA4453242B}" srcOrd="0" destOrd="0" presId="urn:microsoft.com/office/officeart/2005/8/layout/process1"/>
    <dgm:cxn modelId="{FEE24BC1-9D67-4E6C-B8FC-80D94D647BBB}" type="presOf" srcId="{D6721473-AA37-4180-A2B8-FD8A860BC61A}" destId="{B830A940-42D0-49EE-B940-0F7DDD006733}" srcOrd="0" destOrd="0" presId="urn:microsoft.com/office/officeart/2005/8/layout/process1"/>
    <dgm:cxn modelId="{414F2F74-A99D-48F4-AEB8-12A8F124DADB}" type="presOf" srcId="{ADCFF117-792D-49B7-92B0-0B6822EFDA8F}" destId="{3FCF05BD-091E-4900-B5C4-F996ACC5B83E}" srcOrd="1" destOrd="0" presId="urn:microsoft.com/office/officeart/2005/8/layout/process1"/>
    <dgm:cxn modelId="{C3A39A8A-9278-48CD-9C1D-A223B16C2C42}" type="presOf" srcId="{ADCFF117-792D-49B7-92B0-0B6822EFDA8F}" destId="{FD7E49BA-3629-40E7-96B2-19931A2B19CC}" srcOrd="0" destOrd="0" presId="urn:microsoft.com/office/officeart/2005/8/layout/process1"/>
    <dgm:cxn modelId="{0CD4EE6D-4526-4D4F-9A65-281B66CDC15F}" type="presOf" srcId="{523B9DC7-8CD4-4047-88A9-10F5AA67C311}" destId="{E8162FE8-1FB1-45BB-B8F0-DFF788DE9F3F}" srcOrd="0" destOrd="0" presId="urn:microsoft.com/office/officeart/2005/8/layout/process1"/>
    <dgm:cxn modelId="{4E0EB24D-6D92-4735-932B-64B44F6B25C6}" type="presParOf" srcId="{D01FDED2-CA7B-4693-B7D8-9BFA4453242B}" destId="{839E00DB-1BB3-4EEE-A07A-77308CDC7908}" srcOrd="0" destOrd="0" presId="urn:microsoft.com/office/officeart/2005/8/layout/process1"/>
    <dgm:cxn modelId="{BBD9923B-D2FD-4BA7-B576-82E10E4DB3F5}" type="presParOf" srcId="{D01FDED2-CA7B-4693-B7D8-9BFA4453242B}" destId="{93A21F2F-49A5-406B-BD00-62531E560218}" srcOrd="1" destOrd="0" presId="urn:microsoft.com/office/officeart/2005/8/layout/process1"/>
    <dgm:cxn modelId="{41E257B0-4426-41BA-86C2-B95154D1E8F9}" type="presParOf" srcId="{93A21F2F-49A5-406B-BD00-62531E560218}" destId="{7ED722B8-9570-4D73-B059-C8E82389BD4E}" srcOrd="0" destOrd="0" presId="urn:microsoft.com/office/officeart/2005/8/layout/process1"/>
    <dgm:cxn modelId="{4939F525-5505-468B-8382-5B07BF87CF1A}" type="presParOf" srcId="{D01FDED2-CA7B-4693-B7D8-9BFA4453242B}" destId="{BE345FEB-690F-4B6D-A788-7B4A0AF7F591}" srcOrd="2" destOrd="0" presId="urn:microsoft.com/office/officeart/2005/8/layout/process1"/>
    <dgm:cxn modelId="{C90FEA0D-51E3-42EE-9736-10E053A20E93}" type="presParOf" srcId="{D01FDED2-CA7B-4693-B7D8-9BFA4453242B}" destId="{FD7E49BA-3629-40E7-96B2-19931A2B19CC}" srcOrd="3" destOrd="0" presId="urn:microsoft.com/office/officeart/2005/8/layout/process1"/>
    <dgm:cxn modelId="{09514760-17A4-4A3A-8656-8589451F99E4}" type="presParOf" srcId="{FD7E49BA-3629-40E7-96B2-19931A2B19CC}" destId="{3FCF05BD-091E-4900-B5C4-F996ACC5B83E}" srcOrd="0" destOrd="0" presId="urn:microsoft.com/office/officeart/2005/8/layout/process1"/>
    <dgm:cxn modelId="{1758F69D-1A85-414C-9FF4-7EEFFA0413A4}" type="presParOf" srcId="{D01FDED2-CA7B-4693-B7D8-9BFA4453242B}" destId="{E8162FE8-1FB1-45BB-B8F0-DFF788DE9F3F}" srcOrd="4" destOrd="0" presId="urn:microsoft.com/office/officeart/2005/8/layout/process1"/>
    <dgm:cxn modelId="{A9368304-C8E4-4219-A1E8-831555FC08DA}" type="presParOf" srcId="{D01FDED2-CA7B-4693-B7D8-9BFA4453242B}" destId="{A8A27294-AC08-4D10-9209-95C7EBA04794}" srcOrd="5" destOrd="0" presId="urn:microsoft.com/office/officeart/2005/8/layout/process1"/>
    <dgm:cxn modelId="{96514284-F64C-4BA8-A85F-E66B497E20E7}" type="presParOf" srcId="{A8A27294-AC08-4D10-9209-95C7EBA04794}" destId="{AF215E61-E448-47AF-93F2-2E23F0EDA8A9}" srcOrd="0" destOrd="0" presId="urn:microsoft.com/office/officeart/2005/8/layout/process1"/>
    <dgm:cxn modelId="{7763439B-6D3A-43C4-A1D4-E10A63567C5D}" type="presParOf" srcId="{D01FDED2-CA7B-4693-B7D8-9BFA4453242B}" destId="{B830A940-42D0-49EE-B940-0F7DDD00673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77488-50F9-4D4B-8E1E-F065D081D95B}" type="datetimeFigureOut">
              <a:rPr lang="es-CO" smtClean="0"/>
              <a:t>06/02/2018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4497C-0C91-4BAD-8882-94C496B8DF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9495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22276" y="1845116"/>
            <a:ext cx="7052461" cy="12731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44552" y="3365755"/>
            <a:ext cx="5807909" cy="151788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6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9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5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36AB9-4B35-4A56-BB9A-28E819E5FAEF}" type="datetimeFigureOut">
              <a:rPr lang="es-CO" altLang="es-CO"/>
              <a:pPr/>
              <a:t>06/02/2018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EBF266-52B0-4B07-88BB-86EA2031383E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4190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7435ED-593A-4B4B-9286-966C9491A0A5}" type="datetimeFigureOut">
              <a:rPr lang="es-CO" altLang="es-CO"/>
              <a:pPr/>
              <a:t>06/02/2018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98810-DD8F-4AF0-A722-74A6B8AAC4E7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15791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015335" y="237858"/>
            <a:ext cx="1866828" cy="50678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14851" y="237858"/>
            <a:ext cx="5462200" cy="506788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C33AD4-A4BC-431D-9BF8-F271D25108EA}" type="datetimeFigureOut">
              <a:rPr lang="es-CO" altLang="es-CO"/>
              <a:pPr/>
              <a:t>06/02/2018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BC8BA-7346-48DF-968C-D0F3DBA03EAE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96863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9E40C-32EC-43B5-90BC-EDC6CB1455BA}" type="datetimeFigureOut">
              <a:rPr lang="es-CO" altLang="es-CO"/>
              <a:pPr/>
              <a:t>06/02/2018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B2A0E-5B5E-4E7D-845E-DB922F26B42C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49944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5407" y="3816722"/>
            <a:ext cx="7052461" cy="1179664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5407" y="2517442"/>
            <a:ext cx="7052461" cy="129928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65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30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196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61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327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92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457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523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DDC79-D389-4C8E-B62B-95163BE6A813}" type="datetimeFigureOut">
              <a:rPr lang="es-CO" altLang="es-CO"/>
              <a:pPr/>
              <a:t>06/02/2018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C7567-A7AE-4534-A40C-6A9940B81E64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38131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14851" y="1385899"/>
            <a:ext cx="3664514" cy="391984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17648" y="1385899"/>
            <a:ext cx="3664514" cy="391984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5231F-F103-4117-99E9-F1BBB31E4656}" type="datetimeFigureOut">
              <a:rPr lang="es-CO" altLang="es-CO"/>
              <a:pPr/>
              <a:t>06/02/2018</a:t>
            </a:fld>
            <a:endParaRPr lang="es-CO" alt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40A3C-BE5E-44CD-B65D-E194B9A534E3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13884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14851" y="1329529"/>
            <a:ext cx="3665955" cy="55408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542" indent="0">
              <a:buNone/>
              <a:defRPr sz="1800" b="1"/>
            </a:lvl2pPr>
            <a:lvl3pPr marL="813084" indent="0">
              <a:buNone/>
              <a:defRPr sz="1600" b="1"/>
            </a:lvl3pPr>
            <a:lvl4pPr marL="1219627" indent="0">
              <a:buNone/>
              <a:defRPr sz="1400" b="1"/>
            </a:lvl4pPr>
            <a:lvl5pPr marL="1626169" indent="0">
              <a:buNone/>
              <a:defRPr sz="1400" b="1"/>
            </a:lvl5pPr>
            <a:lvl6pPr marL="2032711" indent="0">
              <a:buNone/>
              <a:defRPr sz="1400" b="1"/>
            </a:lvl6pPr>
            <a:lvl7pPr marL="2439253" indent="0">
              <a:buNone/>
              <a:defRPr sz="1400" b="1"/>
            </a:lvl7pPr>
            <a:lvl8pPr marL="2845796" indent="0">
              <a:buNone/>
              <a:defRPr sz="1400" b="1"/>
            </a:lvl8pPr>
            <a:lvl9pPr marL="3252338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4851" y="1883613"/>
            <a:ext cx="3665955" cy="342212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214768" y="1329529"/>
            <a:ext cx="3667395" cy="55408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542" indent="0">
              <a:buNone/>
              <a:defRPr sz="1800" b="1"/>
            </a:lvl2pPr>
            <a:lvl3pPr marL="813084" indent="0">
              <a:buNone/>
              <a:defRPr sz="1600" b="1"/>
            </a:lvl3pPr>
            <a:lvl4pPr marL="1219627" indent="0">
              <a:buNone/>
              <a:defRPr sz="1400" b="1"/>
            </a:lvl4pPr>
            <a:lvl5pPr marL="1626169" indent="0">
              <a:buNone/>
              <a:defRPr sz="1400" b="1"/>
            </a:lvl5pPr>
            <a:lvl6pPr marL="2032711" indent="0">
              <a:buNone/>
              <a:defRPr sz="1400" b="1"/>
            </a:lvl6pPr>
            <a:lvl7pPr marL="2439253" indent="0">
              <a:buNone/>
              <a:defRPr sz="1400" b="1"/>
            </a:lvl7pPr>
            <a:lvl8pPr marL="2845796" indent="0">
              <a:buNone/>
              <a:defRPr sz="1400" b="1"/>
            </a:lvl8pPr>
            <a:lvl9pPr marL="3252338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214768" y="1883613"/>
            <a:ext cx="3667395" cy="342212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CDC3A-3549-49E5-8E7F-986007F334D4}" type="datetimeFigureOut">
              <a:rPr lang="es-CO" altLang="es-CO"/>
              <a:pPr/>
              <a:t>06/02/2018</a:t>
            </a:fld>
            <a:endParaRPr lang="es-CO" alt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BCEC4-4038-4189-AC9F-539A93DAB57D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092295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655B8-D85A-4F8E-9DD8-C04432651ED9}" type="datetimeFigureOut">
              <a:rPr lang="es-CO" altLang="es-CO"/>
              <a:pPr/>
              <a:t>06/02/2018</a:t>
            </a:fld>
            <a:endParaRPr lang="es-CO" alt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D13089-1517-4D4F-B75D-3D0EC57F921E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77716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56D854-DE0C-40A9-9382-3B50A832C699}" type="datetimeFigureOut">
              <a:rPr lang="es-CO" altLang="es-CO"/>
              <a:pPr/>
              <a:t>06/02/2018</a:t>
            </a:fld>
            <a:endParaRPr lang="es-CO" alt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7A71D-CAC2-46C1-9D84-3362DE4D182E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56763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851" y="236483"/>
            <a:ext cx="2729660" cy="100642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43902" y="236483"/>
            <a:ext cx="4638261" cy="506925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14851" y="1242910"/>
            <a:ext cx="2729660" cy="4062829"/>
          </a:xfrm>
        </p:spPr>
        <p:txBody>
          <a:bodyPr/>
          <a:lstStyle>
            <a:lvl1pPr marL="0" indent="0">
              <a:buNone/>
              <a:defRPr sz="1200"/>
            </a:lvl1pPr>
            <a:lvl2pPr marL="406542" indent="0">
              <a:buNone/>
              <a:defRPr sz="1100"/>
            </a:lvl2pPr>
            <a:lvl3pPr marL="813084" indent="0">
              <a:buNone/>
              <a:defRPr sz="900"/>
            </a:lvl3pPr>
            <a:lvl4pPr marL="1219627" indent="0">
              <a:buNone/>
              <a:defRPr sz="800"/>
            </a:lvl4pPr>
            <a:lvl5pPr marL="1626169" indent="0">
              <a:buNone/>
              <a:defRPr sz="800"/>
            </a:lvl5pPr>
            <a:lvl6pPr marL="2032711" indent="0">
              <a:buNone/>
              <a:defRPr sz="800"/>
            </a:lvl6pPr>
            <a:lvl7pPr marL="2439253" indent="0">
              <a:buNone/>
              <a:defRPr sz="800"/>
            </a:lvl7pPr>
            <a:lvl8pPr marL="2845796" indent="0">
              <a:buNone/>
              <a:defRPr sz="800"/>
            </a:lvl8pPr>
            <a:lvl9pPr marL="3252338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A7DC3-E7E4-4CF5-ADDB-93750FD5A5D3}" type="datetimeFigureOut">
              <a:rPr lang="es-CO" altLang="es-CO"/>
              <a:pPr/>
              <a:t>06/02/2018</a:t>
            </a:fld>
            <a:endParaRPr lang="es-CO" alt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3A0214-7677-4C37-AD24-13CBF6E8FAB9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7036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6273" y="4157697"/>
            <a:ext cx="4978208" cy="4908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626273" y="530711"/>
            <a:ext cx="4978208" cy="3563740"/>
          </a:xfrm>
        </p:spPr>
        <p:txBody>
          <a:bodyPr lIns="81308" tIns="40654" rIns="81308" bIns="40654" rtlCol="0">
            <a:normAutofit/>
          </a:bodyPr>
          <a:lstStyle>
            <a:lvl1pPr marL="0" indent="0">
              <a:buNone/>
              <a:defRPr sz="2800"/>
            </a:lvl1pPr>
            <a:lvl2pPr marL="406542" indent="0">
              <a:buNone/>
              <a:defRPr sz="2500"/>
            </a:lvl2pPr>
            <a:lvl3pPr marL="813084" indent="0">
              <a:buNone/>
              <a:defRPr sz="2100"/>
            </a:lvl3pPr>
            <a:lvl4pPr marL="1219627" indent="0">
              <a:buNone/>
              <a:defRPr sz="1800"/>
            </a:lvl4pPr>
            <a:lvl5pPr marL="1626169" indent="0">
              <a:buNone/>
              <a:defRPr sz="1800"/>
            </a:lvl5pPr>
            <a:lvl6pPr marL="2032711" indent="0">
              <a:buNone/>
              <a:defRPr sz="1800"/>
            </a:lvl6pPr>
            <a:lvl7pPr marL="2439253" indent="0">
              <a:buNone/>
              <a:defRPr sz="1800"/>
            </a:lvl7pPr>
            <a:lvl8pPr marL="2845796" indent="0">
              <a:buNone/>
              <a:defRPr sz="1800"/>
            </a:lvl8pPr>
            <a:lvl9pPr marL="3252338" indent="0">
              <a:buNone/>
              <a:defRPr sz="18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26273" y="4648536"/>
            <a:ext cx="4978208" cy="697074"/>
          </a:xfrm>
        </p:spPr>
        <p:txBody>
          <a:bodyPr/>
          <a:lstStyle>
            <a:lvl1pPr marL="0" indent="0">
              <a:buNone/>
              <a:defRPr sz="1200"/>
            </a:lvl1pPr>
            <a:lvl2pPr marL="406542" indent="0">
              <a:buNone/>
              <a:defRPr sz="1100"/>
            </a:lvl2pPr>
            <a:lvl3pPr marL="813084" indent="0">
              <a:buNone/>
              <a:defRPr sz="900"/>
            </a:lvl3pPr>
            <a:lvl4pPr marL="1219627" indent="0">
              <a:buNone/>
              <a:defRPr sz="800"/>
            </a:lvl4pPr>
            <a:lvl5pPr marL="1626169" indent="0">
              <a:buNone/>
              <a:defRPr sz="800"/>
            </a:lvl5pPr>
            <a:lvl6pPr marL="2032711" indent="0">
              <a:buNone/>
              <a:defRPr sz="800"/>
            </a:lvl6pPr>
            <a:lvl7pPr marL="2439253" indent="0">
              <a:buNone/>
              <a:defRPr sz="800"/>
            </a:lvl7pPr>
            <a:lvl8pPr marL="2845796" indent="0">
              <a:buNone/>
              <a:defRPr sz="800"/>
            </a:lvl8pPr>
            <a:lvl9pPr marL="3252338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EDF707-770C-41F1-A5FC-401151B6EBDC}" type="datetimeFigureOut">
              <a:rPr lang="es-CO" altLang="es-CO"/>
              <a:pPr/>
              <a:t>06/02/2018</a:t>
            </a:fld>
            <a:endParaRPr lang="es-CO" alt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49C7F-2CF7-4096-8263-03B94034E18C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12316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uario UTP\Desktop\Imagen1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20" rIns="9143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Clic para editar título</a:t>
            </a:r>
            <a:endParaRPr lang="es-CO" alt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s-CO" alt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9" tIns="45720" rIns="91439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AC372AAA-9621-4501-BCE4-13700E49D0E5}" type="datetimeFigureOut">
              <a:rPr lang="es-CO" altLang="es-CO"/>
              <a:pPr/>
              <a:t>06/02/2018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9" tIns="45720" rIns="91439" bIns="45720" numCol="1" anchor="ctr" anchorCtr="0" compatLnSpc="1">
            <a:prstTxWarp prst="textNoShape">
              <a:avLst/>
            </a:prstTxWarp>
          </a:bodyPr>
          <a:lstStyle>
            <a:lvl1pPr algn="ctr" defTabSz="914720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9" tIns="45720" rIns="91439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E0FC4C14-0E4A-45CE-80DB-3C4D7680ABAB}" type="slidenum">
              <a:rPr lang="es-CO" altLang="es-CO"/>
              <a:pPr/>
              <a:t>‹Nº›</a:t>
            </a:fld>
            <a:endParaRPr lang="es-CO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s-CO" altLang="es-CO" sz="2400" kern="1200" smtClean="0">
          <a:solidFill>
            <a:schemeClr val="accent1">
              <a:lumMod val="50000"/>
            </a:schemeClr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06542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3084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9627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6169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235982" indent="-203271" algn="l" defTabSz="81308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2525" indent="-203271" algn="l" defTabSz="81308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9067" indent="-203271" algn="l" defTabSz="81308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5609" indent="-203271" algn="l" defTabSz="81308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542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3084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627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6169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711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9253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5796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2338" algn="l" defTabSz="8130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www.utp.edu.co/utprindecuentas" TargetMode="External"/><Relationship Id="rId4" Type="http://schemas.openxmlformats.org/officeDocument/2006/relationships/hyperlink" Target="http://planea.utp.edu.co/oficina-de-planeacion/informes-de-gestion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Desarrollo%20Institucional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Cobertura%20con%20calidad.m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IIE.mp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uario UTP\Desktop\Imagen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134136"/>
              </p:ext>
            </p:extLst>
          </p:nvPr>
        </p:nvGraphicFramePr>
        <p:xfrm>
          <a:off x="115479" y="1340768"/>
          <a:ext cx="878497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3 Título"/>
          <p:cNvSpPr txBox="1">
            <a:spLocks/>
          </p:cNvSpPr>
          <p:nvPr/>
        </p:nvSpPr>
        <p:spPr>
          <a:xfrm>
            <a:off x="1079612" y="620688"/>
            <a:ext cx="7118037" cy="857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 cap="none" spc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200" b="1" dirty="0" smtClean="0">
                <a:solidFill>
                  <a:srgbClr val="0070C0"/>
                </a:solidFill>
                <a:ea typeface="+mj-ea"/>
                <a:cs typeface="+mj-cs"/>
              </a:rPr>
              <a:t>Actividades posteriores al proceso de actualización de los proyectos PDI 2018 - 2019</a:t>
            </a:r>
            <a:endParaRPr lang="es-CO" sz="3200" b="1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25003" y="2240868"/>
            <a:ext cx="1800200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 smtClean="0"/>
              <a:t>Enero – febrero de 2018</a:t>
            </a:r>
            <a:endParaRPr lang="es-CO" sz="14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2483768" y="2348880"/>
            <a:ext cx="1656184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 smtClean="0"/>
              <a:t>Enero- Abril 2018</a:t>
            </a:r>
            <a:endParaRPr lang="es-CO" sz="1400" dirty="0"/>
          </a:p>
        </p:txBody>
      </p:sp>
      <p:sp>
        <p:nvSpPr>
          <p:cNvPr id="7" name="Rectángulo redondeado 6"/>
          <p:cNvSpPr/>
          <p:nvPr/>
        </p:nvSpPr>
        <p:spPr>
          <a:xfrm>
            <a:off x="4829455" y="2351863"/>
            <a:ext cx="1656184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 smtClean="0"/>
              <a:t>Enero- Abril 2018</a:t>
            </a:r>
            <a:endParaRPr lang="es-CO" sz="1400" dirty="0"/>
          </a:p>
        </p:txBody>
      </p:sp>
      <p:sp>
        <p:nvSpPr>
          <p:cNvPr id="8" name="Rectángulo redondeado 7"/>
          <p:cNvSpPr/>
          <p:nvPr/>
        </p:nvSpPr>
        <p:spPr>
          <a:xfrm>
            <a:off x="7210336" y="2342810"/>
            <a:ext cx="1656184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 smtClean="0"/>
              <a:t>Marzo de 2018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61532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0"/>
            <a:ext cx="1394443" cy="2878467"/>
          </a:xfrm>
          <a:prstGeom prst="rect">
            <a:avLst/>
          </a:prstGeom>
        </p:spPr>
      </p:pic>
      <p:pic>
        <p:nvPicPr>
          <p:cNvPr id="5" name="5 Imagen" descr="PDI.png"/>
          <p:cNvPicPr>
            <a:picLocks noChangeAspect="1"/>
          </p:cNvPicPr>
          <p:nvPr/>
        </p:nvPicPr>
        <p:blipFill rotWithShape="1">
          <a:blip r:embed="rId3" cstate="print"/>
          <a:srcRect r="8116"/>
          <a:stretch/>
        </p:blipFill>
        <p:spPr>
          <a:xfrm>
            <a:off x="4604657" y="241646"/>
            <a:ext cx="2304256" cy="263682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88233" y="3534703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altLang="es-CO" sz="1400" b="1" dirty="0">
                <a:solidFill>
                  <a:srgbClr val="222222"/>
                </a:solidFill>
                <a:cs typeface="Arial" panose="020B0604020202020204" pitchFamily="34" charset="0"/>
              </a:rPr>
              <a:t>Para consulta detallada del Informe de Gestión 2016 (Ejecutivo) del Plan de Desarrollo Institucional en el link: </a:t>
            </a:r>
            <a:endParaRPr lang="es-CO" altLang="es-CO" sz="400" b="1" dirty="0"/>
          </a:p>
          <a:p>
            <a:pPr lvl="0" algn="ctr"/>
            <a:r>
              <a:rPr lang="es-CO" altLang="es-CO" sz="1400" b="1" dirty="0">
                <a:solidFill>
                  <a:srgbClr val="1155CC"/>
                </a:solidFill>
                <a:cs typeface="Arial" panose="020B0604020202020204" pitchFamily="34" charset="0"/>
                <a:hlinkClick r:id="rId4"/>
              </a:rPr>
              <a:t>http://planea.utp.edu.co/oficina-de-planeacion/informes-de-gestion.html</a:t>
            </a:r>
            <a:endParaRPr lang="es-CO" altLang="es-CO" sz="1400" b="1" dirty="0">
              <a:solidFill>
                <a:srgbClr val="1155CC"/>
              </a:solidFill>
              <a:cs typeface="Arial" panose="020B0604020202020204" pitchFamily="34" charset="0"/>
            </a:endParaRPr>
          </a:p>
          <a:p>
            <a:pPr lvl="0" algn="ctr"/>
            <a:r>
              <a:rPr lang="es-CO" altLang="es-CO" sz="1400" b="1" dirty="0">
                <a:solidFill>
                  <a:srgbClr val="222222"/>
                </a:solidFill>
                <a:cs typeface="Arial" panose="020B0604020202020204" pitchFamily="34" charset="0"/>
              </a:rPr>
              <a:t/>
            </a:r>
            <a:br>
              <a:rPr lang="es-CO" altLang="es-CO" sz="1400" b="1" dirty="0">
                <a:solidFill>
                  <a:srgbClr val="222222"/>
                </a:solidFill>
                <a:cs typeface="Arial" panose="020B0604020202020204" pitchFamily="34" charset="0"/>
              </a:rPr>
            </a:br>
            <a:endParaRPr lang="es-CO" altLang="es-CO" sz="400" b="1" dirty="0"/>
          </a:p>
          <a:p>
            <a:pPr lvl="0" algn="ctr"/>
            <a:endParaRPr lang="es-CO" altLang="es-CO" sz="400" b="1" dirty="0"/>
          </a:p>
          <a:p>
            <a:pPr lvl="0" algn="ctr"/>
            <a:r>
              <a:rPr lang="es-CO" altLang="es-CO" sz="1400" b="1" dirty="0">
                <a:solidFill>
                  <a:srgbClr val="222222"/>
                </a:solidFill>
                <a:cs typeface="Arial" panose="020B0604020202020204" pitchFamily="34" charset="0"/>
              </a:rPr>
              <a:t>El documento descargable en:</a:t>
            </a:r>
            <a:endParaRPr lang="es-CO" altLang="es-CO" sz="400" b="1" dirty="0"/>
          </a:p>
          <a:p>
            <a:pPr lvl="0" algn="ctr"/>
            <a:r>
              <a:rPr lang="es-CO" altLang="es-CO" sz="1400" b="1" dirty="0">
                <a:solidFill>
                  <a:srgbClr val="222222"/>
                </a:solidFill>
                <a:cs typeface="Arial" panose="020B0604020202020204" pitchFamily="34" charset="0"/>
                <a:hlinkClick r:id="rId5"/>
              </a:rPr>
              <a:t>http://www.utp.edu.co/utprindecuentas</a:t>
            </a:r>
            <a:r>
              <a:rPr lang="es-CO" altLang="es-CO" sz="1400" b="1" dirty="0">
                <a:solidFill>
                  <a:srgbClr val="222222"/>
                </a:solidFill>
                <a:cs typeface="Arial" panose="020B0604020202020204" pitchFamily="34" charset="0"/>
              </a:rPr>
              <a:t> </a:t>
            </a:r>
            <a:br>
              <a:rPr lang="es-CO" altLang="es-CO" sz="1400" b="1" dirty="0">
                <a:solidFill>
                  <a:srgbClr val="222222"/>
                </a:solidFill>
                <a:cs typeface="Arial" panose="020B0604020202020204" pitchFamily="34" charset="0"/>
              </a:rPr>
            </a:br>
            <a:endParaRPr lang="es-CO" altLang="es-CO" sz="400" b="1" dirty="0"/>
          </a:p>
        </p:txBody>
      </p:sp>
      <p:pic>
        <p:nvPicPr>
          <p:cNvPr id="7" name="Picture 2" descr="https://ci5.googleusercontent.com/proxy/aYJSBquXdF4RM8A3RL7JpQZlEZjKIJDISwZ5I6NlrgPvhkz-Ql94tUJyINVjH3KKdLXF0ww_z_OM81ePLMjQ4b-71f70ptl16FU2ze2wyppurQGH=s0-d-e1-ft#http://media.utp.edu.co/acreditacion/imagenes/acreditaci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283927"/>
            <a:ext cx="52101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49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9632" y="2060848"/>
            <a:ext cx="6858000" cy="1868079"/>
          </a:xfrm>
        </p:spPr>
        <p:txBody>
          <a:bodyPr/>
          <a:lstStyle/>
          <a:p>
            <a:r>
              <a:rPr lang="es-CO" sz="4000" b="1" dirty="0" smtClean="0"/>
              <a:t>Proceso de actualización de proyectos 2018 – 2019</a:t>
            </a:r>
            <a:br>
              <a:rPr lang="es-CO" sz="4000" b="1" dirty="0" smtClean="0"/>
            </a:br>
            <a:r>
              <a:rPr lang="es-CO" sz="4000" b="1" dirty="0" smtClean="0"/>
              <a:t>Plan de Desarrollo Institucional 2018 - 2019</a:t>
            </a:r>
            <a:endParaRPr lang="es-CO" sz="4000" b="1" dirty="0"/>
          </a:p>
        </p:txBody>
      </p:sp>
    </p:spTree>
    <p:extLst>
      <p:ext uri="{BB962C8B-B14F-4D97-AF65-F5344CB8AC3E}">
        <p14:creationId xmlns:p14="http://schemas.microsoft.com/office/powerpoint/2010/main" val="30324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692696"/>
          </a:xfrm>
        </p:spPr>
        <p:txBody>
          <a:bodyPr/>
          <a:lstStyle/>
          <a:p>
            <a:r>
              <a:rPr lang="es-CO" sz="3200" b="1" dirty="0" smtClean="0"/>
              <a:t>Introducción</a:t>
            </a:r>
            <a:endParaRPr lang="es-CO" sz="32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309" y="1080165"/>
            <a:ext cx="8363163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proceso de actualización de los proyectos del PDI se desarrolló a partir de seis etapas con la participación de la academia y la administración y con espacios para la socialización, deliberación y ajustes técnicos:</a:t>
            </a:r>
            <a:endParaRPr kumimoji="0" lang="es-CO" altLang="es-CO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Image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79" y="2443955"/>
            <a:ext cx="8109747" cy="357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7236296" y="2924944"/>
            <a:ext cx="1346230" cy="3240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05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590" y="0"/>
            <a:ext cx="8229600" cy="692696"/>
          </a:xfrm>
        </p:spPr>
        <p:txBody>
          <a:bodyPr/>
          <a:lstStyle/>
          <a:p>
            <a:r>
              <a:rPr lang="es-CO" sz="3200" b="1" dirty="0" smtClean="0"/>
              <a:t>RESULTADOS GENERALES</a:t>
            </a:r>
            <a:endParaRPr lang="es-CO" sz="32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92805" y="582940"/>
            <a:ext cx="865119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O" altLang="es-CO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Como resultado del proceso de actualización, se</a:t>
            </a:r>
            <a:r>
              <a:rPr kumimoji="0" lang="es-CO" altLang="es-CO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mantuvieron los 36 proyectos institucionales, el resultado principal del proceso fue la proyección de metas 2018 – 2019 (Horizonte final del Plan de Desarrollo), de nombre de proyecto y algunos ajustes a nivel de planes operativos que no afectan la cadena de resultados del Plan de Desarrollo.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CO" altLang="es-CO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O" altLang="es-CO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se dio un ajuste en internacionalización a nivel de componente así: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CO" altLang="es-CO" sz="1600" baseline="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es-CO" altLang="es-CO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414362"/>
              </p:ext>
            </p:extLst>
          </p:nvPr>
        </p:nvGraphicFramePr>
        <p:xfrm>
          <a:off x="345842" y="2780928"/>
          <a:ext cx="8568954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5774">
                  <a:extLst>
                    <a:ext uri="{9D8B030D-6E8A-4147-A177-3AD203B41FA5}">
                      <a16:colId xmlns:a16="http://schemas.microsoft.com/office/drawing/2014/main" xmlns="" val="447411217"/>
                    </a:ext>
                  </a:extLst>
                </a:gridCol>
                <a:gridCol w="3496862">
                  <a:extLst>
                    <a:ext uri="{9D8B030D-6E8A-4147-A177-3AD203B41FA5}">
                      <a16:colId xmlns:a16="http://schemas.microsoft.com/office/drawing/2014/main" xmlns="" val="874814057"/>
                    </a:ext>
                  </a:extLst>
                </a:gridCol>
                <a:gridCol w="2856318">
                  <a:extLst>
                    <a:ext uri="{9D8B030D-6E8A-4147-A177-3AD203B41FA5}">
                      <a16:colId xmlns:a16="http://schemas.microsoft.com/office/drawing/2014/main" xmlns="" val="2776106386"/>
                    </a:ext>
                  </a:extLst>
                </a:gridCol>
              </a:tblGrid>
              <a:tr h="962826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 Institucional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actual indicador de </a:t>
                      </a:r>
                      <a:r>
                        <a:rPr lang="es-CO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componente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Ajuste indicador</a:t>
                      </a:r>
                      <a:r>
                        <a:rPr lang="es-CO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componente</a:t>
                      </a:r>
                      <a:r>
                        <a:rPr lang="es-CO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2018 - 2019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71152465"/>
                  </a:ext>
                </a:extLst>
              </a:tr>
              <a:tr h="1282783">
                <a:tc rowSpan="2">
                  <a:txBody>
                    <a:bodyPr/>
                    <a:lstStyle/>
                    <a:p>
                      <a:pPr marL="0" algn="l" defTabSz="813084" rtl="0" eaLnBrk="1" latinLnBrk="0" hangingPunct="1"/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Internacionalización</a:t>
                      </a:r>
                      <a:endParaRPr lang="es-CO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13084" rtl="0" eaLnBrk="1" latinLnBrk="0" hangingPunct="1"/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Nuevo </a:t>
                      </a:r>
                      <a:endParaRPr lang="es-CO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Porcentaje de estudiantes con desempeño B+ en la prueba Saber Pro</a:t>
                      </a:r>
                      <a:endParaRPr lang="es-CO" sz="1800" b="0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57638916"/>
                  </a:ext>
                </a:extLst>
              </a:tr>
              <a:tr h="1282783">
                <a:tc vMerge="1">
                  <a:txBody>
                    <a:bodyPr/>
                    <a:lstStyle/>
                    <a:p>
                      <a:pPr marL="0" algn="l" defTabSz="813084" rtl="0" eaLnBrk="1" latinLnBrk="0" hangingPunct="1"/>
                      <a:endParaRPr lang="es-CO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Desarrollo y promoción del bilingüismo estudiantes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Porcentaje de estudiantes de pregrado que realizan cursos de inglés en la UTP.</a:t>
                      </a:r>
                      <a:endParaRPr lang="es-CO" sz="1800" b="0" kern="120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38726174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883825" y="2183595"/>
            <a:ext cx="7103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altLang="es-CO" sz="2400" b="1" dirty="0" smtClean="0">
                <a:solidFill>
                  <a:srgbClr val="002060"/>
                </a:solidFill>
                <a:latin typeface="+mj-lt"/>
                <a:cs typeface="MS PGothic" charset="0"/>
              </a:rPr>
              <a:t>Ajustes a nivel de componente </a:t>
            </a:r>
            <a:endParaRPr lang="es-CO" altLang="es-CO" sz="2400" b="1" dirty="0">
              <a:solidFill>
                <a:srgbClr val="002060"/>
              </a:solidFill>
              <a:latin typeface="+mj-lt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3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590" y="0"/>
            <a:ext cx="8229600" cy="692696"/>
          </a:xfrm>
        </p:spPr>
        <p:txBody>
          <a:bodyPr/>
          <a:lstStyle/>
          <a:p>
            <a:r>
              <a:rPr lang="es-CO" sz="3200" b="1" dirty="0" smtClean="0"/>
              <a:t>RESULTADOS GENERALES</a:t>
            </a:r>
            <a:endParaRPr lang="es-CO" sz="32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92805" y="346546"/>
            <a:ext cx="865119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CO" altLang="es-CO" sz="1800" baseline="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es-CO" altLang="es-CO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continuación </a:t>
            </a:r>
            <a:r>
              <a:rPr lang="es-CO" altLang="es-CO" sz="1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presentan los cambios dados en el proceso de actualización de proyectos:</a:t>
            </a:r>
            <a:endParaRPr lang="es-CO" altLang="es-CO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727733"/>
              </p:ext>
            </p:extLst>
          </p:nvPr>
        </p:nvGraphicFramePr>
        <p:xfrm>
          <a:off x="150913" y="1662579"/>
          <a:ext cx="8568954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5774">
                  <a:extLst>
                    <a:ext uri="{9D8B030D-6E8A-4147-A177-3AD203B41FA5}">
                      <a16:colId xmlns:a16="http://schemas.microsoft.com/office/drawing/2014/main" xmlns="" val="447411217"/>
                    </a:ext>
                  </a:extLst>
                </a:gridCol>
                <a:gridCol w="3496862">
                  <a:extLst>
                    <a:ext uri="{9D8B030D-6E8A-4147-A177-3AD203B41FA5}">
                      <a16:colId xmlns:a16="http://schemas.microsoft.com/office/drawing/2014/main" xmlns="" val="874814057"/>
                    </a:ext>
                  </a:extLst>
                </a:gridCol>
                <a:gridCol w="2856318">
                  <a:extLst>
                    <a:ext uri="{9D8B030D-6E8A-4147-A177-3AD203B41FA5}">
                      <a16:colId xmlns:a16="http://schemas.microsoft.com/office/drawing/2014/main" xmlns="" val="2776106386"/>
                    </a:ext>
                  </a:extLst>
                </a:gridCol>
              </a:tblGrid>
              <a:tr h="549061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 Institucional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actual</a:t>
                      </a:r>
                      <a:r>
                        <a:rPr lang="es-CO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</a:t>
                      </a:r>
                    </a:p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 2015 - 2017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Ajuste</a:t>
                      </a:r>
                      <a:r>
                        <a:rPr lang="es-CO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 2018 - 2019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71152465"/>
                  </a:ext>
                </a:extLst>
              </a:tr>
              <a:tr h="356984">
                <a:tc>
                  <a:txBody>
                    <a:bodyPr/>
                    <a:lstStyle/>
                    <a:p>
                      <a:pPr marL="0" algn="l" defTabSz="813084" rtl="0" eaLnBrk="1" latinLnBrk="0" hangingPunct="1"/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Cobertura con Calidad</a:t>
                      </a:r>
                      <a:endParaRPr lang="es-CO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813084" rtl="0" eaLnBrk="1" latinLnBrk="0" hangingPunct="1"/>
                      <a:r>
                        <a:rPr lang="es-CO" sz="1800" kern="120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Desarrollo Integral Docente</a:t>
                      </a:r>
                      <a:endParaRPr lang="es-CO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kern="120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Desarrollo Docente</a:t>
                      </a:r>
                      <a:endParaRPr lang="es-CO" sz="1800" b="0" kern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57638916"/>
                  </a:ext>
                </a:extLst>
              </a:tr>
              <a:tr h="678131">
                <a:tc rowSpan="3">
                  <a:txBody>
                    <a:bodyPr/>
                    <a:lstStyle/>
                    <a:p>
                      <a:pPr marL="0" algn="l" defTabSz="813084" rtl="0" eaLnBrk="1" latinLnBrk="0" hangingPunct="1"/>
                      <a:r>
                        <a:rPr lang="es-CO" sz="1800" kern="120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Investigaciones Innovación y Extensión</a:t>
                      </a:r>
                      <a:endParaRPr lang="es-CO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Convocatorias internas y externas para financiación de proyectos</a:t>
                      </a:r>
                      <a:endParaRPr lang="es-CO" sz="18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kern="120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Fomento a la Investigación, Desarrollo Tecnológico, Innovación y Extensión</a:t>
                      </a:r>
                      <a:endParaRPr lang="es-CO" sz="1800" b="0" kern="120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38726174"/>
                  </a:ext>
                </a:extLst>
              </a:tr>
              <a:tr h="689208">
                <a:tc vMerge="1">
                  <a:txBody>
                    <a:bodyPr/>
                    <a:lstStyle/>
                    <a:p>
                      <a:pPr marL="0" algn="l" defTabSz="813084" rtl="0" eaLnBrk="1" latinLnBrk="0" hangingPunct="1"/>
                      <a:endParaRPr lang="es-CO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Políticas de fomento de investigación, innovación y extensión</a:t>
                      </a:r>
                      <a:endParaRPr lang="es-CO" sz="18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kern="120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Políticas de investigación, innovación y extensión</a:t>
                      </a:r>
                    </a:p>
                    <a:p>
                      <a:pPr marL="0" marR="0" lvl="0" indent="0" algn="just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b="0" kern="120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78996937"/>
                  </a:ext>
                </a:extLst>
              </a:tr>
              <a:tr h="570736">
                <a:tc vMerge="1">
                  <a:txBody>
                    <a:bodyPr/>
                    <a:lstStyle/>
                    <a:p>
                      <a:pPr marL="0" algn="l" defTabSz="813084" rtl="0" eaLnBrk="1" latinLnBrk="0" hangingPunct="1"/>
                      <a:endParaRPr lang="es-CO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kern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Relación Universidad - Empresa – Estado</a:t>
                      </a:r>
                      <a:endParaRPr lang="es-CO" sz="1800" b="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kern="120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Relacionamiento Universidad - Entorno</a:t>
                      </a:r>
                      <a:endParaRPr lang="es-CO" sz="1800" b="0" kern="1200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6147250"/>
                  </a:ext>
                </a:extLst>
              </a:tr>
              <a:tr h="588571">
                <a:tc>
                  <a:txBody>
                    <a:bodyPr/>
                    <a:lstStyle/>
                    <a:p>
                      <a:pPr marL="0" algn="l" defTabSz="813084" rtl="0" eaLnBrk="1" latinLnBrk="0" hangingPunct="1"/>
                      <a:r>
                        <a:rPr lang="es-CO" sz="1800" kern="120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Alianzas Estratégicas</a:t>
                      </a:r>
                      <a:endParaRPr lang="es-CO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kern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Centro de Innovación y Desarrollo</a:t>
                      </a:r>
                      <a:r>
                        <a:rPr lang="es-CO" sz="1800" b="0" kern="1200" baseline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Tecnológico</a:t>
                      </a:r>
                      <a:endParaRPr lang="es-CO" sz="1800" b="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 elimina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883825" y="1107311"/>
            <a:ext cx="7103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altLang="es-CO" sz="2800" b="1" dirty="0" smtClean="0">
                <a:solidFill>
                  <a:srgbClr val="002060"/>
                </a:solidFill>
                <a:latin typeface="+mj-lt"/>
                <a:cs typeface="MS PGothic" charset="0"/>
              </a:rPr>
              <a:t>Ajustes a nivel de proyectos</a:t>
            </a:r>
            <a:endParaRPr lang="es-CO" altLang="es-CO" sz="2800" b="1" dirty="0">
              <a:solidFill>
                <a:srgbClr val="002060"/>
              </a:solidFill>
              <a:latin typeface="+mj-lt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66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5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07" y="223776"/>
            <a:ext cx="989416" cy="1165962"/>
          </a:xfrm>
        </p:spPr>
      </p:pic>
      <p:sp>
        <p:nvSpPr>
          <p:cNvPr id="3" name="CuadroTexto 2"/>
          <p:cNvSpPr txBox="1"/>
          <p:nvPr/>
        </p:nvSpPr>
        <p:spPr>
          <a:xfrm>
            <a:off x="1527999" y="545147"/>
            <a:ext cx="5404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Desarrollo Institucional </a:t>
            </a:r>
            <a:endParaRPr lang="es-CO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501338"/>
              </p:ext>
            </p:extLst>
          </p:nvPr>
        </p:nvGraphicFramePr>
        <p:xfrm>
          <a:off x="85548" y="1368195"/>
          <a:ext cx="8860148" cy="146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5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19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897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 2018 - 2019</a:t>
                      </a:r>
                      <a:endParaRPr lang="es-CO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actual Plan operativo</a:t>
                      </a:r>
                      <a:endParaRPr lang="es-CO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Ajustes Planes operativos 2018 - 2019</a:t>
                      </a:r>
                      <a:endParaRPr lang="es-CO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813084" rtl="0" eaLnBrk="1" latinLnBrk="0" hangingPunct="1">
                        <a:lnSpc>
                          <a:spcPct val="100000"/>
                        </a:lnSpc>
                      </a:pPr>
                      <a:r>
                        <a:rPr lang="es-CO" sz="15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Desarrollo Físico Sostenible</a:t>
                      </a:r>
                      <a:endParaRPr lang="es-CO" sz="15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Nuevo</a:t>
                      </a:r>
                      <a:r>
                        <a:rPr lang="es-CO" sz="15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Plan operativo</a:t>
                      </a:r>
                      <a:endParaRPr lang="es-CO" sz="15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5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Mantenimiento de la planta física</a:t>
                      </a:r>
                      <a:endParaRPr lang="es-CO" sz="15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813084" rtl="0" eaLnBrk="1" latinLnBrk="0" hangingPunct="1">
                        <a:lnSpc>
                          <a:spcPct val="100000"/>
                        </a:lnSpc>
                      </a:pPr>
                      <a:r>
                        <a:rPr lang="es-CO" sz="15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Gestión organizacional y de procesos</a:t>
                      </a:r>
                      <a:endParaRPr lang="es-CO" sz="15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13084" rtl="0" eaLnBrk="1" latinLnBrk="0" hangingPunct="1">
                        <a:lnSpc>
                          <a:spcPct val="100000"/>
                        </a:lnSpc>
                      </a:pPr>
                      <a:r>
                        <a:rPr lang="es-CO" sz="15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Gestión Integral </a:t>
                      </a:r>
                      <a:endParaRPr lang="es-CO" sz="15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5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Sistema Integral de Gestión</a:t>
                      </a:r>
                      <a:endParaRPr lang="es-CO" sz="15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510551" y="3140968"/>
            <a:ext cx="5404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Bienestar Institucional</a:t>
            </a:r>
            <a:endParaRPr lang="es-CO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17" y="2879358"/>
            <a:ext cx="1114732" cy="1172193"/>
          </a:xfrm>
          <a:prstGeom prst="rect">
            <a:avLst/>
          </a:prstGeom>
        </p:spPr>
      </p:pic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701661"/>
              </p:ext>
            </p:extLst>
          </p:nvPr>
        </p:nvGraphicFramePr>
        <p:xfrm>
          <a:off x="179512" y="4082807"/>
          <a:ext cx="8856985" cy="2665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4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09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885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754"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 2018 - 2019</a:t>
                      </a:r>
                      <a:endParaRPr lang="es-CO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actual Plan operativo</a:t>
                      </a:r>
                      <a:endParaRPr lang="es-CO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Ajustes Planes operativos 2018 - 2019</a:t>
                      </a:r>
                      <a:endParaRPr lang="es-CO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5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Programa de atención integral - PAI</a:t>
                      </a:r>
                      <a:endParaRPr lang="es-CO" sz="15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130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Difusión e información del PAI</a:t>
                      </a:r>
                      <a:endParaRPr lang="es-CO" sz="15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1308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Implementación del Modelo Estrategia PAI</a:t>
                      </a:r>
                    </a:p>
                    <a:p>
                      <a:pPr marL="0" algn="ctr" defTabSz="8130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5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Promoción de la salud integral</a:t>
                      </a:r>
                      <a:endParaRPr lang="es-CO" sz="15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130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Nuevo Plan operativo</a:t>
                      </a:r>
                      <a:endParaRPr lang="es-CO" sz="15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130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Cumplimiento del Plan Operativo</a:t>
                      </a:r>
                      <a:r>
                        <a:rPr lang="es-CO" sz="150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Promoción de la salud integral</a:t>
                      </a:r>
                      <a:endParaRPr lang="es-CO" sz="15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9386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Gestión estratégica</a:t>
                      </a:r>
                      <a:endParaRPr lang="es-CO" sz="15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13084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Gestión de recursos</a:t>
                      </a:r>
                      <a:endParaRPr lang="es-CO" sz="15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1308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Gestión de alianzas y recursos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386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5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1308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Nuevo plan operativo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1308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Protocolo e integración y estímulos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699307" y="0"/>
            <a:ext cx="8229600" cy="448261"/>
          </a:xfrm>
        </p:spPr>
        <p:txBody>
          <a:bodyPr/>
          <a:lstStyle/>
          <a:p>
            <a:r>
              <a:rPr lang="es-CO" b="1" dirty="0" smtClean="0"/>
              <a:t>AJUSTES A NIVEL DE PLANES OPERATIVOS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37812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1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88326"/>
            <a:ext cx="1224136" cy="116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475656" y="609748"/>
            <a:ext cx="5404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Cobertura con Calidad</a:t>
            </a:r>
            <a:endParaRPr lang="es-CO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713001"/>
              </p:ext>
            </p:extLst>
          </p:nvPr>
        </p:nvGraphicFramePr>
        <p:xfrm>
          <a:off x="179512" y="1454390"/>
          <a:ext cx="8712968" cy="5286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8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13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367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47258"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 2018 - 2019</a:t>
                      </a:r>
                      <a:endParaRPr lang="es-CO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actual Plan operativo</a:t>
                      </a:r>
                      <a:endParaRPr lang="es-CO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Ajustes Planes operativos 2018 - 2019</a:t>
                      </a:r>
                      <a:endParaRPr lang="es-CO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0887">
                <a:tc rowSpan="2">
                  <a:txBody>
                    <a:bodyPr/>
                    <a:lstStyle/>
                    <a:p>
                      <a:pPr marL="0" algn="ctr" defTabSz="813084" rtl="0" eaLnBrk="1" latinLnBrk="0" hangingPunct="1">
                        <a:lnSpc>
                          <a:spcPct val="100000"/>
                        </a:lnSpc>
                      </a:pPr>
                      <a:r>
                        <a:rPr lang="es-CO" sz="15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Gestión curricular</a:t>
                      </a:r>
                      <a:endParaRPr lang="es-CO" sz="15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Renovación curricular </a:t>
                      </a:r>
                      <a:endParaRPr lang="es-CO" sz="15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Renovación curricular de los programas académicos en las facultades</a:t>
                      </a:r>
                      <a:endParaRPr lang="es-CO" sz="15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60088">
                <a:tc vMerge="1">
                  <a:txBody>
                    <a:bodyPr/>
                    <a:lstStyle/>
                    <a:p>
                      <a:pPr marL="0" algn="ctr" defTabSz="813084" rtl="0" eaLnBrk="1" latinLnBrk="0" hangingPunct="1">
                        <a:lnSpc>
                          <a:spcPct val="100000"/>
                        </a:lnSpc>
                      </a:pPr>
                      <a:endParaRPr lang="es-CO" sz="15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Revisión y actualización del Proyecto Educativo Institucional</a:t>
                      </a:r>
                    </a:p>
                    <a:p>
                      <a:pPr marL="0" algn="ctr" defTabSz="813084" rtl="0" eaLnBrk="1" latinLnBrk="0" hangingPunct="1">
                        <a:lnSpc>
                          <a:spcPct val="100000"/>
                        </a:lnSpc>
                      </a:pPr>
                      <a:endParaRPr lang="es-CO" sz="15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Diseño de Proyectos Educativos de los Programas (PEP) a partir de los lineamientos del Proyecto Educativo Institucional (PEI)” </a:t>
                      </a:r>
                      <a:endParaRPr lang="es-CO" sz="15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8773">
                <a:tc>
                  <a:txBody>
                    <a:bodyPr/>
                    <a:lstStyle/>
                    <a:p>
                      <a:pPr marL="0" algn="ctr" defTabSz="813084" rtl="0" eaLnBrk="1" latinLnBrk="0" hangingPunct="1">
                        <a:lnSpc>
                          <a:spcPct val="100000"/>
                        </a:lnSpc>
                      </a:pPr>
                      <a:r>
                        <a:rPr lang="es-CO" sz="15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Promoción y desarrollo de la educación virtual</a:t>
                      </a:r>
                      <a:endParaRPr lang="es-CO" sz="15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13084" rtl="0" eaLnBrk="1" latinLnBrk="0" hangingPunct="1">
                        <a:lnSpc>
                          <a:spcPct val="100000"/>
                        </a:lnSpc>
                      </a:pPr>
                      <a:r>
                        <a:rPr lang="es-CO" sz="15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Nuevo Plan</a:t>
                      </a:r>
                      <a:r>
                        <a:rPr lang="es-CO" sz="15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Operativo</a:t>
                      </a:r>
                      <a:endParaRPr lang="es-CO" sz="15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Implementación de Aula Extendida</a:t>
                      </a:r>
                      <a:endParaRPr lang="es-CO" sz="15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2715">
                <a:tc rowSpan="2">
                  <a:txBody>
                    <a:bodyPr/>
                    <a:lstStyle/>
                    <a:p>
                      <a:pPr marL="0" marR="0" lvl="0" indent="0" algn="ctr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Gestión de capacidades institucionales para la oferta de programas académicos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Análisis de capacidades para la oferta de nuevos programas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Análisis de capacidades para la oferta de nuevos programas</a:t>
                      </a:r>
                      <a:endParaRPr lang="es-CO" sz="15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7258">
                <a:tc vMerge="1">
                  <a:txBody>
                    <a:bodyPr/>
                    <a:lstStyle/>
                    <a:p>
                      <a:pPr marL="0" marR="0" lvl="0" indent="0" algn="ctr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5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Revisión de capacidades para la oferta actual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150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" name="Título 1"/>
          <p:cNvSpPr txBox="1">
            <a:spLocks/>
          </p:cNvSpPr>
          <p:nvPr/>
        </p:nvSpPr>
        <p:spPr bwMode="auto">
          <a:xfrm>
            <a:off x="755576" y="64195"/>
            <a:ext cx="8229600" cy="44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20" rIns="91439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CO" altLang="es-CO"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06542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813084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219627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626169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b="1" dirty="0" smtClean="0"/>
              <a:t>AJUSTES A NIVEL DE PLANES OPERATIVOS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8112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619672" y="764704"/>
            <a:ext cx="660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Investigación, innovación y extensión</a:t>
            </a:r>
            <a:endParaRPr lang="es-CO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Marcador de contenido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448261"/>
            <a:ext cx="1150390" cy="137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080386"/>
              </p:ext>
            </p:extLst>
          </p:nvPr>
        </p:nvGraphicFramePr>
        <p:xfrm>
          <a:off x="179512" y="1988840"/>
          <a:ext cx="8860148" cy="4464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5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40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475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2366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 2018 - 2019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actual Plan operativo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Ajustes Planes operativos 2018 - 2019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2366">
                <a:tc rowSpan="3">
                  <a:txBody>
                    <a:bodyPr/>
                    <a:lstStyle/>
                    <a:p>
                      <a:pPr marL="0" marR="0" lvl="0" indent="0" algn="ctr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Fomento a la Investigación, Desarrollo Tecnológico, Innovación y Extensión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indent="0" algn="ctr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Nuevo</a:t>
                      </a:r>
                      <a:r>
                        <a:rPr lang="es-CO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Plan operativo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 defTabSz="813084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es-CO" sz="14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Difusión del conocimiento, realización de eventos y procesos de formación. </a:t>
                      </a:r>
                      <a:endParaRPr lang="es-CO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2366">
                <a:tc vMerge="1">
                  <a:txBody>
                    <a:bodyPr/>
                    <a:lstStyle/>
                    <a:p>
                      <a:pPr marL="0" marR="0" lvl="0" indent="0" algn="ctr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5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813084" rtl="0" eaLnBrk="1" latinLnBrk="0" hangingPunct="1">
                        <a:lnSpc>
                          <a:spcPct val="100000"/>
                        </a:lnSpc>
                      </a:pPr>
                      <a:endParaRPr lang="es-CO" sz="15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 defTabSz="813084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es-CO" sz="14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Acompañamiento, seguimiento y control a la ejecución de proyectos.</a:t>
                      </a:r>
                      <a:endParaRPr lang="es-CO" sz="1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2366">
                <a:tc vMerge="1">
                  <a:txBody>
                    <a:bodyPr/>
                    <a:lstStyle/>
                    <a:p>
                      <a:pPr marL="0" marR="0" lvl="0" indent="0" algn="ctr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5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813084" rtl="0" eaLnBrk="1" latinLnBrk="0" hangingPunct="1">
                        <a:lnSpc>
                          <a:spcPct val="100000"/>
                        </a:lnSpc>
                      </a:pPr>
                      <a:endParaRPr lang="es-CO" sz="15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Protección y Gestión de la Propiedad Intelectual Institucional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7512">
                <a:tc rowSpan="4">
                  <a:txBody>
                    <a:bodyPr/>
                    <a:lstStyle/>
                    <a:p>
                      <a:pPr marL="0" marR="0" lvl="0" indent="0" algn="ctr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Políticas de investigación, innovación y extensión</a:t>
                      </a:r>
                    </a:p>
                    <a:p>
                      <a:pPr marL="0" marR="0" lvl="0" indent="0" algn="ctr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13084" rtl="0" eaLnBrk="1" latinLnBrk="0" hangingPunct="1">
                        <a:lnSpc>
                          <a:spcPct val="100000"/>
                        </a:lnSpc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Eliminar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Programas de Formación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2576">
                <a:tc vMerge="1">
                  <a:txBody>
                    <a:bodyPr/>
                    <a:lstStyle/>
                    <a:p>
                      <a:pPr marL="0" marR="0" lvl="0" indent="0" algn="ctr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5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13084" rtl="0" eaLnBrk="1" latinLnBrk="0" hangingPunct="1">
                        <a:lnSpc>
                          <a:spcPct val="100000"/>
                        </a:lnSpc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Eliminar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Trabajos presentando en red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2576">
                <a:tc vMerge="1">
                  <a:txBody>
                    <a:bodyPr/>
                    <a:lstStyle/>
                    <a:p>
                      <a:pPr marL="0" marR="0" lvl="0" indent="0" algn="ctr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13084" rtl="0" eaLnBrk="1" latinLnBrk="0" hangingPunct="1">
                        <a:lnSpc>
                          <a:spcPct val="100000"/>
                        </a:lnSpc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Política</a:t>
                      </a:r>
                      <a:r>
                        <a:rPr lang="es-CO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editorial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Gestión de la Política editorial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2366">
                <a:tc vMerge="1">
                  <a:txBody>
                    <a:bodyPr/>
                    <a:lstStyle/>
                    <a:p>
                      <a:pPr marL="0" marR="0" lvl="0" indent="0" algn="ctr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13084" rtl="0" eaLnBrk="1" latinLnBrk="0" hangingPunct="1">
                        <a:lnSpc>
                          <a:spcPct val="100000"/>
                        </a:lnSpc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Política</a:t>
                      </a:r>
                      <a:r>
                        <a:rPr lang="es-CO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propiedad intelectual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Gestión de la Política de propiedad intelectual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699307" y="0"/>
            <a:ext cx="8229600" cy="448261"/>
          </a:xfrm>
        </p:spPr>
        <p:txBody>
          <a:bodyPr/>
          <a:lstStyle/>
          <a:p>
            <a:r>
              <a:rPr lang="es-CO" b="1" dirty="0" smtClean="0"/>
              <a:t>AJUSTES A NIVEL DE PLANES OPERATIVOS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60602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55576" y="-99392"/>
            <a:ext cx="8229600" cy="448261"/>
          </a:xfrm>
        </p:spPr>
        <p:txBody>
          <a:bodyPr/>
          <a:lstStyle/>
          <a:p>
            <a:r>
              <a:rPr lang="es-CO" b="1" dirty="0" smtClean="0"/>
              <a:t>AJUSTES A NIVEL DE PLANES OPERATIVOS</a:t>
            </a:r>
            <a:endParaRPr lang="es-CO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1029437" y="3625860"/>
            <a:ext cx="660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Alianzas Estratégicas</a:t>
            </a:r>
            <a:endParaRPr lang="es-CO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737103"/>
              </p:ext>
            </p:extLst>
          </p:nvPr>
        </p:nvGraphicFramePr>
        <p:xfrm>
          <a:off x="125028" y="994159"/>
          <a:ext cx="8860148" cy="2260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27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89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 2018 - 2019</a:t>
                      </a:r>
                      <a:endParaRPr lang="es-CO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actual Plan operativo</a:t>
                      </a:r>
                      <a:endParaRPr lang="es-CO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Ajustes Planes operativos 2018 - 2019</a:t>
                      </a:r>
                      <a:endParaRPr lang="es-CO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Internacionalización</a:t>
                      </a:r>
                      <a:r>
                        <a:rPr lang="es-CO" sz="1300" b="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en casa</a:t>
                      </a:r>
                      <a:endParaRPr lang="es-CO" sz="1300" b="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Estrategias curriculares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Internacionalización del currículo</a:t>
                      </a:r>
                      <a:endParaRPr lang="es-CO" sz="1300" b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611">
                <a:tc>
                  <a:txBody>
                    <a:bodyPr/>
                    <a:lstStyle/>
                    <a:p>
                      <a:pPr marL="0" marR="0" lvl="0" indent="0" algn="ctr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Movilidad internacional estudiantil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13084" rtl="0" eaLnBrk="1" latinLnBrk="0" hangingPunct="1">
                        <a:lnSpc>
                          <a:spcPct val="100000"/>
                        </a:lnSpc>
                      </a:pPr>
                      <a:r>
                        <a:rPr lang="es-CO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Nuevo</a:t>
                      </a:r>
                      <a:endParaRPr lang="es-CO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Gestión de convenios </a:t>
                      </a:r>
                      <a:endParaRPr lang="es-CO" sz="1300" b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5720">
                <a:tc rowSpan="2">
                  <a:txBody>
                    <a:bodyPr/>
                    <a:lstStyle/>
                    <a:p>
                      <a:pPr marL="0" marR="0" lvl="0" indent="0" algn="ctr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Socios</a:t>
                      </a:r>
                      <a:r>
                        <a:rPr lang="es-CO" sz="1300" b="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Académicos Internacionales</a:t>
                      </a:r>
                      <a:endParaRPr lang="es-CO" sz="1300" b="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Coordinación de Reuniones con entidades externas para promover la internacionalización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Monitoreo de fuentes de financiación internacional</a:t>
                      </a:r>
                      <a:endParaRPr lang="es-CO" sz="13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5720">
                <a:tc vMerge="1">
                  <a:txBody>
                    <a:bodyPr/>
                    <a:lstStyle/>
                    <a:p>
                      <a:pPr marL="0" marR="0" lvl="0" indent="0" algn="ctr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b="0" kern="1200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Enlace de internacionalización por facultad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Visibilidad y promoción internacional de la universidad. </a:t>
                      </a:r>
                      <a:endParaRPr lang="es-CO" sz="13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56" y="124738"/>
            <a:ext cx="662200" cy="82803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475656" y="464246"/>
            <a:ext cx="660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Internacionalización</a:t>
            </a:r>
            <a:endParaRPr lang="es-CO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51" y="3356992"/>
            <a:ext cx="788074" cy="994142"/>
          </a:xfrm>
          <a:prstGeom prst="rect">
            <a:avLst/>
          </a:prstGeom>
        </p:spPr>
      </p:pic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018797"/>
              </p:ext>
            </p:extLst>
          </p:nvPr>
        </p:nvGraphicFramePr>
        <p:xfrm>
          <a:off x="110324" y="4443487"/>
          <a:ext cx="8860148" cy="2361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7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89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0649">
                <a:tc>
                  <a:txBody>
                    <a:bodyPr/>
                    <a:lstStyle/>
                    <a:p>
                      <a:pPr algn="ctr"/>
                      <a:r>
                        <a:rPr lang="es-CO" sz="13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 2018 - 2019</a:t>
                      </a:r>
                      <a:endParaRPr lang="es-CO" sz="13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actual Plan operativo</a:t>
                      </a:r>
                      <a:endParaRPr lang="es-CO" sz="13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3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Ajustes Planes operativos 2018 - 2019</a:t>
                      </a:r>
                      <a:endParaRPr lang="es-CO" sz="13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649">
                <a:tc rowSpan="2">
                  <a:txBody>
                    <a:bodyPr/>
                    <a:lstStyle/>
                    <a:p>
                      <a:pPr algn="ctr"/>
                      <a:r>
                        <a:rPr lang="es-CO" sz="13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Soporte a las Alianzas Estratégicas</a:t>
                      </a:r>
                      <a:endParaRPr lang="es-CO" sz="13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Acompañamiento a las alianzas existentes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Acompañamiento y Soporte de las Alianzas Estratégicas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6853">
                <a:tc vMerge="1">
                  <a:txBody>
                    <a:bodyPr/>
                    <a:lstStyle/>
                    <a:p>
                      <a:pPr algn="ctr"/>
                      <a:endParaRPr lang="es-CO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Sistema de gerencia para</a:t>
                      </a:r>
                      <a:r>
                        <a:rPr lang="es-CO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las alianzas</a:t>
                      </a:r>
                      <a:endParaRPr lang="es-CO" sz="13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813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b="0" kern="12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7945275"/>
                  </a:ext>
                </a:extLst>
              </a:tr>
              <a:tr h="468033">
                <a:tc>
                  <a:txBody>
                    <a:bodyPr/>
                    <a:lstStyle/>
                    <a:p>
                      <a:pPr algn="ctr"/>
                      <a:r>
                        <a:rPr lang="es-CO" sz="13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Inteligencia Institucional y del Contexto</a:t>
                      </a:r>
                      <a:endParaRPr lang="es-CO" sz="13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81308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Implementación del sistema de inteligencia institucional; vigilancia y monitoreo del entorno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Implementación del sistema de inteligencia institucional; vigilancia y monitoreo del entorno</a:t>
                      </a:r>
                      <a:endParaRPr lang="es-CO" sz="1300" b="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8033">
                <a:tc>
                  <a:txBody>
                    <a:bodyPr/>
                    <a:lstStyle/>
                    <a:p>
                      <a:pPr algn="ctr"/>
                      <a:r>
                        <a:rPr lang="es-CO" sz="13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Sociedad en Movimiento</a:t>
                      </a:r>
                      <a:endParaRPr lang="es-CO" sz="13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81308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Nuevo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Red de</a:t>
                      </a:r>
                      <a:r>
                        <a:rPr lang="es-CO" sz="13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nodos de innovación, ciencia, tecnología e innovación</a:t>
                      </a:r>
                      <a:endParaRPr lang="es-CO" sz="1300" b="0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28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institucional1</Template>
  <TotalTime>1993</TotalTime>
  <Words>823</Words>
  <Application>Microsoft Office PowerPoint</Application>
  <PresentationFormat>Presentación en pantalla (4:3)</PresentationFormat>
  <Paragraphs>144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MS PGothic</vt:lpstr>
      <vt:lpstr>MS PGothic</vt:lpstr>
      <vt:lpstr>Arial</vt:lpstr>
      <vt:lpstr>Calibri</vt:lpstr>
      <vt:lpstr>Times New Roman</vt:lpstr>
      <vt:lpstr>Tema de Office</vt:lpstr>
      <vt:lpstr>Presentación de PowerPoint</vt:lpstr>
      <vt:lpstr>Proceso de actualización de proyectos 2018 – 2019 Plan de Desarrollo Institucional 2018 - 2019</vt:lpstr>
      <vt:lpstr>Introducción</vt:lpstr>
      <vt:lpstr>RESULTADOS GENERALES</vt:lpstr>
      <vt:lpstr>RESULTADOS GENERALES</vt:lpstr>
      <vt:lpstr>AJUSTES A NIVEL DE PLANES OPERATIVOS</vt:lpstr>
      <vt:lpstr>Presentación de PowerPoint</vt:lpstr>
      <vt:lpstr>AJUSTES A NIVEL DE PLANES OPERATIVOS</vt:lpstr>
      <vt:lpstr>AJUSTES A NIVEL DE PLANES OPERATIVOS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PLAN DE INTERVENCIÓN</dc:title>
  <dc:creator>Monitor</dc:creator>
  <cp:lastModifiedBy>Soporte Tecnico</cp:lastModifiedBy>
  <cp:revision>191</cp:revision>
  <dcterms:created xsi:type="dcterms:W3CDTF">2010-08-19T19:03:43Z</dcterms:created>
  <dcterms:modified xsi:type="dcterms:W3CDTF">2018-02-06T22:16:00Z</dcterms:modified>
</cp:coreProperties>
</file>