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9702" y="1845117"/>
            <a:ext cx="9403281" cy="12731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59403" y="3365755"/>
            <a:ext cx="7743879" cy="151788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6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30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196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26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32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39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45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52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36AB9-4B35-4A56-BB9A-28E819E5FAEF}" type="datetimeFigureOut">
              <a:rPr lang="es-CO" altLang="es-CO"/>
              <a:pPr/>
              <a:t>25/02/2019</a:t>
            </a:fld>
            <a:endParaRPr lang="es-CO" alt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EBF266-52B0-4B07-88BB-86EA2031383E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348836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7435ED-593A-4B4B-9286-966C9491A0A5}" type="datetimeFigureOut">
              <a:rPr lang="es-CO" altLang="es-CO"/>
              <a:pPr/>
              <a:t>25/02/2019</a:t>
            </a:fld>
            <a:endParaRPr lang="es-CO" alt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F98810-DD8F-4AF0-A722-74A6B8AAC4E7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3082889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020447" y="237859"/>
            <a:ext cx="2489104" cy="506788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53135" y="237859"/>
            <a:ext cx="7282933" cy="506788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C33AD4-A4BC-431D-9BF8-F271D25108EA}" type="datetimeFigureOut">
              <a:rPr lang="es-CO" altLang="es-CO"/>
              <a:pPr/>
              <a:t>25/02/2019</a:t>
            </a:fld>
            <a:endParaRPr lang="es-CO" alt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BC8BA-7346-48DF-968C-D0F3DBA03EAE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4265687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99E40C-32EC-43B5-90BC-EDC6CB1455BA}" type="datetimeFigureOut">
              <a:rPr lang="es-CO" altLang="es-CO"/>
              <a:pPr/>
              <a:t>25/02/2019</a:t>
            </a:fld>
            <a:endParaRPr lang="es-CO" alt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BB2A0E-5B5E-4E7D-845E-DB922F26B42C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396281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73877" y="3816722"/>
            <a:ext cx="9403281" cy="1179664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73877" y="2517442"/>
            <a:ext cx="9403281" cy="129928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65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30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1962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2616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3271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3925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4579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5233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1DDC79-D389-4C8E-B62B-95163BE6A813}" type="datetimeFigureOut">
              <a:rPr lang="es-CO" altLang="es-CO"/>
              <a:pPr/>
              <a:t>25/02/2019</a:t>
            </a:fld>
            <a:endParaRPr lang="es-CO" alt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4C7567-A7AE-4534-A40C-6A9940B81E64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685507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53135" y="1385899"/>
            <a:ext cx="4886019" cy="391984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623531" y="1385899"/>
            <a:ext cx="4886019" cy="391984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55231F-F103-4117-99E9-F1BBB31E4656}" type="datetimeFigureOut">
              <a:rPr lang="es-CO" altLang="es-CO"/>
              <a:pPr/>
              <a:t>25/02/2019</a:t>
            </a:fld>
            <a:endParaRPr lang="es-CO" alt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A40A3C-BE5E-44CD-B65D-E194B9A534E3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1824126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53135" y="1329529"/>
            <a:ext cx="4887940" cy="554084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6542" indent="0">
              <a:buNone/>
              <a:defRPr sz="1800" b="1"/>
            </a:lvl2pPr>
            <a:lvl3pPr marL="813084" indent="0">
              <a:buNone/>
              <a:defRPr sz="1600" b="1"/>
            </a:lvl3pPr>
            <a:lvl4pPr marL="1219627" indent="0">
              <a:buNone/>
              <a:defRPr sz="1400" b="1"/>
            </a:lvl4pPr>
            <a:lvl5pPr marL="1626169" indent="0">
              <a:buNone/>
              <a:defRPr sz="1400" b="1"/>
            </a:lvl5pPr>
            <a:lvl6pPr marL="2032711" indent="0">
              <a:buNone/>
              <a:defRPr sz="1400" b="1"/>
            </a:lvl6pPr>
            <a:lvl7pPr marL="2439253" indent="0">
              <a:buNone/>
              <a:defRPr sz="1400" b="1"/>
            </a:lvl7pPr>
            <a:lvl8pPr marL="2845796" indent="0">
              <a:buNone/>
              <a:defRPr sz="1400" b="1"/>
            </a:lvl8pPr>
            <a:lvl9pPr marL="3252338" indent="0">
              <a:buNone/>
              <a:defRPr sz="14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53135" y="1883613"/>
            <a:ext cx="4887940" cy="342212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619691" y="1329529"/>
            <a:ext cx="4889860" cy="554084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6542" indent="0">
              <a:buNone/>
              <a:defRPr sz="1800" b="1"/>
            </a:lvl2pPr>
            <a:lvl3pPr marL="813084" indent="0">
              <a:buNone/>
              <a:defRPr sz="1600" b="1"/>
            </a:lvl3pPr>
            <a:lvl4pPr marL="1219627" indent="0">
              <a:buNone/>
              <a:defRPr sz="1400" b="1"/>
            </a:lvl4pPr>
            <a:lvl5pPr marL="1626169" indent="0">
              <a:buNone/>
              <a:defRPr sz="1400" b="1"/>
            </a:lvl5pPr>
            <a:lvl6pPr marL="2032711" indent="0">
              <a:buNone/>
              <a:defRPr sz="1400" b="1"/>
            </a:lvl6pPr>
            <a:lvl7pPr marL="2439253" indent="0">
              <a:buNone/>
              <a:defRPr sz="1400" b="1"/>
            </a:lvl7pPr>
            <a:lvl8pPr marL="2845796" indent="0">
              <a:buNone/>
              <a:defRPr sz="1400" b="1"/>
            </a:lvl8pPr>
            <a:lvl9pPr marL="3252338" indent="0">
              <a:buNone/>
              <a:defRPr sz="14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619691" y="1883613"/>
            <a:ext cx="4889860" cy="342212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8CDC3A-3549-49E5-8E7F-986007F334D4}" type="datetimeFigureOut">
              <a:rPr lang="es-CO" altLang="es-CO"/>
              <a:pPr/>
              <a:t>25/02/2019</a:t>
            </a:fld>
            <a:endParaRPr lang="es-CO" altLang="es-CO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5BCEC4-4038-4189-AC9F-539A93DAB57D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9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3655B8-D85A-4F8E-9DD8-C04432651ED9}" type="datetimeFigureOut">
              <a:rPr lang="es-CO" altLang="es-CO"/>
              <a:pPr/>
              <a:t>25/02/2019</a:t>
            </a:fld>
            <a:endParaRPr lang="es-CO" altLang="es-CO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D13089-1517-4D4F-B75D-3D0EC57F921E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810981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56D854-DE0C-40A9-9382-3B50A832C699}" type="datetimeFigureOut">
              <a:rPr lang="es-CO" altLang="es-CO"/>
              <a:pPr/>
              <a:t>25/02/2019</a:t>
            </a:fld>
            <a:endParaRPr lang="es-CO" altLang="es-CO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07A71D-CAC2-46C1-9D84-3362DE4D182E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1577089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135" y="236484"/>
            <a:ext cx="3639547" cy="100642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325203" y="236483"/>
            <a:ext cx="6184348" cy="5069256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3135" y="1242911"/>
            <a:ext cx="3639547" cy="4062829"/>
          </a:xfrm>
        </p:spPr>
        <p:txBody>
          <a:bodyPr/>
          <a:lstStyle>
            <a:lvl1pPr marL="0" indent="0">
              <a:buNone/>
              <a:defRPr sz="1200"/>
            </a:lvl1pPr>
            <a:lvl2pPr marL="406542" indent="0">
              <a:buNone/>
              <a:defRPr sz="1100"/>
            </a:lvl2pPr>
            <a:lvl3pPr marL="813084" indent="0">
              <a:buNone/>
              <a:defRPr sz="900"/>
            </a:lvl3pPr>
            <a:lvl4pPr marL="1219627" indent="0">
              <a:buNone/>
              <a:defRPr sz="800"/>
            </a:lvl4pPr>
            <a:lvl5pPr marL="1626169" indent="0">
              <a:buNone/>
              <a:defRPr sz="800"/>
            </a:lvl5pPr>
            <a:lvl6pPr marL="2032711" indent="0">
              <a:buNone/>
              <a:defRPr sz="800"/>
            </a:lvl6pPr>
            <a:lvl7pPr marL="2439253" indent="0">
              <a:buNone/>
              <a:defRPr sz="800"/>
            </a:lvl7pPr>
            <a:lvl8pPr marL="2845796" indent="0">
              <a:buNone/>
              <a:defRPr sz="800"/>
            </a:lvl8pPr>
            <a:lvl9pPr marL="3252338" indent="0">
              <a:buNone/>
              <a:defRPr sz="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DA7DC3-E7E4-4CF5-ADDB-93750FD5A5D3}" type="datetimeFigureOut">
              <a:rPr lang="es-CO" altLang="es-CO"/>
              <a:pPr/>
              <a:t>25/02/2019</a:t>
            </a:fld>
            <a:endParaRPr lang="es-CO" alt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3A0214-7677-4C37-AD24-13CBF6E8FAB9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1231959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68364" y="4157697"/>
            <a:ext cx="6637611" cy="49084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68364" y="530711"/>
            <a:ext cx="6637611" cy="3563740"/>
          </a:xfrm>
        </p:spPr>
        <p:txBody>
          <a:bodyPr lIns="81308" tIns="40654" rIns="81308" bIns="40654" rtlCol="0">
            <a:normAutofit/>
          </a:bodyPr>
          <a:lstStyle>
            <a:lvl1pPr marL="0" indent="0">
              <a:buNone/>
              <a:defRPr sz="2800"/>
            </a:lvl1pPr>
            <a:lvl2pPr marL="406542" indent="0">
              <a:buNone/>
              <a:defRPr sz="2500"/>
            </a:lvl2pPr>
            <a:lvl3pPr marL="813084" indent="0">
              <a:buNone/>
              <a:defRPr sz="2100"/>
            </a:lvl3pPr>
            <a:lvl4pPr marL="1219627" indent="0">
              <a:buNone/>
              <a:defRPr sz="1800"/>
            </a:lvl4pPr>
            <a:lvl5pPr marL="1626169" indent="0">
              <a:buNone/>
              <a:defRPr sz="1800"/>
            </a:lvl5pPr>
            <a:lvl6pPr marL="2032711" indent="0">
              <a:buNone/>
              <a:defRPr sz="1800"/>
            </a:lvl6pPr>
            <a:lvl7pPr marL="2439253" indent="0">
              <a:buNone/>
              <a:defRPr sz="1800"/>
            </a:lvl7pPr>
            <a:lvl8pPr marL="2845796" indent="0">
              <a:buNone/>
              <a:defRPr sz="1800"/>
            </a:lvl8pPr>
            <a:lvl9pPr marL="3252338" indent="0">
              <a:buNone/>
              <a:defRPr sz="1800"/>
            </a:lvl9pPr>
          </a:lstStyle>
          <a:p>
            <a:pPr lvl="0"/>
            <a:endParaRPr lang="es-CO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68364" y="4648536"/>
            <a:ext cx="6637611" cy="697074"/>
          </a:xfrm>
        </p:spPr>
        <p:txBody>
          <a:bodyPr/>
          <a:lstStyle>
            <a:lvl1pPr marL="0" indent="0">
              <a:buNone/>
              <a:defRPr sz="1200"/>
            </a:lvl1pPr>
            <a:lvl2pPr marL="406542" indent="0">
              <a:buNone/>
              <a:defRPr sz="1100"/>
            </a:lvl2pPr>
            <a:lvl3pPr marL="813084" indent="0">
              <a:buNone/>
              <a:defRPr sz="900"/>
            </a:lvl3pPr>
            <a:lvl4pPr marL="1219627" indent="0">
              <a:buNone/>
              <a:defRPr sz="800"/>
            </a:lvl4pPr>
            <a:lvl5pPr marL="1626169" indent="0">
              <a:buNone/>
              <a:defRPr sz="800"/>
            </a:lvl5pPr>
            <a:lvl6pPr marL="2032711" indent="0">
              <a:buNone/>
              <a:defRPr sz="800"/>
            </a:lvl6pPr>
            <a:lvl7pPr marL="2439253" indent="0">
              <a:buNone/>
              <a:defRPr sz="800"/>
            </a:lvl7pPr>
            <a:lvl8pPr marL="2845796" indent="0">
              <a:buNone/>
              <a:defRPr sz="800"/>
            </a:lvl8pPr>
            <a:lvl9pPr marL="3252338" indent="0">
              <a:buNone/>
              <a:defRPr sz="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EDF707-770C-41F1-A5FC-401151B6EBDC}" type="datetimeFigureOut">
              <a:rPr lang="es-CO" altLang="es-CO"/>
              <a:pPr/>
              <a:t>25/02/2019</a:t>
            </a:fld>
            <a:endParaRPr lang="es-CO" alt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C49C7F-2CF7-4096-8263-03B94034E18C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1660248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Usuario UTP\Desktop\Imagen1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9" tIns="45720" rIns="91439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Clic para editar título</a:t>
            </a:r>
            <a:endParaRPr lang="es-CO" altLang="es-CO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9" tIns="45720" rIns="91439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el estilo de texto del patrón</a:t>
            </a:r>
          </a:p>
          <a:p>
            <a:pPr lvl="1"/>
            <a:r>
              <a:rPr lang="es-ES" altLang="es-CO"/>
              <a:t>Segundo nivel</a:t>
            </a:r>
          </a:p>
          <a:p>
            <a:pPr lvl="2"/>
            <a:r>
              <a:rPr lang="es-ES" altLang="es-CO"/>
              <a:t>Tercer nivel</a:t>
            </a:r>
          </a:p>
          <a:p>
            <a:pPr lvl="3"/>
            <a:r>
              <a:rPr lang="es-ES" altLang="es-CO"/>
              <a:t>Cuarto nivel</a:t>
            </a:r>
          </a:p>
          <a:p>
            <a:pPr lvl="4"/>
            <a:r>
              <a:rPr lang="es-ES" altLang="es-CO"/>
              <a:t>Quinto nivel</a:t>
            </a:r>
            <a:endParaRPr lang="es-CO" alt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 bwMode="auto"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39" tIns="45720" rIns="91439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C372AAA-9621-4501-BCE4-13700E49D0E5}" type="datetimeFigureOut">
              <a:rPr lang="es-CO" altLang="es-CO"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25/02/2019</a:t>
            </a:fld>
            <a:endParaRPr lang="es-CO" altLang="es-CO">
              <a:ea typeface="MS PGothic" pitchFamily="34" charset="-128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39" tIns="45720" rIns="91439" bIns="45720" numCol="1" anchor="ctr" anchorCtr="0" compatLnSpc="1">
            <a:prstTxWarp prst="textNoShape">
              <a:avLst/>
            </a:prstTxWarp>
          </a:bodyPr>
          <a:lstStyle>
            <a:lvl1pPr algn="ctr" defTabSz="914720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39" tIns="45720" rIns="91439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0FC4C14-0E4A-45CE-80DB-3C4D7680ABAB}" type="slidenum">
              <a:rPr lang="es-CO" altLang="es-CO"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CO" altLang="es-CO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0594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s-CO" altLang="es-CO" sz="2400" kern="1200" smtClean="0">
          <a:solidFill>
            <a:schemeClr val="accent1">
              <a:lumMod val="50000"/>
            </a:schemeClr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5pPr>
      <a:lvl6pPr marL="406542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6pPr>
      <a:lvl7pPr marL="813084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7pPr>
      <a:lvl8pPr marL="1219627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8pPr>
      <a:lvl9pPr marL="1626169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235982" indent="-203271" algn="l" defTabSz="81308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42525" indent="-203271" algn="l" defTabSz="81308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49067" indent="-203271" algn="l" defTabSz="81308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55609" indent="-203271" algn="l" defTabSz="81308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8130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6542" algn="l" defTabSz="8130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3084" algn="l" defTabSz="8130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9627" algn="l" defTabSz="8130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6169" algn="l" defTabSz="8130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2711" algn="l" defTabSz="8130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9253" algn="l" defTabSz="8130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5796" algn="l" defTabSz="8130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52338" algn="l" defTabSz="8130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ctrTitle"/>
          </p:nvPr>
        </p:nvSpPr>
        <p:spPr>
          <a:xfrm>
            <a:off x="1766204" y="2452295"/>
            <a:ext cx="8564344" cy="627063"/>
          </a:xfrm>
        </p:spPr>
        <p:txBody>
          <a:bodyPr/>
          <a:lstStyle/>
          <a:p>
            <a:r>
              <a:rPr lang="es-ES_tradnl" altLang="es-CO" sz="4800" b="1" dirty="0">
                <a:solidFill>
                  <a:schemeClr val="accent5">
                    <a:lumMod val="75000"/>
                  </a:schemeClr>
                </a:solidFill>
              </a:rPr>
              <a:t>Reporte de Resultados </a:t>
            </a:r>
            <a:r>
              <a:rPr lang="es-ES_tradnl" altLang="es-CO" sz="48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s-ES_tradnl" altLang="es-CO" sz="48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s-ES_tradnl" altLang="es-CO" sz="4800" b="1" dirty="0" smtClean="0">
                <a:solidFill>
                  <a:schemeClr val="accent5">
                    <a:lumMod val="75000"/>
                  </a:schemeClr>
                </a:solidFill>
              </a:rPr>
              <a:t>Saber </a:t>
            </a:r>
            <a:r>
              <a:rPr lang="es-ES_tradnl" altLang="es-CO" sz="4800" b="1" dirty="0">
                <a:solidFill>
                  <a:schemeClr val="accent5">
                    <a:lumMod val="75000"/>
                  </a:schemeClr>
                </a:solidFill>
              </a:rPr>
              <a:t>Pro </a:t>
            </a:r>
            <a:r>
              <a:rPr lang="es-ES_tradnl" altLang="es-CO" sz="4800" b="1" dirty="0" smtClean="0">
                <a:solidFill>
                  <a:schemeClr val="accent5">
                    <a:lumMod val="75000"/>
                  </a:schemeClr>
                </a:solidFill>
              </a:rPr>
              <a:t>2018</a:t>
            </a:r>
            <a:r>
              <a:rPr lang="es-ES_tradnl" altLang="es-CO" sz="3600" b="1" dirty="0"/>
              <a:t/>
            </a:r>
            <a:br>
              <a:rPr lang="es-ES_tradnl" altLang="es-CO" sz="3600" b="1" dirty="0"/>
            </a:br>
            <a:r>
              <a:rPr lang="es-ES_tradnl" altLang="es-CO" sz="3600" b="1" dirty="0"/>
              <a:t/>
            </a:r>
            <a:br>
              <a:rPr lang="es-ES_tradnl" altLang="es-CO" sz="3600" b="1" dirty="0"/>
            </a:br>
            <a:endParaRPr lang="es-ES_tradnl" altLang="es-CO" sz="3600" b="1" dirty="0"/>
          </a:p>
        </p:txBody>
      </p:sp>
      <p:sp>
        <p:nvSpPr>
          <p:cNvPr id="14339" name="2 Subtítulo"/>
          <p:cNvSpPr>
            <a:spLocks noGrp="1"/>
          </p:cNvSpPr>
          <p:nvPr>
            <p:ph type="subTitle" idx="1"/>
          </p:nvPr>
        </p:nvSpPr>
        <p:spPr>
          <a:xfrm>
            <a:off x="1381082" y="4583017"/>
            <a:ext cx="6699597" cy="777875"/>
          </a:xfrm>
        </p:spPr>
        <p:txBody>
          <a:bodyPr/>
          <a:lstStyle/>
          <a:p>
            <a:pPr algn="l" eaLnBrk="1" hangingPunct="1"/>
            <a:r>
              <a:rPr lang="es-ES_tradnl" altLang="es-CO" sz="1800" dirty="0">
                <a:solidFill>
                  <a:srgbClr val="898989"/>
                </a:solidFill>
              </a:rPr>
              <a:t>Vicerrectoría Académica </a:t>
            </a:r>
          </a:p>
          <a:p>
            <a:pPr algn="l" eaLnBrk="1" hangingPunct="1"/>
            <a:r>
              <a:rPr lang="es-ES_tradnl" altLang="es-CO" sz="1800" dirty="0">
                <a:solidFill>
                  <a:srgbClr val="898989"/>
                </a:solidFill>
              </a:rPr>
              <a:t>Oficina de Planeación </a:t>
            </a:r>
          </a:p>
          <a:p>
            <a:pPr algn="l" eaLnBrk="1" hangingPunct="1"/>
            <a:r>
              <a:rPr lang="es-ES_tradnl" altLang="es-CO" sz="1800" dirty="0">
                <a:solidFill>
                  <a:srgbClr val="898989"/>
                </a:solidFill>
              </a:rPr>
              <a:t>Gestión de Egresados</a:t>
            </a:r>
          </a:p>
        </p:txBody>
      </p:sp>
      <p:sp>
        <p:nvSpPr>
          <p:cNvPr id="14340" name="2 Subtítulo"/>
          <p:cNvSpPr>
            <a:spLocks/>
          </p:cNvSpPr>
          <p:nvPr/>
        </p:nvSpPr>
        <p:spPr bwMode="auto">
          <a:xfrm>
            <a:off x="2768600" y="5610226"/>
            <a:ext cx="4840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9" rIns="91439"/>
          <a:lstStyle>
            <a:lvl1pPr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s-ES_tradnl" altLang="es-CO" sz="1600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4341" name="2 Subtítulo"/>
          <p:cNvSpPr>
            <a:spLocks/>
          </p:cNvSpPr>
          <p:nvPr/>
        </p:nvSpPr>
        <p:spPr bwMode="auto">
          <a:xfrm>
            <a:off x="1381082" y="5799190"/>
            <a:ext cx="6559551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9" rIns="91439"/>
          <a:lstStyle>
            <a:lvl1pPr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s-ES_tradnl" altLang="es-CO" sz="1100" dirty="0">
                <a:solidFill>
                  <a:srgbClr val="898989"/>
                </a:solidFill>
                <a:latin typeface="Calibri" pitchFamily="34" charset="0"/>
              </a:rPr>
              <a:t>Pereira, </a:t>
            </a:r>
            <a:r>
              <a:rPr lang="es-ES_tradnl" altLang="es-CO" sz="1100" dirty="0" smtClean="0">
                <a:solidFill>
                  <a:srgbClr val="898989"/>
                </a:solidFill>
                <a:latin typeface="Calibri" pitchFamily="34" charset="0"/>
              </a:rPr>
              <a:t>febrero </a:t>
            </a:r>
            <a:r>
              <a:rPr lang="es-ES_tradnl" altLang="es-CO" sz="1100" dirty="0">
                <a:solidFill>
                  <a:srgbClr val="898989"/>
                </a:solidFill>
                <a:latin typeface="Calibri" pitchFamily="34" charset="0"/>
              </a:rPr>
              <a:t>de </a:t>
            </a:r>
            <a:r>
              <a:rPr lang="es-ES_tradnl" altLang="es-CO" sz="1100" dirty="0" smtClean="0">
                <a:solidFill>
                  <a:srgbClr val="898989"/>
                </a:solidFill>
                <a:latin typeface="Calibri" pitchFamily="34" charset="0"/>
              </a:rPr>
              <a:t>2019</a:t>
            </a:r>
            <a:endParaRPr lang="es-ES_tradnl" altLang="es-CO" sz="1100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 bwMode="auto">
          <a:xfrm>
            <a:off x="1381082" y="3706620"/>
            <a:ext cx="6222677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9" tIns="45720" rIns="91439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s-CO" altLang="es-CO" sz="2400" kern="1200" smtClean="0">
                <a:solidFill>
                  <a:schemeClr val="accent1">
                    <a:lumMod val="50000"/>
                  </a:schemeClr>
                </a:solidFill>
                <a:latin typeface="+mj-lt"/>
                <a:ea typeface="MS PGothic" panose="020B0600070205080204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  <a:cs typeface="MS PGothic" charset="0"/>
              </a:defRPr>
            </a:lvl5pPr>
            <a:lvl6pPr marL="406542" algn="ctr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6pPr>
            <a:lvl7pPr marL="813084" algn="ctr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7pPr>
            <a:lvl8pPr marL="1219627" algn="ctr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8pPr>
            <a:lvl9pPr marL="1626169" algn="ctr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es-ES_tradnl" sz="2000" b="1" dirty="0">
                <a:solidFill>
                  <a:schemeClr val="accent1">
                    <a:lumMod val="75000"/>
                  </a:schemeClr>
                </a:solidFill>
              </a:rPr>
              <a:t>Universidad Tecnológica de Pereira</a:t>
            </a:r>
          </a:p>
        </p:txBody>
      </p:sp>
      <p:pic>
        <p:nvPicPr>
          <p:cNvPr id="7" name="Picture 2" descr="Resultado de imagen para estudiante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0212" y="4469508"/>
            <a:ext cx="1695797" cy="169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Imagen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9600" y="5100669"/>
            <a:ext cx="1205345" cy="1205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944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991544" y="116632"/>
            <a:ext cx="8208912" cy="504056"/>
          </a:xfrm>
        </p:spPr>
        <p:txBody>
          <a:bodyPr/>
          <a:lstStyle/>
          <a:p>
            <a:pPr algn="ctr"/>
            <a:r>
              <a:rPr lang="es-CO" altLang="es-CO" sz="2400" cap="none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Resultados Saber pro </a:t>
            </a:r>
            <a:r>
              <a:rPr lang="es-CO" altLang="es-CO" sz="2400" cap="none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2018</a:t>
            </a:r>
            <a:endParaRPr lang="es-CO" altLang="es-CO" sz="2400" cap="none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512" y="620688"/>
            <a:ext cx="9728976" cy="562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02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991544" y="620688"/>
            <a:ext cx="8208912" cy="504056"/>
          </a:xfrm>
        </p:spPr>
        <p:txBody>
          <a:bodyPr/>
          <a:lstStyle/>
          <a:p>
            <a:pPr algn="ctr"/>
            <a:r>
              <a:rPr lang="es-CO" altLang="es-CO" sz="2800" cap="none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Resultados Saber </a:t>
            </a:r>
            <a:r>
              <a:rPr lang="es-CO" altLang="es-CO" sz="2800" cap="none" dirty="0" err="1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TyT</a:t>
            </a:r>
            <a:r>
              <a:rPr lang="es-CO" altLang="es-CO" sz="2800" cap="none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 2018</a:t>
            </a:r>
            <a:endParaRPr lang="es-CO" altLang="es-CO" sz="2800" cap="none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752" y="2326355"/>
            <a:ext cx="10976495" cy="2434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09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6F9C92B-0DFE-48C6-9DA9-8FDB3AE5D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2800" b="1" dirty="0">
                <a:solidFill>
                  <a:schemeClr val="accent5">
                    <a:lumMod val="75000"/>
                  </a:schemeClr>
                </a:solidFill>
              </a:rPr>
              <a:t>¿Cómo consultar la información desde el ICFES?</a:t>
            </a:r>
            <a:br>
              <a:rPr lang="es-CO" sz="28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s-CO" sz="2800" b="1" dirty="0">
                <a:solidFill>
                  <a:schemeClr val="accent5">
                    <a:lumMod val="75000"/>
                  </a:schemeClr>
                </a:solidFill>
              </a:rPr>
              <a:t>www.icfes.gov.co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7EAF43FA-4904-413D-92F6-A534F26FCE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2880" y="1842691"/>
            <a:ext cx="3912293" cy="402758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5164C2E5-83CE-43C5-BB6B-905E3B3C83A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0091"/>
          <a:stretch/>
        </p:blipFill>
        <p:spPr>
          <a:xfrm>
            <a:off x="7022873" y="1700808"/>
            <a:ext cx="3213929" cy="4338040"/>
          </a:xfrm>
          <a:prstGeom prst="rect">
            <a:avLst/>
          </a:prstGeom>
        </p:spPr>
      </p:pic>
      <p:sp>
        <p:nvSpPr>
          <p:cNvPr id="6" name="Flecha: a la derecha 5">
            <a:extLst>
              <a:ext uri="{FF2B5EF4-FFF2-40B4-BE49-F238E27FC236}">
                <a16:creationId xmlns:a16="http://schemas.microsoft.com/office/drawing/2014/main" xmlns="" id="{103B9287-6265-4652-A74D-B4749BF9B80A}"/>
              </a:ext>
            </a:extLst>
          </p:cNvPr>
          <p:cNvSpPr/>
          <p:nvPr/>
        </p:nvSpPr>
        <p:spPr>
          <a:xfrm>
            <a:off x="5920768" y="3491880"/>
            <a:ext cx="746511" cy="72920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pic>
        <p:nvPicPr>
          <p:cNvPr id="7" name="Picture 4" descr="Imagen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528" y="5652655"/>
            <a:ext cx="1205345" cy="1205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62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9194800" y="4876800"/>
            <a:ext cx="2654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b="1" dirty="0" smtClean="0"/>
              <a:t>Ver Anexos</a:t>
            </a:r>
            <a:endParaRPr lang="es-CO" sz="4000" b="1" dirty="0"/>
          </a:p>
        </p:txBody>
      </p:sp>
    </p:spTree>
    <p:extLst>
      <p:ext uri="{BB962C8B-B14F-4D97-AF65-F5344CB8AC3E}">
        <p14:creationId xmlns:p14="http://schemas.microsoft.com/office/powerpoint/2010/main" val="557914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 txBox="1">
            <a:spLocks/>
          </p:cNvSpPr>
          <p:nvPr/>
        </p:nvSpPr>
        <p:spPr bwMode="auto">
          <a:xfrm>
            <a:off x="2133292" y="548681"/>
            <a:ext cx="8211180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9" rIns="91439" anchor="ctr"/>
          <a:lstStyle>
            <a:lvl1pPr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s-CO" sz="2800" b="1" dirty="0">
                <a:solidFill>
                  <a:schemeClr val="accent5">
                    <a:lumMod val="75000"/>
                  </a:schemeClr>
                </a:solidFill>
                <a:latin typeface="+mj-lt"/>
                <a:cs typeface="MS PGothic" charset="0"/>
              </a:rPr>
              <a:t>Convenciones para la interpretación de resultados</a:t>
            </a:r>
          </a:p>
        </p:txBody>
      </p:sp>
      <p:sp>
        <p:nvSpPr>
          <p:cNvPr id="3" name="Rectángulo 2"/>
          <p:cNvSpPr/>
          <p:nvPr/>
        </p:nvSpPr>
        <p:spPr>
          <a:xfrm>
            <a:off x="2063552" y="1340768"/>
            <a:ext cx="828092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2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600" dirty="0">
                <a:solidFill>
                  <a:prstClr val="black"/>
                </a:solidFill>
                <a:ea typeface="MS PGothic" pitchFamily="34" charset="-128"/>
              </a:rPr>
              <a:t>=</a:t>
            </a:r>
            <a:r>
              <a:rPr lang="es-ES" sz="2000" dirty="0">
                <a:solidFill>
                  <a:prstClr val="black"/>
                </a:solidFill>
                <a:ea typeface="MS PGothic" pitchFamily="34" charset="-128"/>
              </a:rPr>
              <a:t>  </a:t>
            </a:r>
            <a:r>
              <a:rPr lang="es-ES" dirty="0">
                <a:solidFill>
                  <a:prstClr val="black"/>
                </a:solidFill>
                <a:ea typeface="MS PGothic" pitchFamily="34" charset="-128"/>
              </a:rPr>
              <a:t>Indica que el promedio del puntaje global/desviación estándar obtenido por los estudiantes de determinado grupo de referencia, nivel de agregación y nivel de desempeño en la última aplicación seleccionada </a:t>
            </a:r>
            <a:r>
              <a:rPr lang="es-ES" dirty="0">
                <a:solidFill>
                  <a:srgbClr val="0070C0"/>
                </a:solidFill>
                <a:ea typeface="MS PGothic" pitchFamily="34" charset="-128"/>
              </a:rPr>
              <a:t>es </a:t>
            </a:r>
            <a:r>
              <a:rPr lang="es-ES" dirty="0">
                <a:solidFill>
                  <a:srgbClr val="0088EE"/>
                </a:solidFill>
                <a:ea typeface="MS PGothic" pitchFamily="34" charset="-128"/>
              </a:rPr>
              <a:t>similar</a:t>
            </a:r>
            <a:r>
              <a:rPr lang="es-ES" dirty="0">
                <a:solidFill>
                  <a:prstClr val="black"/>
                </a:solidFill>
                <a:ea typeface="MS PGothic" pitchFamily="34" charset="-128"/>
              </a:rPr>
              <a:t> a la estadística de comparación. </a:t>
            </a:r>
          </a:p>
          <a:p>
            <a:pPr marL="87312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000" dirty="0">
              <a:solidFill>
                <a:prstClr val="black"/>
              </a:solidFill>
              <a:ea typeface="MS PGothic" pitchFamily="34" charset="-128"/>
            </a:endParaRPr>
          </a:p>
          <a:p>
            <a:pPr marL="87312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000" dirty="0">
                <a:solidFill>
                  <a:prstClr val="black"/>
                </a:solidFill>
                <a:ea typeface="MS PGothic" pitchFamily="34" charset="-128"/>
              </a:rPr>
              <a:t>▲  </a:t>
            </a:r>
            <a:r>
              <a:rPr lang="es-ES" dirty="0">
                <a:solidFill>
                  <a:prstClr val="black"/>
                </a:solidFill>
                <a:ea typeface="MS PGothic" pitchFamily="34" charset="-128"/>
              </a:rPr>
              <a:t>Indica que el promedio del puntaje global/desviación estándar obtenido por los estudiantes de determinado grupo de referencia, nivel de agregación y nivel de desempeño en la última aplicación seleccionada </a:t>
            </a:r>
            <a:r>
              <a:rPr lang="es-ES" dirty="0">
                <a:solidFill>
                  <a:srgbClr val="0070C0"/>
                </a:solidFill>
                <a:ea typeface="MS PGothic" pitchFamily="34" charset="-128"/>
              </a:rPr>
              <a:t>es mayor</a:t>
            </a:r>
            <a:r>
              <a:rPr lang="es-ES" dirty="0">
                <a:solidFill>
                  <a:prstClr val="black"/>
                </a:solidFill>
                <a:ea typeface="MS PGothic" pitchFamily="34" charset="-128"/>
              </a:rPr>
              <a:t> que la estadística de comparación.</a:t>
            </a:r>
          </a:p>
          <a:p>
            <a:pPr marL="87312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000" dirty="0">
              <a:solidFill>
                <a:prstClr val="black"/>
              </a:solidFill>
              <a:ea typeface="MS PGothic" pitchFamily="34" charset="-128"/>
            </a:endParaRPr>
          </a:p>
          <a:p>
            <a:pPr marL="87312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000" dirty="0">
                <a:solidFill>
                  <a:prstClr val="black"/>
                </a:solidFill>
                <a:ea typeface="MS PGothic" pitchFamily="34" charset="-128"/>
              </a:rPr>
              <a:t>▼  </a:t>
            </a:r>
            <a:r>
              <a:rPr lang="es-ES" dirty="0">
                <a:solidFill>
                  <a:prstClr val="black"/>
                </a:solidFill>
                <a:ea typeface="MS PGothic" pitchFamily="34" charset="-128"/>
              </a:rPr>
              <a:t>Indica que el promedio del puntaje global/desviación estándar obtenido por los estudiantes de determinado grupo de referencia, nivel de agregación y nivel de desempeño en la última aplicación seleccionada </a:t>
            </a:r>
            <a:r>
              <a:rPr lang="es-ES" dirty="0">
                <a:solidFill>
                  <a:srgbClr val="0070C0"/>
                </a:solidFill>
                <a:ea typeface="MS PGothic" pitchFamily="34" charset="-128"/>
              </a:rPr>
              <a:t>es menor</a:t>
            </a:r>
            <a:r>
              <a:rPr lang="es-ES" dirty="0">
                <a:solidFill>
                  <a:prstClr val="black"/>
                </a:solidFill>
                <a:ea typeface="MS PGothic" pitchFamily="34" charset="-128"/>
              </a:rPr>
              <a:t> que la estadística de comparación.</a:t>
            </a:r>
          </a:p>
          <a:p>
            <a:pPr marL="87312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CO" sz="2000" dirty="0">
              <a:solidFill>
                <a:prstClr val="black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64714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63552" y="737168"/>
            <a:ext cx="8208912" cy="1179664"/>
          </a:xfrm>
        </p:spPr>
        <p:txBody>
          <a:bodyPr/>
          <a:lstStyle/>
          <a:p>
            <a:pPr algn="ctr"/>
            <a:r>
              <a:rPr lang="es-CO" altLang="es-CO" sz="2400" cap="none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Resultados globales</a:t>
            </a:r>
            <a:br>
              <a:rPr lang="es-CO" altLang="es-CO" sz="2400" cap="none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es-CO" altLang="es-CO" sz="2400" b="0" cap="none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Universidad Tecnológica de Pereira </a:t>
            </a:r>
            <a:r>
              <a:rPr lang="es-CO" altLang="es-CO" sz="2400" cap="none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vs</a:t>
            </a:r>
            <a:r>
              <a:rPr lang="es-CO" altLang="es-CO" sz="2400" b="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 COLOMBIA</a:t>
            </a:r>
            <a:endParaRPr lang="es-CO" altLang="es-CO" sz="2400" b="0" cap="none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823279" y="4356660"/>
            <a:ext cx="79946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sz="2000" dirty="0">
                <a:solidFill>
                  <a:prstClr val="black"/>
                </a:solidFill>
                <a:ea typeface="MS PGothic" pitchFamily="34" charset="-128"/>
              </a:rPr>
              <a:t>La Universidad en los resultados globales tanto para los programas Profesionales como Tecnológicos y Técnicos, en promedio mantiene resultados </a:t>
            </a:r>
            <a:r>
              <a:rPr lang="es-CO" sz="2000" b="1" dirty="0">
                <a:solidFill>
                  <a:prstClr val="black"/>
                </a:solidFill>
                <a:ea typeface="MS PGothic" pitchFamily="34" charset="-128"/>
              </a:rPr>
              <a:t>estadísticamente iguales </a:t>
            </a:r>
            <a:r>
              <a:rPr lang="es-CO" sz="2000" dirty="0">
                <a:solidFill>
                  <a:prstClr val="black"/>
                </a:solidFill>
                <a:ea typeface="MS PGothic" pitchFamily="34" charset="-128"/>
              </a:rPr>
              <a:t>al 2017, y se encuentra por encima de la media Nacional.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984028" y="2003184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2000" dirty="0">
                <a:solidFill>
                  <a:srgbClr val="4F81BD">
                    <a:lumMod val="50000"/>
                  </a:srgbClr>
                </a:solidFill>
                <a:ea typeface="MS PGothic" pitchFamily="34" charset="-128"/>
                <a:cs typeface="MS PGothic" charset="0"/>
              </a:rPr>
              <a:t>Nivel Profesional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6448524" y="1995490"/>
            <a:ext cx="36724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sz="2000" dirty="0">
                <a:solidFill>
                  <a:srgbClr val="4F81BD">
                    <a:lumMod val="50000"/>
                  </a:srgbClr>
                </a:solidFill>
                <a:ea typeface="MS PGothic" pitchFamily="34" charset="-128"/>
                <a:cs typeface="MS PGothic" charset="0"/>
              </a:rPr>
              <a:t>Nivel Tecnológico y Técnico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8524" y="2508380"/>
            <a:ext cx="3564641" cy="141592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1079" y="2508380"/>
            <a:ext cx="3710687" cy="1415920"/>
          </a:xfrm>
          <a:prstGeom prst="rect">
            <a:avLst/>
          </a:prstGeom>
        </p:spPr>
      </p:pic>
      <p:pic>
        <p:nvPicPr>
          <p:cNvPr id="10" name="Picture 2" descr="Resultado de imagen para estudiante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0212" y="4469508"/>
            <a:ext cx="1695797" cy="169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Imagen relacionad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8259" y="5287549"/>
            <a:ext cx="1205345" cy="1205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Resultado de imagen para COLOMBIA 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314" y="3584326"/>
            <a:ext cx="450238" cy="36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Resultado de imagen para COLOMBIA 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9092" y="3548743"/>
            <a:ext cx="450238" cy="36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416" y="3263985"/>
            <a:ext cx="381845" cy="254154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679" y="3213152"/>
            <a:ext cx="381845" cy="254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24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75925" y="620688"/>
            <a:ext cx="8208912" cy="648072"/>
          </a:xfrm>
        </p:spPr>
        <p:txBody>
          <a:bodyPr/>
          <a:lstStyle/>
          <a:p>
            <a:pPr algn="ctr"/>
            <a:r>
              <a:rPr lang="es-CO" altLang="es-CO" sz="24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Resultados Grupo de Referencia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2075926" y="5229200"/>
            <a:ext cx="79946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dirty="0">
                <a:solidFill>
                  <a:prstClr val="black"/>
                </a:solidFill>
                <a:ea typeface="MS PGothic" pitchFamily="34" charset="-128"/>
              </a:rPr>
              <a:t>Frente a los grupos de referencia: </a:t>
            </a:r>
            <a:r>
              <a:rPr lang="es-CO" b="1" dirty="0">
                <a:solidFill>
                  <a:prstClr val="black"/>
                </a:solidFill>
                <a:ea typeface="MS PGothic" pitchFamily="34" charset="-128"/>
              </a:rPr>
              <a:t>Ciencias Naturales y Exactas y Medicina</a:t>
            </a:r>
            <a:r>
              <a:rPr lang="es-CO" dirty="0">
                <a:solidFill>
                  <a:prstClr val="black"/>
                </a:solidFill>
                <a:ea typeface="MS PGothic" pitchFamily="34" charset="-128"/>
              </a:rPr>
              <a:t> en 2018 tuvieron un </a:t>
            </a:r>
            <a:r>
              <a:rPr lang="es-CO" b="1" dirty="0">
                <a:solidFill>
                  <a:prstClr val="black"/>
                </a:solidFill>
                <a:ea typeface="MS PGothic" pitchFamily="34" charset="-128"/>
              </a:rPr>
              <a:t>menor desempeño </a:t>
            </a:r>
            <a:r>
              <a:rPr lang="es-CO" dirty="0">
                <a:solidFill>
                  <a:prstClr val="black"/>
                </a:solidFill>
                <a:ea typeface="MS PGothic" pitchFamily="34" charset="-128"/>
              </a:rPr>
              <a:t>en comparación con el 2017. </a:t>
            </a:r>
            <a:r>
              <a:rPr lang="es-CO" b="1" dirty="0">
                <a:solidFill>
                  <a:prstClr val="black"/>
                </a:solidFill>
                <a:ea typeface="MS PGothic" pitchFamily="34" charset="-128"/>
              </a:rPr>
              <a:t>Ciencias agropecuarias </a:t>
            </a:r>
            <a:r>
              <a:rPr lang="es-CO" dirty="0">
                <a:solidFill>
                  <a:prstClr val="black"/>
                </a:solidFill>
                <a:ea typeface="MS PGothic" pitchFamily="34" charset="-128"/>
              </a:rPr>
              <a:t> tuvo un </a:t>
            </a:r>
            <a:r>
              <a:rPr lang="es-CO" b="1" dirty="0">
                <a:solidFill>
                  <a:prstClr val="black"/>
                </a:solidFill>
                <a:ea typeface="MS PGothic" pitchFamily="34" charset="-128"/>
              </a:rPr>
              <a:t>mayor desempeño </a:t>
            </a:r>
            <a:r>
              <a:rPr lang="es-CO" dirty="0">
                <a:solidFill>
                  <a:prstClr val="black"/>
                </a:solidFill>
                <a:ea typeface="MS PGothic" pitchFamily="34" charset="-128"/>
              </a:rPr>
              <a:t>con respecto al año 2017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dirty="0">
                <a:solidFill>
                  <a:prstClr val="black"/>
                </a:solidFill>
                <a:ea typeface="MS PGothic" pitchFamily="34" charset="-128"/>
              </a:rPr>
              <a:t>Los demás grupos de referencia mantienen resultados estadísticamente iguales. 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5159896" y="1068705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2400" b="1" dirty="0">
                <a:solidFill>
                  <a:schemeClr val="accent5">
                    <a:lumMod val="75000"/>
                  </a:schemeClr>
                </a:solidFill>
                <a:ea typeface="MS PGothic" panose="020B0600070205080204" pitchFamily="34" charset="-128"/>
                <a:cs typeface="MS PGothic" charset="0"/>
              </a:rPr>
              <a:t>Nivel Profesional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9612" y="1916832"/>
            <a:ext cx="6271476" cy="2576458"/>
          </a:xfrm>
          <a:prstGeom prst="rect">
            <a:avLst/>
          </a:prstGeom>
        </p:spPr>
      </p:pic>
      <p:pic>
        <p:nvPicPr>
          <p:cNvPr id="6" name="Picture 8" descr="Imagen relacionad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4888" y="2644580"/>
            <a:ext cx="463221" cy="36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Imagen relacionad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9487" y="3924190"/>
            <a:ext cx="463221" cy="36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90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75925" y="620688"/>
            <a:ext cx="8208912" cy="648072"/>
          </a:xfrm>
        </p:spPr>
        <p:txBody>
          <a:bodyPr/>
          <a:lstStyle/>
          <a:p>
            <a:pPr algn="ctr"/>
            <a:r>
              <a:rPr lang="es-CO" altLang="es-CO" sz="24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Resultados Grupo de Referencia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2290197" y="4725144"/>
            <a:ext cx="79946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sz="2000" dirty="0">
                <a:solidFill>
                  <a:prstClr val="black"/>
                </a:solidFill>
                <a:ea typeface="MS PGothic" pitchFamily="34" charset="-128"/>
              </a:rPr>
              <a:t>Frente a los grupos de referencia mostrados en la tabla, en 2018 se dieron resultados </a:t>
            </a:r>
            <a:r>
              <a:rPr lang="es-CO" sz="2000" b="1" dirty="0">
                <a:solidFill>
                  <a:prstClr val="black"/>
                </a:solidFill>
                <a:ea typeface="MS PGothic" pitchFamily="34" charset="-128"/>
              </a:rPr>
              <a:t>estadísticamente iguales </a:t>
            </a:r>
            <a:r>
              <a:rPr lang="es-CO" sz="2000" dirty="0">
                <a:solidFill>
                  <a:prstClr val="black"/>
                </a:solidFill>
                <a:ea typeface="MS PGothic" pitchFamily="34" charset="-128"/>
              </a:rPr>
              <a:t>en comparación con el año anterior a diferencia del </a:t>
            </a:r>
            <a:r>
              <a:rPr lang="es-CO" sz="2000" b="1" dirty="0">
                <a:solidFill>
                  <a:prstClr val="black"/>
                </a:solidFill>
                <a:ea typeface="MS PGothic" pitchFamily="34" charset="-128"/>
              </a:rPr>
              <a:t>Tecnológico en ingeniería, industria y minas </a:t>
            </a:r>
            <a:r>
              <a:rPr lang="es-CO" sz="2000" dirty="0">
                <a:solidFill>
                  <a:prstClr val="black"/>
                </a:solidFill>
                <a:ea typeface="MS PGothic" pitchFamily="34" charset="-128"/>
              </a:rPr>
              <a:t>el cual tuvo un </a:t>
            </a:r>
            <a:r>
              <a:rPr lang="es-CO" sz="2000" b="1" dirty="0">
                <a:solidFill>
                  <a:prstClr val="black"/>
                </a:solidFill>
                <a:ea typeface="MS PGothic" pitchFamily="34" charset="-128"/>
              </a:rPr>
              <a:t>mayor desempeño </a:t>
            </a:r>
            <a:r>
              <a:rPr lang="es-CO" sz="2000" dirty="0">
                <a:solidFill>
                  <a:prstClr val="black"/>
                </a:solidFill>
                <a:ea typeface="MS PGothic" pitchFamily="34" charset="-128"/>
              </a:rPr>
              <a:t>en comparación con el 2017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4079776" y="1068705"/>
            <a:ext cx="4113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2400" b="1" dirty="0">
                <a:solidFill>
                  <a:schemeClr val="accent5">
                    <a:lumMod val="75000"/>
                  </a:schemeClr>
                </a:solidFill>
                <a:ea typeface="MS PGothic" panose="020B0600070205080204" pitchFamily="34" charset="-128"/>
                <a:cs typeface="MS PGothic" charset="0"/>
              </a:rPr>
              <a:t>Nivel Tecnológico y Técnico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197" y="1916832"/>
            <a:ext cx="7874990" cy="198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60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5520" y="1916832"/>
            <a:ext cx="8712968" cy="1179664"/>
          </a:xfrm>
        </p:spPr>
        <p:txBody>
          <a:bodyPr/>
          <a:lstStyle/>
          <a:p>
            <a:pPr algn="ctr"/>
            <a:r>
              <a:rPr lang="es-CO" sz="32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Resultados por </a:t>
            </a:r>
            <a:br>
              <a:rPr lang="es-CO" sz="3200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es-CO" sz="32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Competencias Genérica </a:t>
            </a:r>
            <a:br>
              <a:rPr lang="es-CO" sz="3200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es-CO" sz="32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a nivel Profesional, Tecnológico y </a:t>
            </a:r>
            <a:r>
              <a:rPr lang="es-CO" sz="32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Técnico</a:t>
            </a:r>
            <a:endParaRPr lang="es-CO" sz="4400" cap="none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879" y="4077072"/>
            <a:ext cx="2556250" cy="170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94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2207568" y="91232"/>
            <a:ext cx="8208912" cy="1179664"/>
          </a:xfrm>
        </p:spPr>
        <p:txBody>
          <a:bodyPr/>
          <a:lstStyle/>
          <a:p>
            <a:pPr algn="ctr"/>
            <a:r>
              <a:rPr lang="es-CO" altLang="es-CO" sz="28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Resultados Saber pro </a:t>
            </a:r>
            <a:r>
              <a:rPr lang="es-CO" altLang="es-CO" sz="28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2018</a:t>
            </a:r>
            <a:endParaRPr lang="es-CO" altLang="es-CO" sz="28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612" y="954087"/>
            <a:ext cx="10720388" cy="5121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45498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2207568" y="116632"/>
            <a:ext cx="8208912" cy="1179664"/>
          </a:xfrm>
        </p:spPr>
        <p:txBody>
          <a:bodyPr/>
          <a:lstStyle/>
          <a:p>
            <a:pPr algn="ctr"/>
            <a:r>
              <a:rPr lang="es-CO" altLang="es-CO" sz="28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Resultados Saber pro </a:t>
            </a:r>
            <a:r>
              <a:rPr lang="es-CO" altLang="es-CO" sz="28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2018</a:t>
            </a:r>
            <a:endParaRPr lang="es-CO" altLang="es-CO" sz="28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0" y="2066925"/>
            <a:ext cx="10477500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62892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991544" y="116632"/>
            <a:ext cx="8208912" cy="1179664"/>
          </a:xfrm>
        </p:spPr>
        <p:txBody>
          <a:bodyPr/>
          <a:lstStyle/>
          <a:p>
            <a:pPr algn="ctr"/>
            <a:r>
              <a:rPr lang="es-CO" altLang="es-CO" sz="28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Resultados Saber </a:t>
            </a:r>
            <a:r>
              <a:rPr lang="es-CO" altLang="es-CO" sz="2800" b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TyT</a:t>
            </a:r>
            <a:r>
              <a:rPr lang="es-CO" altLang="es-CO" sz="28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 2018</a:t>
            </a:r>
            <a:endParaRPr lang="es-CO" altLang="es-CO" sz="28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23" y="1802731"/>
            <a:ext cx="11468154" cy="2849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78969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324</Words>
  <Application>Microsoft Office PowerPoint</Application>
  <PresentationFormat>Panorámica</PresentationFormat>
  <Paragraphs>31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MS PGothic</vt:lpstr>
      <vt:lpstr>MS PGothic</vt:lpstr>
      <vt:lpstr>Arial</vt:lpstr>
      <vt:lpstr>Calibri</vt:lpstr>
      <vt:lpstr>1_Tema de Office</vt:lpstr>
      <vt:lpstr>Reporte de Resultados  Saber Pro 2018  </vt:lpstr>
      <vt:lpstr>Presentación de PowerPoint</vt:lpstr>
      <vt:lpstr>Resultados globales Universidad Tecnológica de Pereira vs COLOMBIA</vt:lpstr>
      <vt:lpstr>Resultados Grupo de Referencia</vt:lpstr>
      <vt:lpstr>Resultados Grupo de Referencia</vt:lpstr>
      <vt:lpstr>Resultados por  Competencias Genérica  a nivel Profesional, Tecnológico y Técnico</vt:lpstr>
      <vt:lpstr>Resultados Saber pro 2018</vt:lpstr>
      <vt:lpstr>Resultados Saber pro 2018</vt:lpstr>
      <vt:lpstr>Resultados Saber TyT 2018</vt:lpstr>
      <vt:lpstr>Resultados Saber pro 2018</vt:lpstr>
      <vt:lpstr>Resultados Saber TyT 2018</vt:lpstr>
      <vt:lpstr>¿Cómo consultar la información desde el ICFES? www.icfes.gov.co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Reporte de Resultados Históricos  Saber Pro 2018  </dc:title>
  <dc:creator>Usuario UTP</dc:creator>
  <cp:lastModifiedBy>Usuario UTP</cp:lastModifiedBy>
  <cp:revision>5</cp:revision>
  <dcterms:created xsi:type="dcterms:W3CDTF">2019-02-25T15:28:55Z</dcterms:created>
  <dcterms:modified xsi:type="dcterms:W3CDTF">2019-02-25T16:33:22Z</dcterms:modified>
</cp:coreProperties>
</file>