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0"/>
  </p:notesMasterIdLst>
  <p:handoutMasterIdLst>
    <p:handoutMasterId r:id="rId31"/>
  </p:handoutMasterIdLst>
  <p:sldIdLst>
    <p:sldId id="357" r:id="rId2"/>
    <p:sldId id="395" r:id="rId3"/>
    <p:sldId id="408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9" r:id="rId14"/>
    <p:sldId id="478" r:id="rId15"/>
    <p:sldId id="476" r:id="rId16"/>
    <p:sldId id="477" r:id="rId17"/>
    <p:sldId id="483" r:id="rId18"/>
    <p:sldId id="480" r:id="rId19"/>
    <p:sldId id="481" r:id="rId20"/>
    <p:sldId id="482" r:id="rId21"/>
    <p:sldId id="484" r:id="rId22"/>
    <p:sldId id="485" r:id="rId23"/>
    <p:sldId id="486" r:id="rId24"/>
    <p:sldId id="487" r:id="rId25"/>
    <p:sldId id="489" r:id="rId26"/>
    <p:sldId id="488" r:id="rId27"/>
    <p:sldId id="490" r:id="rId28"/>
    <p:sldId id="466" r:id="rId29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06400" indent="50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812800" indent="10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219200" indent="152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625600" indent="203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384"/>
    <a:srgbClr val="003A6A"/>
    <a:srgbClr val="007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5" autoAdjust="0"/>
    <p:restoredTop sz="92308"/>
  </p:normalViewPr>
  <p:slideViewPr>
    <p:cSldViewPr>
      <p:cViewPr varScale="1">
        <p:scale>
          <a:sx n="102" d="100"/>
          <a:sy n="102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5FE9DB5-B4CB-274E-9822-4EFD6DB286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DBB47E-6830-D344-9918-FECE5C46C3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AA7984B3-1B9C-4665-A062-675A7E100B38}" type="datetimeFigureOut">
              <a:rPr lang="es-ES_tradnl"/>
              <a:pPr>
                <a:defRPr/>
              </a:pPr>
              <a:t>19/02/2024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6C38CD-32D2-F844-80B3-ABE0F0E069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C8AAF7-1200-2644-9EAC-77C5766FEB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17B823-DDF9-4EC7-9245-FB878C01E0C8}" type="slidenum">
              <a:rPr lang="es-ES_tradnl" altLang="es-CO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61D9D40-6124-664E-A316-0B245F14DB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DF98F-CE36-3348-A025-EEDAF3C7E5B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AFD4B9C2-6C30-4171-A96E-284684E3D4B5}" type="datetimeFigureOut">
              <a:rPr lang="es-ES_tradnl"/>
              <a:pPr>
                <a:defRPr/>
              </a:pPr>
              <a:t>19/02/2024</a:t>
            </a:fld>
            <a:endParaRPr lang="es-ES_tradnl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738A0D40-189F-A540-A72B-D044DA9603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625ADEAA-3A49-4840-A7CC-94497E12A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9FE5B0-FDFB-3845-8292-5E292B8432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8A5BE0-8FCF-9D4C-973A-536B2EFA3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614B23-8911-4504-A63F-CE30D7A2F6E2}" type="slidenum">
              <a:rPr lang="es-ES_tradnl" altLang="es-CO"/>
              <a:pPr/>
              <a:t>‹Nº›</a:t>
            </a:fld>
            <a:endParaRPr lang="es-ES_tradnl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30A22E-99B6-6E86-4CC7-7A04C293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581C6-3B20-477F-BEBD-A7AE71FF7AE8}" type="datetimeFigureOut">
              <a:rPr lang="es-CO" altLang="es-CO"/>
              <a:pPr>
                <a:defRPr/>
              </a:pPr>
              <a:t>19/02/2024</a:t>
            </a:fld>
            <a:endParaRPr lang="es-CO" alt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0D24F8-2B6F-D49B-A6E4-2960BFDA8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4503C0-52D6-4F41-DCD8-81FA3483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2B9CB-D70D-48E0-A766-7B401F2229A6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46758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825E2C-9FC9-BD9D-E6A1-56521C18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A88DE-5619-4696-9E4D-1BFF97890952}" type="datetimeFigureOut">
              <a:rPr lang="es-CO" altLang="es-CO"/>
              <a:pPr>
                <a:defRPr/>
              </a:pPr>
              <a:t>19/02/2024</a:t>
            </a:fld>
            <a:endParaRPr lang="es-CO" alt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0C4D8C-BDFD-F549-CBD1-45AC3505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8388E2-0B9B-21E3-B1A6-837A3BB3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E5FA2-6852-4AFA-8E04-9D18EBE5EAE8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03464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80AEEE-3230-105E-2C6D-369BE2E6F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3E5F-D069-47FB-8C99-B061C4FAF2C2}" type="datetimeFigureOut">
              <a:rPr lang="es-CO" altLang="es-CO"/>
              <a:pPr>
                <a:defRPr/>
              </a:pPr>
              <a:t>19/02/2024</a:t>
            </a:fld>
            <a:endParaRPr lang="es-CO" alt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58C5AC-A3FD-399C-C9D2-5A258A4C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D1F981-2F9C-782B-A4BA-B5C84871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0416F-A4FD-40F6-8DE4-9517E0971692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03364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40048E-D0F5-26E2-9FFD-445FF53C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8694B-8E61-43A4-81B3-7D258311A234}" type="datetimeFigureOut">
              <a:rPr lang="es-CO" altLang="es-CO"/>
              <a:pPr>
                <a:defRPr/>
              </a:pPr>
              <a:t>19/02/2024</a:t>
            </a:fld>
            <a:endParaRPr lang="es-CO" alt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AA74AE-C994-020B-6687-5173A8D1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E4DFBD-7AA8-2C0C-262F-2B8BEE5D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3C82E-DBE1-4DFD-9EE0-22A6B7E78B8A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14323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A53BC4-93EA-E462-3CE7-5620F7E4E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D0FB6-E853-4BA2-AFBF-6F2E70B55F93}" type="datetimeFigureOut">
              <a:rPr lang="es-CO" altLang="es-CO"/>
              <a:pPr>
                <a:defRPr/>
              </a:pPr>
              <a:t>19/02/2024</a:t>
            </a:fld>
            <a:endParaRPr lang="es-CO" alt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01FD72-A729-4584-0C94-5D544155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BFC0B4-ACC8-831D-0C50-069FE5331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89A2E-E9B0-4916-8F07-4DF552996B5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05226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BF978B-A1C3-3983-DADC-475837644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8834-18C4-4362-8A8F-3438E4BA8546}" type="datetimeFigureOut">
              <a:rPr lang="es-CO" altLang="es-CO"/>
              <a:pPr>
                <a:defRPr/>
              </a:pPr>
              <a:t>19/02/2024</a:t>
            </a:fld>
            <a:endParaRPr lang="es-CO" alt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9738E8-ADE7-EAAB-B1FE-7BE687C5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55B00C-30A6-43EE-AC99-F98ED3AA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14784-C092-4CF6-BD5B-234DF1B19322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50592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C88F69-27FB-3641-D854-00F9B17C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90675-A82B-4997-BC01-D1FA1AE9718D}" type="datetimeFigureOut">
              <a:rPr lang="es-CO" altLang="es-CO"/>
              <a:pPr>
                <a:defRPr/>
              </a:pPr>
              <a:t>19/02/2024</a:t>
            </a:fld>
            <a:endParaRPr lang="es-CO" alt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20BADD-8D0A-6FFE-60D7-BA38869FE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02E0A8-439D-7331-3D02-A9DFB93EE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E20D5-B946-4291-8188-38BFFBB5F9C2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8754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EA7C78-696D-D1F8-8C88-0725A784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155E5-65A2-412A-BB3E-178AA3F20E3B}" type="datetimeFigureOut">
              <a:rPr lang="es-CO" altLang="es-CO"/>
              <a:pPr>
                <a:defRPr/>
              </a:pPr>
              <a:t>19/02/2024</a:t>
            </a:fld>
            <a:endParaRPr lang="es-CO" alt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DBB0DC-FC08-20E3-7538-32175EEE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FF6C5D-45C2-C485-3F9D-5F7D5041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E469B-2D1E-468D-AD2D-350F6CBF2C83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29618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148F86-C642-85D3-CD1F-5C0BA0DD1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4D56-CCB0-4468-BE2F-015351E02682}" type="datetimeFigureOut">
              <a:rPr lang="es-CO" altLang="es-CO"/>
              <a:pPr>
                <a:defRPr/>
              </a:pPr>
              <a:t>19/02/2024</a:t>
            </a:fld>
            <a:endParaRPr lang="es-CO" alt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6986E6-7229-C877-DD24-3BFDBBFE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2D6479-0BF8-B69A-93EA-9AE7F938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57549-8AAF-42D7-8CC2-6E5944C2DD78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2328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1738E7-A439-2283-18F9-F752402D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53FC-1A6F-453D-9B1B-1D029DE08766}" type="datetimeFigureOut">
              <a:rPr lang="es-CO" altLang="es-CO"/>
              <a:pPr>
                <a:defRPr/>
              </a:pPr>
              <a:t>19/02/2024</a:t>
            </a:fld>
            <a:endParaRPr lang="es-CO" alt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9CBDD3-95E3-83DE-D43B-00E33061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8A5218-C8CE-DD55-6FC7-52465E5D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2644D-74BB-413F-86A1-B5B2B53A2446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38621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7ADEB9-D188-8E9D-D4C9-94223B73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75292-EE6D-4E29-8C68-7C5EF820354D}" type="datetimeFigureOut">
              <a:rPr lang="es-CO" altLang="es-CO"/>
              <a:pPr>
                <a:defRPr/>
              </a:pPr>
              <a:t>19/02/2024</a:t>
            </a:fld>
            <a:endParaRPr lang="es-CO" alt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C1B5AF-52F7-373A-BBCE-DA6B7245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7D1BE8-DE63-9EAE-FBDA-481CFA67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72315-76A2-423A-8389-C53A586DF0D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12243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E9BE07BE-7D76-4F8C-F562-FE3900CEFF9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/>
              <a:t>Clic para editar título</a:t>
            </a:r>
            <a:endParaRPr lang="es-CO" altLang="es-CO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B9A546A4-03EA-4DF1-BDF6-DCE839CF15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/>
              <a:t>Haga clic para modificar el estilo de texto del patrón</a:t>
            </a:r>
          </a:p>
          <a:p>
            <a:pPr lvl="1"/>
            <a:r>
              <a:rPr lang="es-ES_tradnl" altLang="es-CO"/>
              <a:t>Segundo nivel</a:t>
            </a:r>
          </a:p>
          <a:p>
            <a:pPr lvl="2"/>
            <a:r>
              <a:rPr lang="es-ES_tradnl" altLang="es-CO"/>
              <a:t>Tercer nivel</a:t>
            </a:r>
          </a:p>
          <a:p>
            <a:pPr lvl="3"/>
            <a:r>
              <a:rPr lang="es-ES_tradnl" altLang="es-CO"/>
              <a:t>Cuarto nivel</a:t>
            </a:r>
          </a:p>
          <a:p>
            <a:pPr lvl="4"/>
            <a:r>
              <a:rPr lang="es-ES_tradnl" altLang="es-CO"/>
              <a:t>Quinto nivel</a:t>
            </a:r>
            <a:endParaRPr lang="es-CO" alt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A9AB42-028B-C94D-BC66-BC03175FC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C67E5F6-1E79-4415-B78A-17CB8B802C06}" type="datetimeFigureOut">
              <a:rPr lang="es-ES" altLang="es-CO"/>
              <a:pPr>
                <a:defRPr/>
              </a:pPr>
              <a:t>19/02/2024</a:t>
            </a:fld>
            <a:endParaRPr lang="es-CO" alt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F566D5-9830-3A48-855C-D28589C4F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537A43-428D-E34B-9D33-C8A7A269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2769FD3-6580-417C-B462-1D0C1416281D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3.xml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3.xml"/><Relationship Id="rId7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.sv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5CC6D1-7032-D1F7-EECE-BAA3665EA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A903182-BACC-182F-C2B1-60528BD072AE}"/>
              </a:ext>
            </a:extLst>
          </p:cNvPr>
          <p:cNvSpPr txBox="1"/>
          <p:nvPr/>
        </p:nvSpPr>
        <p:spPr>
          <a:xfrm>
            <a:off x="2851221" y="6457890"/>
            <a:ext cx="15767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i="1" dirty="0">
                <a:solidFill>
                  <a:srgbClr val="1F497D"/>
                </a:solidFill>
                <a:latin typeface="+mj-lt"/>
                <a:ea typeface="+mn-ea"/>
              </a:rPr>
              <a:t>febrero de 2024 </a:t>
            </a:r>
          </a:p>
        </p:txBody>
      </p:sp>
      <p:sp>
        <p:nvSpPr>
          <p:cNvPr id="6" name="CuadroTexto 8">
            <a:extLst>
              <a:ext uri="{FF2B5EF4-FFF2-40B4-BE49-F238E27FC236}">
                <a16:creationId xmlns:a16="http://schemas.microsoft.com/office/drawing/2014/main" id="{35A713BE-A0F8-4276-CF16-640E3B6EF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3228945"/>
            <a:ext cx="5328592" cy="400110"/>
          </a:xfrm>
          <a:prstGeom prst="rect">
            <a:avLst/>
          </a:prstGeom>
          <a:solidFill>
            <a:srgbClr val="003A6A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r>
              <a:rPr lang="es-CO" altLang="es-CO" dirty="0">
                <a:solidFill>
                  <a:schemeClr val="bg1"/>
                </a:solidFill>
              </a:rPr>
              <a:t>CAMBIOS FACTURACIÓN ELECTRÓNICA</a:t>
            </a:r>
          </a:p>
        </p:txBody>
      </p:sp>
    </p:spTree>
    <p:extLst>
      <p:ext uri="{BB962C8B-B14F-4D97-AF65-F5344CB8AC3E}">
        <p14:creationId xmlns:p14="http://schemas.microsoft.com/office/powerpoint/2010/main" val="263383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9DEC15-5A7B-BA6F-9126-ADF049B1A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E8B33640-7FB5-0C2A-5743-34BE6EABF3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139A86A7-9511-1CCB-004C-756846BF5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70062"/>
            <a:ext cx="66927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MARCO NORMATIVO</a:t>
            </a: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AE43AC16-B56E-3850-7A53-E2BEA9F70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CFF992B-EB48-7920-969E-7E020B8E129B}"/>
              </a:ext>
            </a:extLst>
          </p:cNvPr>
          <p:cNvSpPr txBox="1"/>
          <p:nvPr/>
        </p:nvSpPr>
        <p:spPr>
          <a:xfrm>
            <a:off x="471488" y="769089"/>
            <a:ext cx="856500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El marco normativo que comprende la </a:t>
            </a:r>
            <a:r>
              <a:rPr lang="es-MX" sz="1600" b="1" i="0" u="sng" dirty="0">
                <a:solidFill>
                  <a:srgbClr val="003A6A"/>
                </a:solidFill>
                <a:effectLst/>
                <a:latin typeface="Century Gothic" panose="020B0502020202020204" pitchFamily="34" charset="0"/>
              </a:rPr>
              <a:t>facturación electrónica</a:t>
            </a:r>
            <a:r>
              <a:rPr lang="es-MX" sz="1600" b="1" i="0" dirty="0">
                <a:solidFill>
                  <a:srgbClr val="003A6A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s-MX" sz="16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es:</a:t>
            </a:r>
          </a:p>
          <a:p>
            <a:endParaRPr lang="es-MX" sz="1600" dirty="0">
              <a:solidFill>
                <a:srgbClr val="21252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s-MX" sz="1600" b="1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Decreto 358 de 2020:</a:t>
            </a:r>
            <a:r>
              <a:rPr lang="es-MX" sz="16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 aspectos relacionados con el sistema de facturación y los proveedores tecnológicos, entre otros.</a:t>
            </a:r>
          </a:p>
          <a:p>
            <a:pPr algn="l"/>
            <a:endParaRPr lang="es-MX" sz="1600" b="1" i="0" dirty="0">
              <a:solidFill>
                <a:srgbClr val="212529"/>
              </a:solidFill>
              <a:effectLst/>
              <a:latin typeface="Century Gothic" panose="020B0502020202020204" pitchFamily="34" charset="0"/>
            </a:endParaRPr>
          </a:p>
          <a:p>
            <a:pPr algn="l"/>
            <a:r>
              <a:rPr lang="es-MX" sz="1600" b="1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Resolución 000042 de 2020 (derogada):</a:t>
            </a:r>
            <a:r>
              <a:rPr lang="es-MX" sz="16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 se desarrollan los sistemas de facturación, los proveedores tecnológicos, el registro de la factura electrónica de venta como título valor, se expide el anexo técnico de factura electrónica de venta</a:t>
            </a:r>
          </a:p>
          <a:p>
            <a:pPr algn="l"/>
            <a:endParaRPr lang="es-MX" sz="1600" b="1" i="0" dirty="0">
              <a:solidFill>
                <a:srgbClr val="212529"/>
              </a:solidFill>
              <a:effectLst/>
              <a:latin typeface="Century Gothic" panose="020B0502020202020204" pitchFamily="34" charset="0"/>
            </a:endParaRPr>
          </a:p>
          <a:p>
            <a:pPr algn="l"/>
            <a:r>
              <a:rPr lang="es-MX" sz="1600" b="1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Ley 2155 de 2021: </a:t>
            </a:r>
            <a:r>
              <a:rPr lang="es-MX" sz="16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el artículo 13 infiere que el sistema de facturación comprende la factura de venta y los documentos equivalentes. Así mismo, hacen parte del sistema de factura todos los documentos electrónicos que sean determinados por la Dian.</a:t>
            </a:r>
          </a:p>
          <a:p>
            <a:pPr algn="l"/>
            <a:endParaRPr lang="es-MX" sz="1600" dirty="0">
              <a:solidFill>
                <a:srgbClr val="21252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s-MX" sz="16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Todos los documentos electrónicos que hacen parte del sistema de facturación, en lo que sea compatible con su naturaleza, deberán cumplir con las condiciones establecidas en el Estatuto Tributario o la ley que los regula, así como las condiciones establecidas por la Dian.</a:t>
            </a:r>
          </a:p>
          <a:p>
            <a:pPr algn="l"/>
            <a:endParaRPr lang="es-MX" sz="1600" dirty="0">
              <a:solidFill>
                <a:srgbClr val="212529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s-MX" sz="1600" b="1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Decreto 442 del 2023:</a:t>
            </a:r>
            <a:r>
              <a:rPr lang="es-MX" sz="16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 reglamentación de la facturación electrónica</a:t>
            </a:r>
          </a:p>
          <a:p>
            <a:pPr algn="l"/>
            <a:endParaRPr lang="es-MX" sz="1600" b="1" i="0" dirty="0">
              <a:solidFill>
                <a:srgbClr val="212529"/>
              </a:solidFill>
              <a:effectLst/>
              <a:latin typeface="Century Gothic" panose="020B0502020202020204" pitchFamily="34" charset="0"/>
            </a:endParaRPr>
          </a:p>
          <a:p>
            <a:pPr algn="l"/>
            <a:r>
              <a:rPr lang="es-MX" sz="1600" b="1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Resolución 000165 de 2023:</a:t>
            </a:r>
            <a:r>
              <a:rPr lang="es-MX" sz="16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 actualización de la reglamentación de la facturación electrónica (obligados, requisitos, plazos).</a:t>
            </a:r>
          </a:p>
          <a:p>
            <a:pPr algn="l"/>
            <a:endParaRPr lang="es-MX" sz="1600" b="0" i="0" dirty="0">
              <a:solidFill>
                <a:srgbClr val="212529"/>
              </a:solidFill>
              <a:effectLst/>
              <a:latin typeface="Century Gothic" panose="020B0502020202020204" pitchFamily="34" charset="0"/>
            </a:endParaRPr>
          </a:p>
          <a:p>
            <a:endParaRPr lang="es-CO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4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F273EF-7C3F-46D5-8ACF-BBA8E63D5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E4DB641D-8C7F-C413-5C14-B07973E554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26C53A98-E9FE-6732-0656-63B53B191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70062"/>
            <a:ext cx="6692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algn="l"/>
            <a:r>
              <a:rPr lang="es-MX" sz="1800" i="0" dirty="0">
                <a:solidFill>
                  <a:srgbClr val="003A6A"/>
                </a:solidFill>
                <a:effectLst/>
                <a:latin typeface="Century Gothic" panose="020B0502020202020204" pitchFamily="34" charset="0"/>
              </a:rPr>
              <a:t>¿Cómo está constituida la Resolución 000165?</a:t>
            </a: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2F04632A-FF72-D793-22CE-1D5F98490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4FD798-A110-D9E7-F2FD-42C231360394}"/>
              </a:ext>
            </a:extLst>
          </p:cNvPr>
          <p:cNvSpPr txBox="1"/>
          <p:nvPr/>
        </p:nvSpPr>
        <p:spPr>
          <a:xfrm>
            <a:off x="1115616" y="2348880"/>
            <a:ext cx="72008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La </a:t>
            </a:r>
            <a:r>
              <a:rPr lang="es-MX" sz="1600" b="1" i="0" u="sng" dirty="0">
                <a:solidFill>
                  <a:srgbClr val="2B5384"/>
                </a:solidFill>
                <a:effectLst/>
                <a:latin typeface="Century Gothic" panose="020B0502020202020204" pitchFamily="34" charset="0"/>
              </a:rPr>
              <a:t>Resolución 000165 de 2023</a:t>
            </a:r>
            <a:r>
              <a:rPr lang="es-MX" sz="1600" b="1" i="0" dirty="0">
                <a:solidFill>
                  <a:srgbClr val="2B5384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derogó la anterior </a:t>
            </a:r>
            <a:r>
              <a:rPr lang="es-MX" sz="1600" b="1" i="0" u="sng" dirty="0">
                <a:solidFill>
                  <a:srgbClr val="2B5384"/>
                </a:solidFill>
                <a:effectLst/>
                <a:latin typeface="Century Gothic" panose="020B0502020202020204" pitchFamily="34" charset="0"/>
              </a:rPr>
              <a:t>Resolución 000042 del 5 de mayo de 2020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, está compuesta por 70 artículos distribuidos en 62 páginas, acompañados de dos anexos técnicos que suman 2.126 páginas</a:t>
            </a:r>
          </a:p>
          <a:p>
            <a:endParaRPr lang="es-CO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24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A8AFE5-0F3B-1BC1-8D2F-CEFE68DC0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8F466C44-11D8-5825-2090-AAB4D18060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03CA2D0D-653C-FB75-915E-FDA0FA803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70062"/>
            <a:ext cx="66927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algn="l"/>
            <a:r>
              <a:rPr lang="es-MX" sz="1600" i="0" dirty="0">
                <a:solidFill>
                  <a:srgbClr val="2B5384"/>
                </a:solidFill>
                <a:effectLst/>
                <a:latin typeface="Century Gothic" panose="020B0502020202020204" pitchFamily="34" charset="0"/>
              </a:rPr>
              <a:t>Nuevos eventos obligatorio de FE</a:t>
            </a: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5081B66C-D33A-C80C-DA1E-D4F78B1CD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2478175-A334-3636-48B7-7D04B3399B02}"/>
              </a:ext>
            </a:extLst>
          </p:cNvPr>
          <p:cNvSpPr txBox="1"/>
          <p:nvPr/>
        </p:nvSpPr>
        <p:spPr>
          <a:xfrm>
            <a:off x="971600" y="1700808"/>
            <a:ext cx="72008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s-MX" sz="16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En el caso de nuevos eventos obligatorios de </a:t>
            </a:r>
            <a:r>
              <a:rPr lang="es-MX" sz="1600" b="0" i="0" u="sng" dirty="0">
                <a:solidFill>
                  <a:srgbClr val="5266FB"/>
                </a:solidFill>
                <a:effectLst/>
                <a:latin typeface="Century Gothic" panose="020B0502020202020204" pitchFamily="34" charset="0"/>
              </a:rPr>
              <a:t>facturación electrónica</a:t>
            </a:r>
            <a:r>
              <a:rPr lang="es-MX" sz="16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 con compras a plazos debemos tener en cuenta los siguiente:</a:t>
            </a:r>
          </a:p>
          <a:p>
            <a:pPr algn="l"/>
            <a:endParaRPr lang="es-MX" sz="1600" b="0" i="0" dirty="0">
              <a:solidFill>
                <a:srgbClr val="212529"/>
              </a:solidFill>
              <a:effectLst/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6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Acuse de recibo de la factura electrónica.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6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Acuse de recibo del bien y/o servicio prestado.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6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Aceptación expresa y/o aceptación tácita.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6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Reclamo de la factura electrónica.</a:t>
            </a:r>
          </a:p>
          <a:p>
            <a:endParaRPr lang="es-CO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9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0A7799-CE50-3AF8-43EB-DF8D91E0F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70F9E5B5-CB90-0A39-1772-C4CFA0E6F9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028B9E5E-A28D-D3AA-6609-9752A176E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70062"/>
            <a:ext cx="66927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algn="l"/>
            <a:r>
              <a:rPr lang="es-CO" sz="1600" i="0" dirty="0">
                <a:solidFill>
                  <a:srgbClr val="2B5384"/>
                </a:solidFill>
                <a:effectLst/>
                <a:latin typeface="Open Sans" panose="020B0606030504020204" pitchFamily="34" charset="0"/>
              </a:rPr>
              <a:t>Novedades sobre documentos equivalentes</a:t>
            </a: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FAAB8FCD-18B0-2F21-9E04-8C52BC07E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8D043B8-95CE-27FD-5A66-A29AD9A30CC6}"/>
              </a:ext>
            </a:extLst>
          </p:cNvPr>
          <p:cNvSpPr txBox="1"/>
          <p:nvPr/>
        </p:nvSpPr>
        <p:spPr>
          <a:xfrm>
            <a:off x="971600" y="1484784"/>
            <a:ext cx="72008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El artículo 15 de </a:t>
            </a:r>
            <a:r>
              <a:rPr lang="es-MX" sz="1600" b="0" i="0" u="sng" dirty="0">
                <a:solidFill>
                  <a:srgbClr val="5266FB"/>
                </a:solidFill>
                <a:effectLst/>
                <a:latin typeface="Century Gothic" panose="020B0502020202020204" pitchFamily="34" charset="0"/>
              </a:rPr>
              <a:t>la Resolución 000165 de 2023</a:t>
            </a:r>
            <a:r>
              <a:rPr lang="es-MX" sz="16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 aborda los 12 documentos equivalentes a factura actualmente autorizados (como tiquetes POS, extractos bancarios, peajes, boletas de transporte aéreo o terrestre, boletas de cine, entre otros), sin embargo, se observa un cambio significativo en la presentación, ya que, pasan a ser documentos electrónicos, por tanto, el comprador que así lo necesite </a:t>
            </a:r>
            <a:r>
              <a:rPr lang="es-MX" sz="1600" b="1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deberá pedir al vendedor que le cambie documento por una factura electrónica de venta.</a:t>
            </a:r>
            <a:endParaRPr lang="es-CO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69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CBF2D0-5013-7DED-CC77-7B62F156D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68675709-77DF-424A-FAC5-1B1324556E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033B0526-BA4C-1C58-30C6-56AF3A869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70062"/>
            <a:ext cx="6692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algn="l"/>
            <a:r>
              <a:rPr lang="es-MX" sz="1800" i="0" dirty="0">
                <a:solidFill>
                  <a:srgbClr val="003A6A"/>
                </a:solidFill>
                <a:effectLst/>
                <a:latin typeface="Century Gothic" panose="020B0502020202020204" pitchFamily="34" charset="0"/>
              </a:rPr>
              <a:t>CALENDARIO DE IMPLEMENTACIÓN</a:t>
            </a: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D5AF06DA-7153-A889-6AD1-824A60C5B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2D8817D-1992-A9B5-B817-A22E2750FAB0}"/>
              </a:ext>
            </a:extLst>
          </p:cNvPr>
          <p:cNvSpPr txBox="1"/>
          <p:nvPr/>
        </p:nvSpPr>
        <p:spPr>
          <a:xfrm>
            <a:off x="555534" y="1196752"/>
            <a:ext cx="8420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Calendario para la implementación del documento electrónico POS</a:t>
            </a:r>
            <a:endParaRPr lang="es-CO" sz="1600" dirty="0"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21580D-2E8B-30E2-19B2-E639F20BE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281" y="1700808"/>
            <a:ext cx="6048672" cy="28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4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C41FF-0D9C-8938-4724-22EE97D2D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728BAF78-23F6-5FEC-F5CC-AD07BCF390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B0C167A9-50CB-B43D-E1CF-0CE8B71C6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70062"/>
            <a:ext cx="6692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algn="l"/>
            <a:r>
              <a:rPr lang="es-MX" sz="1800" i="0" dirty="0">
                <a:solidFill>
                  <a:srgbClr val="003A6A"/>
                </a:solidFill>
                <a:effectLst/>
                <a:latin typeface="Century Gothic" panose="020B0502020202020204" pitchFamily="34" charset="0"/>
              </a:rPr>
              <a:t>CALENDARIO DE IMPLEMENTACIÓN</a:t>
            </a: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BE96BDA9-EC02-900A-4F72-84399A647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8852EBE3-30E9-9849-41AB-FD5DDED2AA4F}"/>
              </a:ext>
            </a:extLst>
          </p:cNvPr>
          <p:cNvGrpSpPr/>
          <p:nvPr/>
        </p:nvGrpSpPr>
        <p:grpSpPr>
          <a:xfrm>
            <a:off x="1079322" y="692697"/>
            <a:ext cx="6264696" cy="5611298"/>
            <a:chOff x="1079322" y="692697"/>
            <a:chExt cx="6264696" cy="561129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B509503-846A-FEFA-667C-7DE68D215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9322" y="692697"/>
              <a:ext cx="6264696" cy="396044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BB0A888-ABC9-1050-075D-0376A38A2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7624" y="4221088"/>
              <a:ext cx="6120680" cy="2082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6239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E96A4-7116-0F50-114E-EF5741783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0A108D75-F4B3-DD90-51B7-6F4FADAC0E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98C0F895-F861-D048-5FEA-8063971D1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70062"/>
            <a:ext cx="6692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algn="l"/>
            <a:r>
              <a:rPr lang="es-MX" sz="1800" i="0" dirty="0">
                <a:solidFill>
                  <a:srgbClr val="003A6A"/>
                </a:solidFill>
                <a:effectLst/>
                <a:latin typeface="Century Gothic" panose="020B0502020202020204" pitchFamily="34" charset="0"/>
              </a:rPr>
              <a:t>ART 7/8 RES 165 DE 2023</a:t>
            </a: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AEA996EC-5074-3F2F-DC85-87658FA47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00E8F46-9360-4751-2835-5985E6BF85A5}"/>
              </a:ext>
            </a:extLst>
          </p:cNvPr>
          <p:cNvSpPr txBox="1"/>
          <p:nvPr/>
        </p:nvSpPr>
        <p:spPr>
          <a:xfrm>
            <a:off x="1475656" y="2348880"/>
            <a:ext cx="619268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SIGUEN IGUAL A LOS MOSTRADOS DE LA RESOL 042 DE 2020</a:t>
            </a:r>
            <a:endParaRPr lang="es-CO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1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60D455-B70D-0D1E-D38E-725D7A612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29D28F75-B647-460A-AA80-47BE43F3FD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22FEDC66-E389-D5A1-0559-944776DC7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70062"/>
            <a:ext cx="6692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algn="l"/>
            <a:r>
              <a:rPr lang="es-MX" sz="1800" i="0" dirty="0">
                <a:solidFill>
                  <a:srgbClr val="003A6A"/>
                </a:solidFill>
                <a:effectLst/>
                <a:latin typeface="Century Gothic" panose="020B0502020202020204" pitchFamily="34" charset="0"/>
              </a:rPr>
              <a:t>Para tener en cuenta</a:t>
            </a: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8A70CAF9-CE88-0B3C-0CCC-F767BFA33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8E8B747-A643-7428-85B9-9105E0B07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356" y="836712"/>
            <a:ext cx="4842755" cy="14401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BF94BBD-D388-D9FC-E068-B292C957C8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8733" y="2375270"/>
            <a:ext cx="5581937" cy="121926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C7F61BE-99FD-BDF6-379D-E99CB672FB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56" y="3808470"/>
            <a:ext cx="5626389" cy="52072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22B0F3D-D4C5-10B1-275D-42461CFA1A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7824" y="4662372"/>
            <a:ext cx="5645440" cy="140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73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3478DC-62BB-E7A2-9E5F-AD2956184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FD6B568A-91D5-8713-46B7-64E9D427E2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62838EA7-CEEE-38A3-2090-29DF6B53F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70062"/>
            <a:ext cx="6692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algn="l"/>
            <a:r>
              <a:rPr lang="es-MX" sz="1800" i="0" dirty="0">
                <a:solidFill>
                  <a:srgbClr val="003A6A"/>
                </a:solidFill>
                <a:effectLst/>
                <a:latin typeface="Century Gothic" panose="020B0502020202020204" pitchFamily="34" charset="0"/>
              </a:rPr>
              <a:t>Para tener en cuenta</a:t>
            </a: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589318CF-D0E9-09E3-BF76-0555FC103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964ED0F-B91B-E768-ACD1-28B49DA0E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1196752"/>
            <a:ext cx="7410831" cy="425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8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1FC71BA-F487-4E49-BB0C-97129B55DC3C}"/>
              </a:ext>
            </a:extLst>
          </p:cNvPr>
          <p:cNvSpPr txBox="1"/>
          <p:nvPr/>
        </p:nvSpPr>
        <p:spPr>
          <a:xfrm>
            <a:off x="2851221" y="6457890"/>
            <a:ext cx="15767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i="1" dirty="0">
                <a:solidFill>
                  <a:srgbClr val="1F497D"/>
                </a:solidFill>
                <a:latin typeface="+mj-lt"/>
                <a:ea typeface="+mn-ea"/>
              </a:rPr>
              <a:t>febrero de 2024 </a:t>
            </a:r>
          </a:p>
        </p:txBody>
      </p:sp>
      <p:sp>
        <p:nvSpPr>
          <p:cNvPr id="6" name="CuadroTexto 8">
            <a:extLst>
              <a:ext uri="{FF2B5EF4-FFF2-40B4-BE49-F238E27FC236}">
                <a16:creationId xmlns:a16="http://schemas.microsoft.com/office/drawing/2014/main" id="{9FC3FAE0-6ABF-999F-2B05-BDBC9A11B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356992"/>
            <a:ext cx="4177059" cy="400110"/>
          </a:xfrm>
          <a:prstGeom prst="rect">
            <a:avLst/>
          </a:prstGeom>
          <a:solidFill>
            <a:srgbClr val="003A6A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r>
              <a:rPr lang="es-CO" altLang="es-CO" dirty="0">
                <a:solidFill>
                  <a:schemeClr val="bg1"/>
                </a:solidFill>
              </a:rPr>
              <a:t>FACTURACIÓN ELECTRÓNICA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032FA9-FC23-2062-20F9-0B353A414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380DFEED-9020-9078-B848-3EA7BF8A2D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7F89EC9F-78D5-2159-321C-2D341CD45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70062"/>
            <a:ext cx="6692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algn="l"/>
            <a:r>
              <a:rPr lang="es-MX" sz="1800" i="0" dirty="0">
                <a:solidFill>
                  <a:srgbClr val="003A6A"/>
                </a:solidFill>
                <a:effectLst/>
                <a:latin typeface="Century Gothic" panose="020B0502020202020204" pitchFamily="34" charset="0"/>
              </a:rPr>
              <a:t>Para tener en cuenta</a:t>
            </a: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9524CC04-1A55-1CE3-A8FF-BEE0B7203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D0AB60A-C062-23C0-63C4-311E564F9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819" y="980728"/>
            <a:ext cx="7580589" cy="47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44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3F8F7A-A79A-0BD8-21D0-1DC9E40C0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29261CA9-1411-83D4-FB6B-871333FE64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0D4380A1-0EBE-DAFC-4AC4-51AD8DBD0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70062"/>
            <a:ext cx="669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algn="l"/>
            <a:r>
              <a:rPr lang="es-MX" sz="1800" i="0" dirty="0">
                <a:solidFill>
                  <a:srgbClr val="003A6A"/>
                </a:solidFill>
                <a:effectLst/>
                <a:latin typeface="Century Gothic" panose="020B0502020202020204" pitchFamily="34" charset="0"/>
              </a:rPr>
              <a:t>Requisitos factura electrónica de venta </a:t>
            </a:r>
          </a:p>
          <a:p>
            <a:pPr algn="l"/>
            <a:r>
              <a:rPr lang="es-MX" sz="1800" i="0" dirty="0">
                <a:solidFill>
                  <a:srgbClr val="003A6A"/>
                </a:solidFill>
                <a:latin typeface="Century Gothic" panose="020B0502020202020204" pitchFamily="34" charset="0"/>
              </a:rPr>
              <a:t>Resolución 165 de 2023</a:t>
            </a:r>
            <a:endParaRPr lang="es-MX" sz="1800" i="0" dirty="0">
              <a:solidFill>
                <a:srgbClr val="003A6A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793DF52C-3419-7D9B-7758-58DCF009F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36EA8C79-CECC-E82F-37F9-015DE0C33047}"/>
              </a:ext>
            </a:extLst>
          </p:cNvPr>
          <p:cNvGrpSpPr/>
          <p:nvPr/>
        </p:nvGrpSpPr>
        <p:grpSpPr>
          <a:xfrm>
            <a:off x="971600" y="1006454"/>
            <a:ext cx="6263714" cy="5188810"/>
            <a:chOff x="612542" y="1120511"/>
            <a:chExt cx="6263714" cy="518881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EE2A584-70E3-27EF-9B58-D45744B1C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42" y="1120511"/>
              <a:ext cx="6263714" cy="2273417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189CA19-101C-182F-8EB2-AEE1E2FB2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7375" y="3284985"/>
              <a:ext cx="6148881" cy="3024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4059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9D7C8B-08F4-4E21-1096-1A97DA8D2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C1CB9842-8AB6-86FA-ED97-69C4DAA013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6E6CBBB8-B5E1-0CD2-59A7-AA4BA8013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70062"/>
            <a:ext cx="669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algn="l"/>
            <a:r>
              <a:rPr lang="es-MX" sz="1800" i="0" dirty="0">
                <a:solidFill>
                  <a:srgbClr val="003A6A"/>
                </a:solidFill>
                <a:effectLst/>
                <a:latin typeface="Century Gothic" panose="020B0502020202020204" pitchFamily="34" charset="0"/>
              </a:rPr>
              <a:t>Requisitos factura electrónica de venta </a:t>
            </a:r>
          </a:p>
          <a:p>
            <a:pPr algn="l"/>
            <a:r>
              <a:rPr lang="es-MX" sz="1800" i="0" dirty="0">
                <a:solidFill>
                  <a:srgbClr val="003A6A"/>
                </a:solidFill>
                <a:latin typeface="Century Gothic" panose="020B0502020202020204" pitchFamily="34" charset="0"/>
              </a:rPr>
              <a:t>Resolución 165 de 2023</a:t>
            </a:r>
            <a:endParaRPr lang="es-MX" sz="1800" i="0" dirty="0">
              <a:solidFill>
                <a:srgbClr val="003A6A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9285978B-772E-D5A8-5CFA-5E79AD02D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818900-57F0-116A-D8C8-B52A991F5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825" y="1070296"/>
            <a:ext cx="7197551" cy="46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27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2855F4-0EF6-9E87-A2D6-6DD2B51F0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2A9B003A-332B-BFCF-FBC3-82FF44DA4B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F413E9D5-EAC0-CAA7-6BBF-343B4047F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70062"/>
            <a:ext cx="669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algn="l"/>
            <a:r>
              <a:rPr lang="es-MX" sz="1800" i="0" dirty="0">
                <a:solidFill>
                  <a:srgbClr val="003A6A"/>
                </a:solidFill>
                <a:effectLst/>
                <a:latin typeface="Century Gothic" panose="020B0502020202020204" pitchFamily="34" charset="0"/>
              </a:rPr>
              <a:t>Requisitos factura electrónica de venta </a:t>
            </a:r>
          </a:p>
          <a:p>
            <a:pPr algn="l"/>
            <a:r>
              <a:rPr lang="es-MX" sz="1800" i="0" dirty="0">
                <a:solidFill>
                  <a:srgbClr val="003A6A"/>
                </a:solidFill>
                <a:latin typeface="Century Gothic" panose="020B0502020202020204" pitchFamily="34" charset="0"/>
              </a:rPr>
              <a:t>Resolución 165 de 2023</a:t>
            </a:r>
            <a:endParaRPr lang="es-MX" sz="1800" i="0" dirty="0">
              <a:solidFill>
                <a:srgbClr val="003A6A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007F1B3A-8C4F-97BA-09E9-E6E426731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30C5A46-EED6-C339-B4E4-BEF66A597A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8" y="1206386"/>
            <a:ext cx="8132959" cy="44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88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5C5898-B732-DB78-1674-632A363C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043A3F2D-FF77-D932-3B14-42F08187C0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41C4878B-9D69-E431-2223-6ADFE9002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70062"/>
            <a:ext cx="669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algn="l"/>
            <a:r>
              <a:rPr lang="es-MX" sz="1800" i="0" dirty="0">
                <a:solidFill>
                  <a:srgbClr val="003A6A"/>
                </a:solidFill>
                <a:effectLst/>
                <a:latin typeface="Century Gothic" panose="020B0502020202020204" pitchFamily="34" charset="0"/>
              </a:rPr>
              <a:t>Requisitos factura electrónica de venta </a:t>
            </a:r>
          </a:p>
          <a:p>
            <a:pPr algn="l"/>
            <a:r>
              <a:rPr lang="es-MX" sz="1800" i="0" dirty="0">
                <a:solidFill>
                  <a:srgbClr val="003A6A"/>
                </a:solidFill>
                <a:latin typeface="Century Gothic" panose="020B0502020202020204" pitchFamily="34" charset="0"/>
              </a:rPr>
              <a:t>Resolución 165 de 2023</a:t>
            </a:r>
            <a:endParaRPr lang="es-MX" sz="1800" i="0" dirty="0">
              <a:solidFill>
                <a:srgbClr val="003A6A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EF8F627F-6855-1035-168F-5D384C29D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54D2459-9A1D-295D-F184-2D5531636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1340768"/>
            <a:ext cx="705678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55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60140-AB3E-9F05-8ED5-6224A9DF8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538544F-8633-AD3D-1787-31885406A837}"/>
              </a:ext>
            </a:extLst>
          </p:cNvPr>
          <p:cNvSpPr txBox="1"/>
          <p:nvPr/>
        </p:nvSpPr>
        <p:spPr>
          <a:xfrm>
            <a:off x="2851221" y="6457890"/>
            <a:ext cx="15767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i="1" dirty="0">
                <a:solidFill>
                  <a:srgbClr val="1F497D"/>
                </a:solidFill>
                <a:latin typeface="+mj-lt"/>
                <a:ea typeface="+mn-ea"/>
              </a:rPr>
              <a:t>febrero de 2024 </a:t>
            </a:r>
          </a:p>
        </p:txBody>
      </p:sp>
      <p:sp>
        <p:nvSpPr>
          <p:cNvPr id="6" name="CuadroTexto 8">
            <a:extLst>
              <a:ext uri="{FF2B5EF4-FFF2-40B4-BE49-F238E27FC236}">
                <a16:creationId xmlns:a16="http://schemas.microsoft.com/office/drawing/2014/main" id="{B1FC31F1-BD90-32FA-7C73-4C7C7FCF5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3228945"/>
            <a:ext cx="5328592" cy="400110"/>
          </a:xfrm>
          <a:prstGeom prst="rect">
            <a:avLst/>
          </a:prstGeom>
          <a:solidFill>
            <a:srgbClr val="003A6A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algn="ctr"/>
            <a:r>
              <a:rPr lang="es-CO" altLang="es-CO" dirty="0">
                <a:solidFill>
                  <a:schemeClr val="bg1"/>
                </a:solidFill>
              </a:rPr>
              <a:t>EJEMPLOS</a:t>
            </a:r>
          </a:p>
        </p:txBody>
      </p:sp>
    </p:spTree>
    <p:extLst>
      <p:ext uri="{BB962C8B-B14F-4D97-AF65-F5344CB8AC3E}">
        <p14:creationId xmlns:p14="http://schemas.microsoft.com/office/powerpoint/2010/main" val="327422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E11DFE-7705-4604-75C6-BE14DDB29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09A12B64-4793-0ADD-DBE0-EB1A86E3B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9B601E0F-083E-46AF-3A13-0186CB8E9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70062"/>
            <a:ext cx="669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algn="l"/>
            <a:r>
              <a:rPr lang="es-MX" sz="1800" i="0" dirty="0">
                <a:solidFill>
                  <a:srgbClr val="003A6A"/>
                </a:solidFill>
                <a:effectLst/>
                <a:latin typeface="Century Gothic" panose="020B0502020202020204" pitchFamily="34" charset="0"/>
              </a:rPr>
              <a:t>Requisitos factura electrónica de venta </a:t>
            </a:r>
          </a:p>
          <a:p>
            <a:pPr algn="l"/>
            <a:r>
              <a:rPr lang="es-MX" sz="1800" i="0" dirty="0">
                <a:solidFill>
                  <a:srgbClr val="003A6A"/>
                </a:solidFill>
                <a:latin typeface="Century Gothic" panose="020B0502020202020204" pitchFamily="34" charset="0"/>
              </a:rPr>
              <a:t>Resolución 165 de 2023</a:t>
            </a:r>
            <a:endParaRPr lang="es-MX" sz="1800" i="0" dirty="0">
              <a:solidFill>
                <a:srgbClr val="003A6A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E8FDFADD-BA13-FD92-07C1-84423A8CA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92FC2BF-5C10-072F-E781-74EAF14D6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5674" y="1682855"/>
            <a:ext cx="2252550" cy="482625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B8C980FE-D13E-4EDB-262C-4CE394C3B023}"/>
              </a:ext>
            </a:extLst>
          </p:cNvPr>
          <p:cNvSpPr/>
          <p:nvPr/>
        </p:nvSpPr>
        <p:spPr>
          <a:xfrm>
            <a:off x="5076056" y="1924167"/>
            <a:ext cx="216024" cy="14401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C7451A8-D232-F979-DE81-65A4ABF494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1840" y="3240591"/>
            <a:ext cx="5359675" cy="273064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E6EA569-6D7D-5E60-0202-FE65EEC18B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56" y="1369394"/>
            <a:ext cx="2156644" cy="11235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D8F6F93-062E-E069-6E93-A9CE1F7835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1628" y="1369394"/>
            <a:ext cx="1116315" cy="11235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DD85446-2EB1-5283-D8E9-36B59F05A4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419465" y="-26153"/>
            <a:ext cx="310532" cy="583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82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346D95-AEAC-F299-7577-78A7E7E88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AA9DB4E3-1D92-E4FA-E1EB-AE7E5A0F28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5E81D7F8-AD86-05EA-4867-37FEAF0DE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70062"/>
            <a:ext cx="6692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algn="l"/>
            <a:r>
              <a:rPr lang="es-MX" sz="1800" i="0" dirty="0">
                <a:solidFill>
                  <a:srgbClr val="003A6A"/>
                </a:solidFill>
                <a:effectLst/>
                <a:latin typeface="Century Gothic" panose="020B0502020202020204" pitchFamily="34" charset="0"/>
              </a:rPr>
              <a:t>Vigencia Res 165 de 2023</a:t>
            </a: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C2013B0C-482D-4F38-2948-A1BE8DE84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22460A4-762D-9139-76F4-34305C7EF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674" y="1556792"/>
            <a:ext cx="853079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65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ersonas aplaudiendo y animando al aire libre">
            <a:extLst>
              <a:ext uri="{FF2B5EF4-FFF2-40B4-BE49-F238E27FC236}">
                <a16:creationId xmlns:a16="http://schemas.microsoft.com/office/drawing/2014/main" id="{A63230FC-8F33-84A7-C081-D313B362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340768"/>
            <a:ext cx="8204968" cy="4824536"/>
          </a:xfrm>
          <a:prstGeom prst="rect">
            <a:avLst/>
          </a:prstGeom>
        </p:spPr>
      </p:pic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B2351994-9680-655E-560F-F3EA985A91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O" altLang="es-CO">
              <a:solidFill>
                <a:srgbClr val="000000"/>
              </a:solidFill>
            </a:endParaRPr>
          </a:p>
        </p:txBody>
      </p:sp>
      <p:sp>
        <p:nvSpPr>
          <p:cNvPr id="4" name="2 Subtítulo">
            <a:extLst>
              <a:ext uri="{FF2B5EF4-FFF2-40B4-BE49-F238E27FC236}">
                <a16:creationId xmlns:a16="http://schemas.microsoft.com/office/drawing/2014/main" id="{FF37AAEC-F75E-4AC1-E0B7-CDD443243295}"/>
              </a:ext>
            </a:extLst>
          </p:cNvPr>
          <p:cNvSpPr txBox="1">
            <a:spLocks/>
          </p:cNvSpPr>
          <p:nvPr/>
        </p:nvSpPr>
        <p:spPr bwMode="auto">
          <a:xfrm>
            <a:off x="-180528" y="1340768"/>
            <a:ext cx="526415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s-ES_tradnl" altLang="es-CO" sz="7200" b="1" dirty="0">
                <a:solidFill>
                  <a:srgbClr val="7F7F7F"/>
                </a:solidFill>
              </a:rPr>
              <a:t>GRACIAS </a:t>
            </a:r>
            <a:endParaRPr lang="es-ES_tradnl" altLang="es-CO" sz="54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3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B2351994-9680-655E-560F-F3EA985A91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77517FEA-9EB0-E070-D03E-7836C7D7C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7" y="484735"/>
            <a:ext cx="49685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0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titulos"/>
                <a:ea typeface="MS PGothic" panose="020B0600070205080204" pitchFamily="34" charset="-128"/>
                <a:cs typeface="+mn-cs"/>
              </a:rPr>
              <a:t>Requerimientos facturador electrónico</a:t>
            </a:r>
          </a:p>
        </p:txBody>
      </p:sp>
      <p:pic>
        <p:nvPicPr>
          <p:cNvPr id="5" name="Gráfico 4" descr="Preguntas contorno">
            <a:extLst>
              <a:ext uri="{FF2B5EF4-FFF2-40B4-BE49-F238E27FC236}">
                <a16:creationId xmlns:a16="http://schemas.microsoft.com/office/drawing/2014/main" id="{2FBB10FA-3EBE-9118-0616-16B670761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196" y="227590"/>
            <a:ext cx="914400" cy="914400"/>
          </a:xfrm>
          <a:prstGeom prst="rect">
            <a:avLst/>
          </a:prstGeom>
        </p:spPr>
      </p:pic>
      <p:pic>
        <p:nvPicPr>
          <p:cNvPr id="2" name="Gráfico 1" descr="Hogar contorno">
            <a:hlinkClick r:id="rId5" action="ppaction://hlinksldjump"/>
            <a:extLst>
              <a:ext uri="{FF2B5EF4-FFF2-40B4-BE49-F238E27FC236}">
                <a16:creationId xmlns:a16="http://schemas.microsoft.com/office/drawing/2014/main" id="{65BA751C-C139-5911-B253-89155E3BF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5156" y="6021288"/>
            <a:ext cx="554360" cy="4726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0B53451-6BA4-7E92-D883-5B3695DF7726}"/>
              </a:ext>
            </a:extLst>
          </p:cNvPr>
          <p:cNvSpPr txBox="1"/>
          <p:nvPr/>
        </p:nvSpPr>
        <p:spPr>
          <a:xfrm>
            <a:off x="323528" y="1556792"/>
            <a:ext cx="85689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CO" sz="1600" b="0" i="0" u="none" strike="noStrike" baseline="0" dirty="0">
              <a:latin typeface="Century Gothic" panose="020B0502020202020204" pitchFamily="34" charset="0"/>
            </a:endParaRPr>
          </a:p>
          <a:p>
            <a:r>
              <a:rPr lang="es-MX" sz="1600" b="1" i="0" u="none" strike="noStrike" baseline="0" dirty="0">
                <a:solidFill>
                  <a:srgbClr val="003A6A"/>
                </a:solidFill>
                <a:latin typeface="Century Gothic" panose="020B0502020202020204" pitchFamily="34" charset="0"/>
              </a:rPr>
              <a:t>1.</a:t>
            </a:r>
            <a:r>
              <a:rPr lang="es-MX" sz="1600" b="0" i="0" u="none" strike="noStrike" baseline="0" dirty="0">
                <a:latin typeface="Century Gothic" panose="020B0502020202020204" pitchFamily="34" charset="0"/>
              </a:rPr>
              <a:t>Primero debes revisar si tienes obligación de ser facturador electrónico, consulta el artículo 6 y 7 de la Resolución 0042 de 2020.</a:t>
            </a:r>
          </a:p>
          <a:p>
            <a:endParaRPr lang="es-MX" sz="1600" b="0" i="0" u="none" strike="noStrike" baseline="0" dirty="0">
              <a:latin typeface="Century Gothic" panose="020B0502020202020204" pitchFamily="34" charset="0"/>
            </a:endParaRPr>
          </a:p>
          <a:p>
            <a:r>
              <a:rPr lang="es-MX" sz="1600" b="1" i="0" u="none" strike="noStrike" baseline="0" dirty="0">
                <a:solidFill>
                  <a:srgbClr val="003A6A"/>
                </a:solidFill>
                <a:latin typeface="Century Gothic" panose="020B0502020202020204" pitchFamily="34" charset="0"/>
              </a:rPr>
              <a:t>2.</a:t>
            </a:r>
            <a:r>
              <a:rPr lang="es-MX" sz="1600" b="0" i="0" u="none" strike="noStrike" baseline="0" dirty="0">
                <a:latin typeface="Century Gothic" panose="020B0502020202020204" pitchFamily="34" charset="0"/>
              </a:rPr>
              <a:t>Consulta la fecha de obligatoriedad para empezar a emitir facturas electrónicas en el calendario</a:t>
            </a:r>
          </a:p>
          <a:p>
            <a:endParaRPr lang="es-MX" sz="1600" b="0" i="0" u="none" strike="noStrike" baseline="0" dirty="0">
              <a:latin typeface="Century Gothic" panose="020B0502020202020204" pitchFamily="34" charset="0"/>
            </a:endParaRPr>
          </a:p>
          <a:p>
            <a:r>
              <a:rPr lang="es-MX" sz="1600" b="1" i="0" u="none" strike="noStrike" baseline="0" dirty="0">
                <a:solidFill>
                  <a:srgbClr val="003A6A"/>
                </a:solidFill>
                <a:latin typeface="Century Gothic" panose="020B0502020202020204" pitchFamily="34" charset="0"/>
              </a:rPr>
              <a:t>3.</a:t>
            </a:r>
            <a:r>
              <a:rPr lang="es-MX" sz="1600" b="0" i="0" u="none" strike="noStrike" baseline="0" dirty="0">
                <a:latin typeface="Century Gothic" panose="020B0502020202020204" pitchFamily="34" charset="0"/>
              </a:rPr>
              <a:t>Debes contar con un software de Facturación Electrónica. Para mayor información consulta el blog ¿Cómo elegir la solución de facturación?</a:t>
            </a:r>
          </a:p>
          <a:p>
            <a:endParaRPr lang="es-MX" sz="1600" b="0" i="0" u="none" strike="noStrike" baseline="0" dirty="0">
              <a:latin typeface="Century Gothic" panose="020B0502020202020204" pitchFamily="34" charset="0"/>
            </a:endParaRPr>
          </a:p>
          <a:p>
            <a:r>
              <a:rPr lang="es-MX" sz="1600" b="1" i="0" u="none" strike="noStrike" baseline="0" dirty="0">
                <a:solidFill>
                  <a:srgbClr val="003A6A"/>
                </a:solidFill>
                <a:latin typeface="Century Gothic" panose="020B0502020202020204" pitchFamily="34" charset="0"/>
              </a:rPr>
              <a:t>4.</a:t>
            </a:r>
            <a:r>
              <a:rPr lang="es-MX" sz="1600" b="0" i="0" u="none" strike="noStrike" baseline="0" dirty="0">
                <a:latin typeface="Century Gothic" panose="020B0502020202020204" pitchFamily="34" charset="0"/>
              </a:rPr>
              <a:t>De igual manera debes tener un certificado de firma digital</a:t>
            </a:r>
          </a:p>
          <a:p>
            <a:endParaRPr lang="es-MX" sz="1600" b="0" i="0" u="none" strike="noStrike" baseline="0" dirty="0">
              <a:latin typeface="Century Gothic" panose="020B0502020202020204" pitchFamily="34" charset="0"/>
            </a:endParaRPr>
          </a:p>
          <a:p>
            <a:r>
              <a:rPr lang="es-MX" sz="1600" b="1" i="0" u="none" strike="noStrike" baseline="0" dirty="0">
                <a:solidFill>
                  <a:srgbClr val="003A6A"/>
                </a:solidFill>
                <a:latin typeface="Century Gothic" panose="020B0502020202020204" pitchFamily="34" charset="0"/>
              </a:rPr>
              <a:t>5.</a:t>
            </a:r>
            <a:r>
              <a:rPr lang="es-MX" sz="1600" b="0" i="0" u="none" strike="noStrike" baseline="0" dirty="0">
                <a:latin typeface="Century Gothic" panose="020B0502020202020204" pitchFamily="34" charset="0"/>
              </a:rPr>
              <a:t>Para el registro y selección del modo de operación debes tener acceso a un dispositivo móvil con acceso a internet. </a:t>
            </a:r>
          </a:p>
          <a:p>
            <a:endParaRPr lang="es-CO" sz="1600" b="0" i="0" u="none" strike="noStrike" baseline="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ABF708-A43C-1109-7156-34E2B27DC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18E2DA5E-19AB-D25D-1C02-44974F31B0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7BAA4F82-1228-3F08-EBE8-B7381E340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170062"/>
            <a:ext cx="49685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0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titulos"/>
                <a:ea typeface="MS PGothic" panose="020B0600070205080204" pitchFamily="34" charset="-128"/>
                <a:cs typeface="+mn-cs"/>
              </a:rPr>
              <a:t>Art 6 Res 0042 de 2020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0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titulos"/>
                <a:ea typeface="MS PGothic" panose="020B0600070205080204" pitchFamily="34" charset="-128"/>
                <a:cs typeface="+mn-cs"/>
              </a:rPr>
              <a:t>Obligados a expedir factura</a:t>
            </a: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D043E132-5B20-0DB4-233B-1779B219C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156" y="6021288"/>
            <a:ext cx="554360" cy="4726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22F9AFE-72A4-70BC-75E6-72EF98908078}"/>
              </a:ext>
            </a:extLst>
          </p:cNvPr>
          <p:cNvSpPr txBox="1"/>
          <p:nvPr/>
        </p:nvSpPr>
        <p:spPr>
          <a:xfrm>
            <a:off x="395536" y="692696"/>
            <a:ext cx="856895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CO" sz="1600" b="0" i="0" u="none" strike="noStrike" baseline="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s-MX" sz="1600" dirty="0">
                <a:latin typeface="Century Gothic" panose="020B0502020202020204" pitchFamily="34" charset="0"/>
              </a:rPr>
              <a:t>Los responsables del impuesto sobre las ventas -IVA. </a:t>
            </a:r>
          </a:p>
          <a:p>
            <a:pPr marL="342900" indent="-342900">
              <a:buAutoNum type="arabicPeriod"/>
            </a:pPr>
            <a:endParaRPr lang="es-MX" sz="1600" b="0" i="0" u="none" strike="noStrike" baseline="0" dirty="0">
              <a:latin typeface="Century Gothic" panose="020B0502020202020204" pitchFamily="34" charset="0"/>
            </a:endParaRPr>
          </a:p>
          <a:p>
            <a:r>
              <a:rPr lang="es-MX" sz="1600" b="1" i="0" u="none" strike="noStrike" baseline="0" dirty="0">
                <a:solidFill>
                  <a:srgbClr val="003A6A"/>
                </a:solidFill>
                <a:latin typeface="Century Gothic" panose="020B0502020202020204" pitchFamily="34" charset="0"/>
              </a:rPr>
              <a:t>2.</a:t>
            </a:r>
            <a:r>
              <a:rPr lang="es-MX" sz="1600" dirty="0">
                <a:latin typeface="Century Gothic" panose="020B0502020202020204" pitchFamily="34" charset="0"/>
              </a:rPr>
              <a:t> Los responsables del impuesto nacional al consumo.</a:t>
            </a:r>
          </a:p>
          <a:p>
            <a:endParaRPr lang="es-MX" sz="1600" b="0" i="0" u="none" strike="noStrike" baseline="0" dirty="0">
              <a:latin typeface="Century Gothic" panose="020B0502020202020204" pitchFamily="34" charset="0"/>
            </a:endParaRPr>
          </a:p>
          <a:p>
            <a:r>
              <a:rPr lang="es-MX" sz="1600" b="1" i="0" u="none" strike="noStrike" baseline="0" dirty="0">
                <a:solidFill>
                  <a:srgbClr val="003A6A"/>
                </a:solidFill>
                <a:latin typeface="Century Gothic" panose="020B0502020202020204" pitchFamily="34" charset="0"/>
              </a:rPr>
              <a:t>3.</a:t>
            </a:r>
            <a:r>
              <a:rPr lang="es-MX" sz="1600" dirty="0">
                <a:latin typeface="Century Gothic" panose="020B0502020202020204" pitchFamily="34" charset="0"/>
              </a:rPr>
              <a:t> Todas las personas o entidades que tengan la calidad de comerciantes, ejerzan profesiones liberales o presten servicios inherentes a estas, o enajenen bienes producto de la actividad agrícola o ganadera, independientemente de su calidad de contribuyentes o no contribuyentes de los impuestos administrados por la Unidad Administrativa Especial Dirección de Impuestos y Aduanas Nacionales -DIAN, con excepción de los sujetos no obligados a expedir factura de venta y/o documento equivalente previstos en los artículos 616-2, inciso 4 del parágrafo 2 y parágrafo 3 del artículo 437 y 512-13 del Estatuto Tributario y en el artículo 1.6.1.4.3., del Decreto 1625 de 2016, Único Reglamentario en Materia Tributaria</a:t>
            </a:r>
            <a:endParaRPr lang="es-MX" sz="1600" b="0" i="0" u="none" strike="noStrike" baseline="0" dirty="0">
              <a:latin typeface="Century Gothic" panose="020B0502020202020204" pitchFamily="34" charset="0"/>
            </a:endParaRPr>
          </a:p>
          <a:p>
            <a:endParaRPr lang="es-MX" sz="1600" b="1" i="0" u="none" strike="noStrike" baseline="0" dirty="0">
              <a:solidFill>
                <a:srgbClr val="003A6A"/>
              </a:solidFill>
              <a:latin typeface="Century Gothic" panose="020B0502020202020204" pitchFamily="34" charset="0"/>
            </a:endParaRPr>
          </a:p>
          <a:p>
            <a:r>
              <a:rPr lang="es-MX" sz="1600" b="1" i="0" u="none" strike="noStrike" baseline="0" dirty="0">
                <a:solidFill>
                  <a:srgbClr val="003A6A"/>
                </a:solidFill>
                <a:latin typeface="Century Gothic" panose="020B0502020202020204" pitchFamily="34" charset="0"/>
              </a:rPr>
              <a:t>4.</a:t>
            </a:r>
            <a:r>
              <a:rPr lang="es-CO" sz="1600" dirty="0">
                <a:latin typeface="Century Gothic" panose="020B0502020202020204" pitchFamily="34" charset="0"/>
              </a:rPr>
              <a:t> Los comerciantes, importadores o prestadores de servicios o en las ventas a consumidores finales. </a:t>
            </a:r>
            <a:endParaRPr lang="es-MX" sz="1600" b="0" i="0" u="none" strike="noStrike" baseline="0" dirty="0">
              <a:latin typeface="Century Gothic" panose="020B0502020202020204" pitchFamily="34" charset="0"/>
            </a:endParaRPr>
          </a:p>
          <a:p>
            <a:endParaRPr lang="es-MX" sz="1600" b="1" i="0" u="none" strike="noStrike" baseline="0" dirty="0">
              <a:solidFill>
                <a:srgbClr val="003A6A"/>
              </a:solidFill>
              <a:latin typeface="Century Gothic" panose="020B0502020202020204" pitchFamily="34" charset="0"/>
            </a:endParaRPr>
          </a:p>
          <a:p>
            <a:r>
              <a:rPr lang="es-MX" sz="1600" b="1" i="0" u="none" strike="noStrike" baseline="0" dirty="0">
                <a:solidFill>
                  <a:srgbClr val="003A6A"/>
                </a:solidFill>
                <a:latin typeface="Century Gothic" panose="020B0502020202020204" pitchFamily="34" charset="0"/>
              </a:rPr>
              <a:t>5.</a:t>
            </a:r>
            <a:r>
              <a:rPr lang="es-MX" sz="1600" dirty="0">
                <a:latin typeface="Century Gothic" panose="020B0502020202020204" pitchFamily="34" charset="0"/>
              </a:rPr>
              <a:t> Los tipógrafos y litógrafos que no sean responsables del impuesto sobre las ventas -IVA, de acuerdo con lo previsto en el parágrafo 3 del artículo 437 del Estatuto Tributario, por el servicio prestado de conformidad con lo previsto en el artículo 618-2 del Estatuto Tributario.</a:t>
            </a:r>
            <a:endParaRPr lang="es-CO" sz="1600" b="0" i="0" u="none" strike="noStrike" baseline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7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AF0B3B-B7FA-D6A7-15DB-68CC618B5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1B11CB1D-50AA-F4C3-6424-E03198787D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10D3F2E7-435B-293B-3BED-69EC01057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170062"/>
            <a:ext cx="49685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0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titulos"/>
                <a:ea typeface="MS PGothic" panose="020B0600070205080204" pitchFamily="34" charset="-128"/>
                <a:cs typeface="+mn-cs"/>
              </a:rPr>
              <a:t>Art 6 Res 0042 de 2020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0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titulos"/>
                <a:ea typeface="MS PGothic" panose="020B0600070205080204" pitchFamily="34" charset="-128"/>
                <a:cs typeface="+mn-cs"/>
              </a:rPr>
              <a:t>Obligados a expedir factura</a:t>
            </a: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155D74E2-6925-A371-CE6F-12CE7F842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77C6AC2-AFCF-ACBE-F5A0-A00F4D3BD0EE}"/>
              </a:ext>
            </a:extLst>
          </p:cNvPr>
          <p:cNvSpPr txBox="1"/>
          <p:nvPr/>
        </p:nvSpPr>
        <p:spPr>
          <a:xfrm>
            <a:off x="471488" y="590192"/>
            <a:ext cx="8568952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CO" sz="1500" b="0" i="0" u="none" strike="noStrike" baseline="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s-MX" sz="1500" dirty="0">
                <a:latin typeface="Century Gothic" panose="020B0502020202020204" pitchFamily="34" charset="0"/>
              </a:rPr>
              <a:t>Los responsables del impuesto sobre las ventas -IVA. </a:t>
            </a:r>
          </a:p>
          <a:p>
            <a:pPr marL="342900" indent="-342900">
              <a:buAutoNum type="arabicPeriod"/>
            </a:pPr>
            <a:endParaRPr lang="es-MX" sz="1500" b="0" i="0" u="none" strike="noStrike" baseline="0" dirty="0">
              <a:latin typeface="Century Gothic" panose="020B0502020202020204" pitchFamily="34" charset="0"/>
            </a:endParaRPr>
          </a:p>
          <a:p>
            <a:r>
              <a:rPr lang="es-MX" sz="1500" b="1" i="0" u="none" strike="noStrike" baseline="0" dirty="0">
                <a:solidFill>
                  <a:srgbClr val="003A6A"/>
                </a:solidFill>
                <a:latin typeface="Century Gothic" panose="020B0502020202020204" pitchFamily="34" charset="0"/>
              </a:rPr>
              <a:t>2.</a:t>
            </a:r>
            <a:r>
              <a:rPr lang="es-MX" sz="1500" dirty="0">
                <a:latin typeface="Century Gothic" panose="020B0502020202020204" pitchFamily="34" charset="0"/>
              </a:rPr>
              <a:t> Los responsables del impuesto nacional al consumo.</a:t>
            </a:r>
          </a:p>
          <a:p>
            <a:endParaRPr lang="es-MX" sz="1500" b="0" i="0" u="none" strike="noStrike" baseline="0" dirty="0">
              <a:latin typeface="Century Gothic" panose="020B0502020202020204" pitchFamily="34" charset="0"/>
            </a:endParaRPr>
          </a:p>
          <a:p>
            <a:r>
              <a:rPr lang="es-MX" sz="1500" b="1" i="0" u="none" strike="noStrike" baseline="0" dirty="0">
                <a:solidFill>
                  <a:srgbClr val="003A6A"/>
                </a:solidFill>
                <a:latin typeface="Century Gothic" panose="020B0502020202020204" pitchFamily="34" charset="0"/>
              </a:rPr>
              <a:t>3.</a:t>
            </a:r>
            <a:r>
              <a:rPr lang="es-MX" sz="1500" dirty="0">
                <a:latin typeface="Century Gothic" panose="020B0502020202020204" pitchFamily="34" charset="0"/>
              </a:rPr>
              <a:t> Todas las personas o entidades que tengan la calidad de comerciantes, ejerzan profesiones liberales o presten servicios inherentes a estas, o enajenen bienes producto de la actividad agrícola o ganadera, independientemente de su calidad de contribuyentes o no contribuyentes de los impuestos administrados por la Unidad Administrativa Especial Dirección de Impuestos y Aduanas Nacionales -DIAN, con excepción de los sujetos no obligados a expedir factura de venta y/o documento equivalente previstos en los artículos 616-2, inciso 4 del parágrafo 2 y parágrafo 3 del artículo 437 y 512-13 del Estatuto Tributario y en el artículo 1.6.1.4.3., del Decreto 1625 de 2016, Único Reglamentario en Materia Tributaria</a:t>
            </a:r>
            <a:endParaRPr lang="es-MX" sz="1500" b="0" i="0" u="none" strike="noStrike" baseline="0" dirty="0">
              <a:latin typeface="Century Gothic" panose="020B0502020202020204" pitchFamily="34" charset="0"/>
            </a:endParaRPr>
          </a:p>
          <a:p>
            <a:endParaRPr lang="es-MX" sz="1500" b="1" i="0" u="none" strike="noStrike" baseline="0" dirty="0">
              <a:solidFill>
                <a:srgbClr val="003A6A"/>
              </a:solidFill>
              <a:latin typeface="Century Gothic" panose="020B0502020202020204" pitchFamily="34" charset="0"/>
            </a:endParaRPr>
          </a:p>
          <a:p>
            <a:r>
              <a:rPr lang="es-MX" sz="1500" b="1" i="0" u="none" strike="noStrike" baseline="0" dirty="0">
                <a:solidFill>
                  <a:srgbClr val="003A6A"/>
                </a:solidFill>
                <a:latin typeface="Century Gothic" panose="020B0502020202020204" pitchFamily="34" charset="0"/>
              </a:rPr>
              <a:t>4.</a:t>
            </a:r>
            <a:r>
              <a:rPr lang="es-CO" sz="1500" dirty="0">
                <a:latin typeface="Century Gothic" panose="020B0502020202020204" pitchFamily="34" charset="0"/>
              </a:rPr>
              <a:t> Los comerciantes, importadores o prestadores de servicios o en las ventas a consumidores finales. </a:t>
            </a:r>
            <a:endParaRPr lang="es-MX" sz="1500" b="0" i="0" u="none" strike="noStrike" baseline="0" dirty="0">
              <a:latin typeface="Century Gothic" panose="020B0502020202020204" pitchFamily="34" charset="0"/>
            </a:endParaRPr>
          </a:p>
          <a:p>
            <a:endParaRPr lang="es-MX" sz="1500" b="1" i="0" u="none" strike="noStrike" baseline="0" dirty="0">
              <a:solidFill>
                <a:srgbClr val="003A6A"/>
              </a:solidFill>
              <a:latin typeface="Century Gothic" panose="020B0502020202020204" pitchFamily="34" charset="0"/>
            </a:endParaRPr>
          </a:p>
          <a:p>
            <a:r>
              <a:rPr lang="es-MX" sz="1500" b="1" i="0" u="none" strike="noStrike" baseline="0" dirty="0">
                <a:solidFill>
                  <a:srgbClr val="003A6A"/>
                </a:solidFill>
                <a:latin typeface="Century Gothic" panose="020B0502020202020204" pitchFamily="34" charset="0"/>
              </a:rPr>
              <a:t>5.</a:t>
            </a:r>
            <a:r>
              <a:rPr lang="es-MX" sz="1500" dirty="0">
                <a:latin typeface="Century Gothic" panose="020B0502020202020204" pitchFamily="34" charset="0"/>
              </a:rPr>
              <a:t> Los tipógrafos y litógrafos que no sean responsables del impuesto sobre las ventas -IVA, de acuerdo con lo previsto en el parágrafo 3 del artículo 437 del Estatuto Tributario, por el servicio prestado de conformidad con lo previsto en el artículo 618-2 del Estatuto Tributario.</a:t>
            </a:r>
          </a:p>
          <a:p>
            <a:endParaRPr lang="es-MX" sz="1500" b="0" i="0" u="none" strike="noStrike" baseline="0" dirty="0">
              <a:latin typeface="Century Gothic" panose="020B0502020202020204" pitchFamily="34" charset="0"/>
            </a:endParaRPr>
          </a:p>
          <a:p>
            <a:r>
              <a:rPr lang="es-MX" sz="1500" b="1" dirty="0">
                <a:solidFill>
                  <a:srgbClr val="003A6A"/>
                </a:solidFill>
                <a:latin typeface="Century Gothic" panose="020B0502020202020204" pitchFamily="34" charset="0"/>
              </a:rPr>
              <a:t>6. </a:t>
            </a:r>
            <a:r>
              <a:rPr lang="es-MX" sz="1500" dirty="0">
                <a:latin typeface="Century Gothic" panose="020B0502020202020204" pitchFamily="34" charset="0"/>
              </a:rPr>
              <a:t>Los contribuyentes inscritos en el impuesto unificado bajo el régimen simple de tributación -SIMPLE. </a:t>
            </a:r>
            <a:endParaRPr lang="es-CO" sz="1500" b="0" i="0" u="none" strike="noStrike" baseline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7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3EE514-5A8A-D1E0-9DCF-D2869AA43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EF7C7D4F-6C4E-A1D5-68B0-0E613087AE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A2BE9289-76F4-8423-8244-D462E335E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70062"/>
            <a:ext cx="6692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Art 7 Res 0042 de 2020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600" dirty="0"/>
              <a:t>Sujetos no obligados a expedir factura de venta y/o documento equivalente</a:t>
            </a:r>
            <a:endParaRPr kumimoji="0" lang="es-CO" altLang="es-CO" sz="16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2E496E15-DE5E-0C8B-E3D3-8B41E37DD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354B88-DEE3-5757-3C96-8AE9B8C27DF8}"/>
              </a:ext>
            </a:extLst>
          </p:cNvPr>
          <p:cNvSpPr txBox="1"/>
          <p:nvPr/>
        </p:nvSpPr>
        <p:spPr>
          <a:xfrm>
            <a:off x="471488" y="758519"/>
            <a:ext cx="856895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CO" sz="1200" b="0" i="0" u="none" strike="noStrike" baseline="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s-MX" sz="1200" dirty="0">
                <a:latin typeface="Century Gothic" panose="020B0502020202020204" pitchFamily="34" charset="0"/>
              </a:rPr>
              <a:t>Los bancos, las corporaciones financieras y las compañías de financiamiento.</a:t>
            </a:r>
          </a:p>
          <a:p>
            <a:pPr marL="342900" indent="-342900">
              <a:buAutoNum type="arabicPeriod"/>
            </a:pPr>
            <a:endParaRPr lang="es-MX" sz="1200" b="0" i="0" u="none" strike="noStrike" baseline="0" dirty="0">
              <a:latin typeface="Century Gothic" panose="020B0502020202020204" pitchFamily="34" charset="0"/>
            </a:endParaRPr>
          </a:p>
          <a:p>
            <a:r>
              <a:rPr lang="es-MX" sz="1200" b="1" i="0" u="none" strike="noStrike" baseline="0" dirty="0">
                <a:solidFill>
                  <a:srgbClr val="003A6A"/>
                </a:solidFill>
                <a:latin typeface="Century Gothic" panose="020B0502020202020204" pitchFamily="34" charset="0"/>
              </a:rPr>
              <a:t>2.</a:t>
            </a:r>
            <a:r>
              <a:rPr lang="es-MX" sz="1200" dirty="0">
                <a:latin typeface="Century Gothic" panose="020B0502020202020204" pitchFamily="34" charset="0"/>
              </a:rPr>
              <a:t> Las cooperativas de ahorro y crédito, los organismos cooperativos de grado superior, las instituciones auxiliares del cooperativismo, las cooperativas multiactivas e integrales, y los fondos de empleados, en relación con las operaciones financieras que realicen tales entidades.</a:t>
            </a:r>
            <a:endParaRPr lang="es-MX" sz="1200" b="0" i="0" u="none" strike="noStrike" baseline="0" dirty="0">
              <a:latin typeface="Century Gothic" panose="020B0502020202020204" pitchFamily="34" charset="0"/>
            </a:endParaRPr>
          </a:p>
          <a:p>
            <a:endParaRPr lang="es-MX" sz="1200" b="1" i="0" u="none" strike="noStrike" baseline="0" dirty="0">
              <a:solidFill>
                <a:srgbClr val="003A6A"/>
              </a:solidFill>
              <a:latin typeface="Century Gothic" panose="020B0502020202020204" pitchFamily="34" charset="0"/>
            </a:endParaRPr>
          </a:p>
          <a:p>
            <a:r>
              <a:rPr lang="es-MX" sz="1200" b="1" i="0" u="none" strike="noStrike" baseline="0" dirty="0">
                <a:solidFill>
                  <a:srgbClr val="003A6A"/>
                </a:solidFill>
                <a:latin typeface="Century Gothic" panose="020B0502020202020204" pitchFamily="34" charset="0"/>
              </a:rPr>
              <a:t>3.</a:t>
            </a:r>
            <a:r>
              <a:rPr lang="es-MX" sz="1200" dirty="0">
                <a:latin typeface="Century Gothic" panose="020B0502020202020204" pitchFamily="34" charset="0"/>
              </a:rPr>
              <a:t> Las personas naturales de que tratan los parágrafos 3 y 5 del artículo 437 del Estatuto Tributario, siempre que cumplan la totalidad de las condiciones establecidas en la citada disposición, como no responsable del impuesto sobre las ventas -IVA.</a:t>
            </a:r>
            <a:endParaRPr lang="es-MX" sz="1200" b="1" i="0" u="none" strike="noStrike" baseline="0" dirty="0">
              <a:solidFill>
                <a:srgbClr val="003A6A"/>
              </a:solidFill>
              <a:latin typeface="Century Gothic" panose="020B0502020202020204" pitchFamily="34" charset="0"/>
            </a:endParaRPr>
          </a:p>
          <a:p>
            <a:endParaRPr lang="es-MX" sz="1200" b="1" i="0" u="none" strike="noStrike" baseline="0" dirty="0">
              <a:solidFill>
                <a:srgbClr val="003A6A"/>
              </a:solidFill>
              <a:latin typeface="Century Gothic" panose="020B0502020202020204" pitchFamily="34" charset="0"/>
            </a:endParaRPr>
          </a:p>
          <a:p>
            <a:r>
              <a:rPr lang="es-MX" sz="1200" b="1" i="0" u="none" strike="noStrike" baseline="0" dirty="0">
                <a:solidFill>
                  <a:srgbClr val="003A6A"/>
                </a:solidFill>
                <a:latin typeface="Century Gothic" panose="020B0502020202020204" pitchFamily="34" charset="0"/>
              </a:rPr>
              <a:t>4.</a:t>
            </a:r>
            <a:r>
              <a:rPr lang="es-CO" sz="1200" dirty="0">
                <a:latin typeface="Century Gothic" panose="020B0502020202020204" pitchFamily="34" charset="0"/>
              </a:rPr>
              <a:t> </a:t>
            </a:r>
            <a:r>
              <a:rPr lang="es-MX" sz="1200" dirty="0">
                <a:latin typeface="Century Gothic" panose="020B0502020202020204" pitchFamily="34" charset="0"/>
              </a:rPr>
              <a:t>Las personas naturales de que trata el artículo 512-13 del Estatuto Tributario, siempre y cuando cumplan la totalidad de las condiciones establecidas en la citada disposición, para ser no responsables del impuesto nacional al consumo. </a:t>
            </a:r>
            <a:endParaRPr lang="es-MX" sz="1200" b="0" i="0" u="none" strike="noStrike" baseline="0" dirty="0">
              <a:latin typeface="Century Gothic" panose="020B0502020202020204" pitchFamily="34" charset="0"/>
            </a:endParaRPr>
          </a:p>
          <a:p>
            <a:endParaRPr lang="es-MX" sz="1200" b="1" i="0" u="none" strike="noStrike" baseline="0" dirty="0">
              <a:solidFill>
                <a:srgbClr val="003A6A"/>
              </a:solidFill>
              <a:latin typeface="Century Gothic" panose="020B0502020202020204" pitchFamily="34" charset="0"/>
            </a:endParaRPr>
          </a:p>
          <a:p>
            <a:r>
              <a:rPr lang="es-MX" sz="1200" b="1" i="0" u="none" strike="noStrike" baseline="0" dirty="0">
                <a:solidFill>
                  <a:srgbClr val="003A6A"/>
                </a:solidFill>
                <a:latin typeface="Century Gothic" panose="020B0502020202020204" pitchFamily="34" charset="0"/>
              </a:rPr>
              <a:t>5.</a:t>
            </a:r>
            <a:r>
              <a:rPr lang="es-MX" sz="1200" dirty="0">
                <a:latin typeface="Century Gothic" panose="020B0502020202020204" pitchFamily="34" charset="0"/>
              </a:rPr>
              <a:t> Las empresas constituidas como personas jurídicas o naturales que presten el servicio de transporte público urbano o metropolitano de pasajeros, en relación con estas actividades. </a:t>
            </a:r>
            <a:endParaRPr lang="es-MX" sz="1200" b="0" i="0" u="none" strike="noStrike" baseline="0" dirty="0">
              <a:latin typeface="Century Gothic" panose="020B0502020202020204" pitchFamily="34" charset="0"/>
            </a:endParaRPr>
          </a:p>
          <a:p>
            <a:endParaRPr lang="es-MX" sz="1200" b="1" dirty="0">
              <a:solidFill>
                <a:srgbClr val="003A6A"/>
              </a:solidFill>
              <a:latin typeface="Century Gothic" panose="020B0502020202020204" pitchFamily="34" charset="0"/>
            </a:endParaRPr>
          </a:p>
          <a:p>
            <a:r>
              <a:rPr lang="es-MX" sz="1200" b="1" dirty="0">
                <a:solidFill>
                  <a:srgbClr val="003A6A"/>
                </a:solidFill>
                <a:latin typeface="Century Gothic" panose="020B0502020202020204" pitchFamily="34" charset="0"/>
              </a:rPr>
              <a:t>6. </a:t>
            </a:r>
            <a:r>
              <a:rPr lang="es-MX" sz="1200" dirty="0">
                <a:latin typeface="Century Gothic" panose="020B0502020202020204" pitchFamily="34" charset="0"/>
              </a:rPr>
              <a:t>Las personas naturales vinculadas por una relación laboral o legal y reglamentaria y los pensionados, en relación con los ingresos que se deriven de estas actividades.</a:t>
            </a:r>
          </a:p>
          <a:p>
            <a:endParaRPr lang="es-MX" sz="1200" b="0" i="0" u="none" strike="noStrike" baseline="0" dirty="0">
              <a:latin typeface="Century Gothic" panose="020B0502020202020204" pitchFamily="34" charset="0"/>
            </a:endParaRPr>
          </a:p>
          <a:p>
            <a:r>
              <a:rPr lang="es-MX" sz="1200" b="1" i="0" u="none" strike="noStrike" baseline="0" dirty="0">
                <a:solidFill>
                  <a:srgbClr val="003A6A"/>
                </a:solidFill>
                <a:latin typeface="Century Gothic" panose="020B0502020202020204" pitchFamily="34" charset="0"/>
              </a:rPr>
              <a:t>7. </a:t>
            </a:r>
            <a:r>
              <a:rPr lang="es-MX" sz="1200" dirty="0">
                <a:latin typeface="Century Gothic" panose="020B0502020202020204" pitchFamily="34" charset="0"/>
              </a:rPr>
              <a:t>Las personas naturales que únicamente vendan bienes excluidos o presten servicios no gravados con el impuesto sobre las ventas -IVA, que hubieren obtenido ingresos brutos totales provenientes de estas actividades en el año anterior o en el año en curso, inferiores a tres mil quinientas (3.500) Unidades de Valor Tributario -UVT. Dentro de los ingresos brutos, no se incluyen los derivados de una relación laboral o legal y reglamentaria, pensiones, ni ganancia ocasional.</a:t>
            </a:r>
          </a:p>
          <a:p>
            <a:endParaRPr lang="es-MX" sz="1200" b="0" i="0" u="none" strike="noStrike" baseline="0" dirty="0">
              <a:latin typeface="Century Gothic" panose="020B0502020202020204" pitchFamily="34" charset="0"/>
            </a:endParaRPr>
          </a:p>
          <a:p>
            <a:r>
              <a:rPr lang="es-MX" sz="1200" b="1" i="0" u="none" strike="noStrike" baseline="0" dirty="0">
                <a:solidFill>
                  <a:srgbClr val="003A6A"/>
                </a:solidFill>
                <a:latin typeface="Century Gothic" panose="020B0502020202020204" pitchFamily="34" charset="0"/>
              </a:rPr>
              <a:t>8. </a:t>
            </a:r>
            <a:r>
              <a:rPr lang="es-MX" sz="1200" dirty="0">
                <a:latin typeface="Century Gothic" panose="020B0502020202020204" pitchFamily="34" charset="0"/>
              </a:rPr>
              <a:t>Los prestadores de servicios desde el exterior, sin residencia fiscal en Colombia por la prestación de los servicios electrónicos o digitales. </a:t>
            </a:r>
            <a:endParaRPr lang="es-CO" sz="1200" b="0" i="0" u="none" strike="noStrike" baseline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3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91C5F5-F821-7C80-217C-9A221D532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7D7DA2E6-CDCF-83C4-207C-515DFE9985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EDD78AE2-B82C-937B-5DF6-5B6029CC8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70062"/>
            <a:ext cx="6692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Art 7 Res 0042 de 2020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600" dirty="0"/>
              <a:t>Sujetos no obligados a expedir factura de venta y/o documento equivalente</a:t>
            </a:r>
            <a:endParaRPr kumimoji="0" lang="es-CO" altLang="es-CO" sz="16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D0FAFF1F-C056-9156-5B15-2A54FB4E9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0AD339E-D16E-B385-6169-D9C3A06677F0}"/>
              </a:ext>
            </a:extLst>
          </p:cNvPr>
          <p:cNvSpPr txBox="1"/>
          <p:nvPr/>
        </p:nvSpPr>
        <p:spPr>
          <a:xfrm>
            <a:off x="471488" y="758519"/>
            <a:ext cx="856895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CO" sz="1600" b="0" i="0" u="none" strike="noStrike" baseline="0" dirty="0">
              <a:latin typeface="Century Gothic" panose="020B0502020202020204" pitchFamily="34" charset="0"/>
            </a:endParaRPr>
          </a:p>
          <a:p>
            <a:endParaRPr lang="es-MX" sz="1600" dirty="0">
              <a:latin typeface="Century Gothic" panose="020B0502020202020204" pitchFamily="34" charset="0"/>
            </a:endParaRPr>
          </a:p>
          <a:p>
            <a:r>
              <a:rPr lang="es-MX" sz="1600" b="1" dirty="0">
                <a:solidFill>
                  <a:srgbClr val="003A6A"/>
                </a:solidFill>
                <a:latin typeface="Century Gothic" panose="020B0502020202020204" pitchFamily="34" charset="0"/>
              </a:rPr>
              <a:t>Parágrafo 1. </a:t>
            </a:r>
            <a:r>
              <a:rPr lang="es-MX" sz="1600" dirty="0">
                <a:latin typeface="Century Gothic" panose="020B0502020202020204" pitchFamily="34" charset="0"/>
              </a:rPr>
              <a:t>La condición de no obligado a facturar establecida en este artículo aplica sin perjuicio de lo contemplado en el numeral 5 del artículo 1.6.1.4.2 del Decreto 1625 de 2016, Único Reglamentario en Materia Tributaria y al numeral 5 del artículo 6 de esta resolución. </a:t>
            </a:r>
          </a:p>
          <a:p>
            <a:endParaRPr lang="es-MX" sz="1600" dirty="0">
              <a:latin typeface="Century Gothic" panose="020B0502020202020204" pitchFamily="34" charset="0"/>
            </a:endParaRPr>
          </a:p>
          <a:p>
            <a:r>
              <a:rPr lang="es-MX" sz="1600" dirty="0">
                <a:latin typeface="Century Gothic" panose="020B0502020202020204" pitchFamily="34" charset="0"/>
              </a:rPr>
              <a:t>Cuando los sujetos de que trata el presente artículo opten por expedir factura de venta y/o documento equivalente, deberán cumplir con los requisitos y condiciones señaladas para cada sistema de facturación y serán considerados sujetos obligados a facturar.</a:t>
            </a:r>
          </a:p>
          <a:p>
            <a:endParaRPr lang="es-MX" sz="1600" b="0" i="0" u="none" strike="noStrike" baseline="0" dirty="0">
              <a:latin typeface="Century Gothic" panose="020B0502020202020204" pitchFamily="34" charset="0"/>
            </a:endParaRPr>
          </a:p>
          <a:p>
            <a:r>
              <a:rPr lang="es-MX" sz="1600" b="1" dirty="0">
                <a:solidFill>
                  <a:srgbClr val="003A6A"/>
                </a:solidFill>
                <a:latin typeface="Century Gothic" panose="020B0502020202020204" pitchFamily="34" charset="0"/>
              </a:rPr>
              <a:t>Parágrafo 2.</a:t>
            </a:r>
            <a:r>
              <a:rPr lang="es-MX" sz="1600" dirty="0">
                <a:latin typeface="Century Gothic" panose="020B0502020202020204" pitchFamily="34" charset="0"/>
              </a:rPr>
              <a:t> Para los sujetos de que trata el numeral 8 de este artículo, el documento soporte de las operaciones que se realicen con prestadores de servicios desde el exterior sin residencia fiscal en Colombia por la prestación de los servicios electrónicos o digitales, corresponderá al documento soporte de que trata el artículo 1.6.1.4.12. del Decreto 1625 de 2016, Único Reglamentario en Materia Tributario y al artículo 55 de esta resolución, lo anterior de conformidad con el inciso 4 del parágrafo 2 del artículo 437 del Estatuto Tributario</a:t>
            </a:r>
            <a:endParaRPr lang="es-CO" sz="1600" b="0" i="0" u="none" strike="noStrike" baseline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6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F269D5-31E1-5DCB-CA46-785D124A3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2B7E8296-E33E-8B09-89AC-D9CC5B92D5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301B00F2-1AA2-0FF8-9F1B-5597E5039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70062"/>
            <a:ext cx="66927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REGISTRO COMO FACTURADOR ELECTRÓNICO</a:t>
            </a: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FA1AB34D-E57B-8C56-F49E-5B99E8AA0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DBCB239-76E4-B63A-C903-EEEF1BD6C7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124744"/>
            <a:ext cx="842493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F1976B-B72C-12C9-F88C-BD0733C9F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 descr="data:image/jpeg;base64,/9j/4AAQSkZJRgABAQAAAQABAAD/2wCEAAkGBxAQDxANDxAPDw4QDxAQDg0PDA8PDw8OFREWFhYSFBQYHCggGBolGxQUIT0hJSkrLi4uFx8zODMsNygtLisBCgoKDg0OGhAQGywmHyQsLDQtMDc3LCwvLC4sLDQsLy0sLTQsLDEsLDAsLDQsLC0sLCwsLCwsLCwsLCwsLCwsLP/AABEIAOEA4QMBEQACEQEDEQH/xAAbAAEAAgMBAQAAAAAAAAAAAAAAAQYDBAUCB//EAEAQAAICAQEEBgYHBgUFAAAAAAABAgMRBAUSITEGE0FRYZEiMlJxgbEjQnKCocHRBxRDYuHxFTM0ssIWJFNz8P/EABoBAQADAQEBAAAAAAAAAAAAAAACAwQBBQb/xAAxEQEAAgEDAgMGAwkAAAAAAAAAAQIDBBExEiEFE0FCUWFxsdEiMpEUIzNicoGhwfH/2gAMAwEAAhEDEQA/APuAAAAAAAAAAAAAAAAAAAAAAAAAAAAAAAAAAAAAAAAAc3be3tNo4b+ptjXn1Y85zfdGK4sha8V5X4NNkzTtSPsq8v2h7zfU6K2cF9aVtdba790r86fSG6vhtOLZI3/V1di9NdNqJqmanprperXbjEn3RkuDZ2uasztPaVefwzLjr11mLV98fZZS55wAAAAAAAAAAAAAAAAAAAAABIEASBAEgVvpp0ojs+lbq6zVXNx09HtS9qX8qK736e0ctWl03mzNrdqxzP8Ar5vnej0jtnLU6ubv1c+LnLjGC9mtfVSK4p6zy15NTvHRSNqx6ff3s04uEs93k0dlGtmDaVULI8GsvisPin3ruZXesWhv02e2O28L1+zrbs9TRKi5uV+mahKT52Vv1ZPx4Y+BPBeZjpnmGPxXS1x3jLj/AC27/KfWFuNDyUgAIAAAAACQIAASAAAAIAASAAgAAAAY9TqI1wlbN7sIRcpSfZFLLOTO0bpVrNrRWOZfHapz12os2pcnmz0NNB/w9Mn6KXi+fxKaRvPVL0dXeMcRgpxHPxlmsi48S2WOsteV7te7nEV9bC4vuX6/3IbLott2eqZbstyeXF8Mt8vEjML6XbnRvXPSbTq3v8vURdUn2PtjLzx5lEW6MsfF6eTF+0aG0etZ3h9aNz5gAAAIckuYHjrUBKsA9KQEgAAAAAAAAAEgAIAAAAFL/alq3+616KDxPW3RqeOaqj6U/wAFj4lOXvtX3vQ0EdM2zT7Mf5ntDiQpUIqMVhRSSS7Ei2I2YbW6p3loa95xBcHLhntS7X5Y8zkp1naN2CWhnuuUIScY83GLaQcizSutfqy5rk8cUcmF1btPVa5ylp/aqm2pdrWYtfIxZ4/FV9F4XbfDk39z7dsPaEdRSpxeXFuua7VZB4afz+Jtpbqjd81qMM4skxLoE1ABjvtUVl/Bd7A50tTl5bAmNwGSNoGRWAZabuOH8AM4AAAAAAAAABIEAAJAgChdJqv3jbNFfZptHKeP57J4+UUUWn978oenjrtop/mt9IZ7tmy7EW9Tz+iXAeklKc5YeI4jnxfpP5ryETDt4mOy1uUKNPl4UIQ48uLx82wi+a66O/Jzhc4yfOEsOOcdi7A45MYSeohXLdzlZcF2NmTN3yR8H0vh0eXo7Wn2lp6MdJZaXU2zS36LpydlaeHnPCcfHHmiNLzS3wWajSV1OKscWjj7LlT0vsjOKvphXXJr6VTluqtv18td3E0Rmj1ePfw63sd3b2V0h0mqk4UXQnNcXDjGWO/dfHBZXJW3EsubS5sMb3rMQ1tr6v6RwXKPD4k2dpq8DJG8DLG4DIrgPXXgdeizeipd6A9gAAAAAAkCAJAgAAAAUTWRf+OXYzx0VOPcpSyZrfxZ+T1q99DX+qfpDqzVvYn5EmRyNnztSnuxz6fH0c/ViErR3a+29PZqIKEoSjh5WMpP3rJ2L7K5xxKm7T2XbTmUoNwWXvYTSXbl/wBiXXGyFcVrWiseriaC3Ds1D7PU+01iK+HF/AyV7zNpfSZoila4K+jNotR6S8jsV3Rtl6YfQnqoOuuDeHGuMXl5/wDuZbanZ5uLUWi0zDlbVl1K02pqxC6Go3I2wbU3CfBruwU3rNYiYelgzRmval+9Zjj5OnLatnWpW4l1jaU0t17/ADw1y44ZfTLO+0vP1OhxeXOTFPHMN6GoNDx2aF4GeNwGRXgHeB39jSzSn4yx5gbwAAAAAAJAgAAAAAAFP6S2rS7S0etkvorarNLY+6ed+Hzl5IzZZ6bxZ62jr52lyYo5iYtH0lvajpDFerHzZLzFFdN75Vqzbc63NR4RnJvh2S/tjyI7r/KaF2v1NvqKb8eKXmcPKVLpHrL5TWj6zfnPHWQhJyUU3wi+9vuK7finphv0+KuCvnX/ALN3/o6+MIPUzjpasZjBrrNRY+2XVppRX2mvcXxinhgvrqxMzzLBqejyrmpaeV1sVFS37YQhFS7YuMW38TvRsqnU+ZHfs15avUQzvReFzknlJd43drEejHbthW20wT+iofWSftWdi8yufxTs1YonFS1p5nh2Y7Ud1tVa47kutm+6KTS82zsV3tCFr9GG0z69nbq1BpeM267wM8bwPavAh3gXfZdLhTXF893L97eX8wNoAAAAAAAAAAAAAADmdI9jQ1umnppvG9hwmuddkXmMl8SF6ReuzRpNRbT5YyR/2FA0j6ub02vk6L4cFvLdrvXZKE3weTJE7drPetjrkjzMHeJ/WPnD3tTaeioi0mpS74yTefFvgLZKxw7i0mW/o5Glu12031GkjONecT1MvRorj4yx6T8EKxbJwnmth0kb3nefcvPRXoJpdB9M279QuLusWFF9rjHs9/E1UxxTh4Gq1mTPO88K/tjUu+6Vj5N+iu6K5IsZDRtReXyXP3AhzatN105xs01ltM20t2mclut8OKRCIhfbJasxsuN/7P8AZ11MIvTLTzUY8aXuSXDk+aZ3ogjU5N95ndg13QejT6Xd0VbVkG5zcpOdlyxxy3zfchFYhDJltk/MqKkSVs0LQM0bwPf7wB3Oi+znfYrZL6Kt83ynNcooC8AAAAAAAAAAACQAAAAA1dfs+m+PV31V2w9mcFJfictWJ5WY8t8c70mYlyaehezYS346OjK5ZhlL4MrjDSPRpt4jqbRtN5d2mqMIqMIxhFcoxiope5ItY5mZneUaiG9CUVwbjJJ+LWA4+R62+VVjqlFqcZbss8MM5M7LMeObztBCyU2oT4RbWd3nu54kd91vlxTvL61pXDq4dXjq91bndu44E2bfd5s1tUedkF4byyBgltehfxPKE38kBUdsaSm26VlUXFS4y4YUpdrx2AaUtlLHBvyA0NTopxaSjKWXiO7Ftt92AO5sTojbNqzU/RV/+LKdkl4+z8/cBeaKYwioQSjGKworkkBkAAAAAAAAAAAEAAAAAAAAAAFX6d7Prlp3c4rrYyilPHFxb5PvDsTMTvCj6SWMLuOREQlfJa3LsU6yShu7zwuSy8I6g8w1XpJLm2B04PIGzXWBmVSAyQgv6gdPSazGIyeV39qA6IAAAAAAAAAAAASAAAAAAAAAAaG2tB+8UTpT3XLDjJ8lJPKz4AUK3orrYPhVGfjC2HHzaAwW7M1sVx0t33Yqz/a2A2XppqUpWRlCSeNycXGUfenyA71MQNysD1ZLAGlZqcATTq8gWHZes3luPn9V/kB0gAAAAAAAAAABAAAAAAAAAAAAAeLbFGMpvlGLk/clkCjbzlKU3zlJyfvbyBs1gbEGB5um8AcK+i6y6FVWHKbws8ku9+AGFXzqslVanCyDxKL+fivEDu7O1mcceIFs0d+/HPb2/qBnAAAAAAAAAAAAAAAAAAAAAAAc7b9u7RJds2o/Dm/wQFWiBmgwM0WB5sYG10YoTussfOMEl4bz/oBs9KNgLVQ34YjqIL0JclJexLw+QFE0l06puFicJweJQksNMC5bJ2knjjxAsdViksoD2AAAAAAAAAAAJAAQAAkCAAEgQBwelFv+XD7Un8kBXetAz12AbEJATJAbfRyzdvlD24fin/VgWUDmba2HTql6a3bEsRuj668H3rwYFJ1mnu0VijavRb9C1epP9H4AblfSRKON7D94Ex6S9u8394DYXSxLlJ+7mBYthbRlqK3Y4SglLEXJY3ljmvADpgQBIAABAAAAAAAAAAAAAVLpZb9Ml3QX5gVud4GejUAdCmwDYUgNrYUM6lP2YSb/AAQFoAAYNbpK7q5VWxU4SXFP5rufiB8+270LsqzZp3K6rm4fxYr/AJAViMUn7uwDs7K2s62uSA+hbG2oropN+l2eIHUAAAAAAAAAAAAAAAAAAFJ6YS+nf2I/ICq3zA86bVreSYFg0k8oDfggOl0eWLZ/+v8A5ICwgAAADlbS6O6XUNytqW++dkJShL4uPP4gVfa3QiVf0mmlKxLnVPG/918mBHR/Zut6yCdUqa4yTlOeI+inyS7QL8AAAAAEgAAAAAAAAAAABROmb/7h/Yj8gKvcBoyqcpKMVmTaUcd7fAC2X6SWmt6mbz6MWpd+Y8fxyvgBv0SygOjsaWL4/wAya/P8gLKAAAAAEASBAAABIACAAAAAAAAAAAAAonTL/Uy+zD5AVqaA3+iWjVmtqzyhmx/d5fjgC1dNNNnqrlzTcJe58V8mBx9Hb2AdPTz3Zwn3Si37s8QLZkAAAAAAAAAAAAJAgAAAAAAAAAAAAKF0u/1M/dD/AGoCvWMCw9AKs6iyfZGprzkv0AtfSKjf01mOLilNfB8fwyBR67cMDpae9NYAuOht364S74rPvXBgZwAAAAAAAAAAAAAAAAAAAAAGQAACi9IXvX2P+bHkkvyAr+oQFv6AafFVtvtTUV7or+oFqnFNOL5NNP3MD5pqaHXZOt84TlHyfBgeqW1yAuXRi3NUl7M/wa/uB2AAAAAAAAJAgAAAAAAAAAAAQBIGrrdYq13yfJeHeBy57dlF8YqS8HhgVnWW7+Zc8tt+8Dk38wPofRWjc0lS7ZJzf3n+mAOvkCldLNPu6jfXKyCl95cH+QHLriBZ+ik8dZHvUX5Z/UCxAMgAAAAAAAAAADzkBkCMgMgN4BkBkBvARvAcvbWz5WpTqklZFY3ZerNd2ex+IFQ1mpnW9y2Mq590lz9z5P4Aayt54YGrauIH1DRx3aq4+zXBeUUBm3gOB0trzCqfapuPwa/oByNNpMgdjZ9aqmp73ZiSxzQHdrtUllPKAlSAneAZAJgTkBkBkBkAAyBjyA3gI3gIcwPLmA6wCOtA8yuA8vUIDw9ZFdqA1tVqqJxcLernHtjJJr8QK5rtlaR8ab+pfsuW/X5PivMDmVbOsdsYudUq2+NkLFwj28Hxz5gXxa+PY0B6/fF3gc7b96lQ37Moy+GQK1ZtyFa5pvwAw07W1FrxTVOfui8efIC4bC62Fb6/CnJ5UIy3t1Y7X3gdLrgJVwEq0D0rAJ6wCd8Cd8BvASpAN4DzgCMARgCHEDy4geXADy4AeXWB4lQBglok+YGGeyoP6oGJ7Gr9heQELZMOxLyA9f4djkB5/cZdjAxWaC58p4+AHOlsC/O9Gdaff1Mf0A2qNBrFzti19kDo06e1es0/cBsxqkBkVbAyKDAlRYHtRA9JASkB6QEgSB7wBGAGAG6BG6A3QI3AG4BDgA3AI6sB1QEdUBLrAjqgHVAOrAdWAVYE9WA6sCdwCdwBuAN0Cd0CVEBugTuge8ARgBgBgBgBgBgBgBgA0A3QGAGAGADQDAEYAndAjAE4AYAYAYAYAYAYAYAYAYA9AAAAAAAAAADAACAJAAQBOAGAAAAAAAAAAAAAAAAAAAAAAAAAAAAAAAAAAAAAAAAAAAAAAAAAf//Z">
            <a:extLst>
              <a:ext uri="{FF2B5EF4-FFF2-40B4-BE49-F238E27FC236}">
                <a16:creationId xmlns:a16="http://schemas.microsoft.com/office/drawing/2014/main" id="{4FCCBCA0-C533-9C3D-EFD9-EA5F8A15A1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488" y="1444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CBEE7528-16D9-5FEE-5DD9-453B4C7C5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70062"/>
            <a:ext cx="66927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000" b="1" i="1">
                <a:solidFill>
                  <a:srgbClr val="1F497D"/>
                </a:solidFill>
                <a:latin typeface="Arial titulos"/>
              </a:defRPr>
            </a:lvl1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6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ACTUALIZACIÓN RUT</a:t>
            </a:r>
          </a:p>
        </p:txBody>
      </p:sp>
      <p:pic>
        <p:nvPicPr>
          <p:cNvPr id="2" name="Gráfico 1" descr="Hogar contorno">
            <a:hlinkClick r:id="rId3" action="ppaction://hlinksldjump"/>
            <a:extLst>
              <a:ext uri="{FF2B5EF4-FFF2-40B4-BE49-F238E27FC236}">
                <a16:creationId xmlns:a16="http://schemas.microsoft.com/office/drawing/2014/main" id="{0D699A1A-06FE-356E-B7B9-D867E8DBC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670" y="6385326"/>
            <a:ext cx="554360" cy="4726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3A212AB-29A0-2B64-A64B-C81C363E364A}"/>
              </a:ext>
            </a:extLst>
          </p:cNvPr>
          <p:cNvSpPr txBox="1"/>
          <p:nvPr/>
        </p:nvSpPr>
        <p:spPr>
          <a:xfrm>
            <a:off x="471488" y="769089"/>
            <a:ext cx="85650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u="none" strike="noStrike" baseline="0" dirty="0">
                <a:solidFill>
                  <a:srgbClr val="242844"/>
                </a:solidFill>
                <a:latin typeface="Century Gothic" panose="020B0502020202020204" pitchFamily="34" charset="0"/>
              </a:rPr>
              <a:t>El proceso de actualización del RUT es automático, una vez te has habilitado como facturador electrónico, debes ingresar a la plataforma “Habilitación” donde encontraras una ventana emergente que te consulta la fecha de inicio de operación, fecha en la cual se realizará automáticamente la actualización del RUT con la responsabilidad </a:t>
            </a:r>
            <a:r>
              <a:rPr lang="es-CO" sz="1600" b="1" i="0" u="none" strike="noStrike" baseline="0" dirty="0">
                <a:solidFill>
                  <a:srgbClr val="242844"/>
                </a:solidFill>
                <a:latin typeface="Century Gothic" panose="020B0502020202020204" pitchFamily="34" charset="0"/>
              </a:rPr>
              <a:t>52 Facturador Electrónico. </a:t>
            </a:r>
            <a:endParaRPr lang="es-CO" sz="1600" dirty="0">
              <a:latin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0E0CDB9-9823-CC18-478A-255A3CEA4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825" y="2492896"/>
            <a:ext cx="806164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7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11734</TotalTime>
  <Words>1653</Words>
  <Application>Microsoft Office PowerPoint</Application>
  <PresentationFormat>Presentación en pantalla (4:3)</PresentationFormat>
  <Paragraphs>118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Arial titulos</vt:lpstr>
      <vt:lpstr>Calibri</vt:lpstr>
      <vt:lpstr>Century Gothic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PLAN DE INTERVENCIÓN</dc:title>
  <dc:creator>Monitor</dc:creator>
  <cp:lastModifiedBy>Geovanny Villada Zapata</cp:lastModifiedBy>
  <cp:revision>783</cp:revision>
  <dcterms:created xsi:type="dcterms:W3CDTF">2010-08-19T19:03:43Z</dcterms:created>
  <dcterms:modified xsi:type="dcterms:W3CDTF">2024-02-19T17:42:25Z</dcterms:modified>
</cp:coreProperties>
</file>