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98" r:id="rId2"/>
    <p:sldId id="416" r:id="rId3"/>
    <p:sldId id="418" r:id="rId4"/>
    <p:sldId id="420" r:id="rId5"/>
    <p:sldId id="421" r:id="rId6"/>
    <p:sldId id="422" r:id="rId7"/>
    <p:sldId id="426" r:id="rId8"/>
    <p:sldId id="423" r:id="rId9"/>
    <p:sldId id="425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066"/>
    <a:srgbClr val="E7F2F1"/>
    <a:srgbClr val="A8D5C7"/>
    <a:srgbClr val="C6E0E0"/>
    <a:srgbClr val="75BDA7"/>
    <a:srgbClr val="3494BA"/>
    <a:srgbClr val="58B6C0"/>
    <a:srgbClr val="75B6E5"/>
    <a:srgbClr val="D4EAF3"/>
    <a:srgbClr val="A1D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206" autoAdjust="0"/>
  </p:normalViewPr>
  <p:slideViewPr>
    <p:cSldViewPr snapToGrid="0">
      <p:cViewPr varScale="1">
        <p:scale>
          <a:sx n="105" d="100"/>
          <a:sy n="10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E373BA-85BC-4523-9443-C0B6070F6F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11DCB-FDF0-4AE6-8EDF-98D55BB3B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9BAD-4A98-4ABD-98D9-29F3CB1CFFC5}" type="datetimeFigureOut">
              <a:rPr lang="es-PE" smtClean="0"/>
              <a:t>17/04/2024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D9A2B3-BC7D-4179-B139-7C1D386E28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75F451-8FDC-4921-910D-6331E857B2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7CA06-7EC5-4CE8-80DC-44637603D6B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0766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11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6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9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1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1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49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75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83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6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>
            <a:extLst>
              <a:ext uri="{FF2B5EF4-FFF2-40B4-BE49-F238E27FC236}">
                <a16:creationId xmlns:a16="http://schemas.microsoft.com/office/drawing/2014/main" id="{6FBC8789-68AE-4915-A113-3B4F4DB93A19}"/>
              </a:ext>
            </a:extLst>
          </p:cNvPr>
          <p:cNvSpPr/>
          <p:nvPr userDrawn="1"/>
        </p:nvSpPr>
        <p:spPr>
          <a:xfrm flipV="1">
            <a:off x="-19048" y="931248"/>
            <a:ext cx="12209461" cy="78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1B1957EB-E895-45FE-9BDC-F9A1E08A2131}"/>
              </a:ext>
            </a:extLst>
          </p:cNvPr>
          <p:cNvSpPr/>
          <p:nvPr userDrawn="1"/>
        </p:nvSpPr>
        <p:spPr>
          <a:xfrm rot="5400000">
            <a:off x="994227" y="381908"/>
            <a:ext cx="381645" cy="3290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C2EE5C8E-7D56-4092-94AC-8BB2C97EAFA0}"/>
              </a:ext>
            </a:extLst>
          </p:cNvPr>
          <p:cNvGrpSpPr/>
          <p:nvPr userDrawn="1"/>
        </p:nvGrpSpPr>
        <p:grpSpPr>
          <a:xfrm>
            <a:off x="4536" y="0"/>
            <a:ext cx="721182" cy="931248"/>
            <a:chOff x="0" y="532828"/>
            <a:chExt cx="498355" cy="568897"/>
          </a:xfrm>
        </p:grpSpPr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F64A5F79-9727-425F-8E67-274E617427C5}"/>
                </a:ext>
              </a:extLst>
            </p:cNvPr>
            <p:cNvSpPr/>
            <p:nvPr/>
          </p:nvSpPr>
          <p:spPr>
            <a:xfrm>
              <a:off x="0" y="532828"/>
              <a:ext cx="128433" cy="5688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10">
              <a:extLst>
                <a:ext uri="{FF2B5EF4-FFF2-40B4-BE49-F238E27FC236}">
                  <a16:creationId xmlns:a16="http://schemas.microsoft.com/office/drawing/2014/main" id="{BE989FAD-1A28-4CF7-9D6B-50FE116E749E}"/>
                </a:ext>
              </a:extLst>
            </p:cNvPr>
            <p:cNvSpPr/>
            <p:nvPr/>
          </p:nvSpPr>
          <p:spPr>
            <a:xfrm>
              <a:off x="130533" y="532828"/>
              <a:ext cx="130259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1">
              <a:extLst>
                <a:ext uri="{FF2B5EF4-FFF2-40B4-BE49-F238E27FC236}">
                  <a16:creationId xmlns:a16="http://schemas.microsoft.com/office/drawing/2014/main" id="{2E573C0A-7E9A-4B79-A2E7-7E23A7B2CBC1}"/>
                </a:ext>
              </a:extLst>
            </p:cNvPr>
            <p:cNvSpPr/>
            <p:nvPr/>
          </p:nvSpPr>
          <p:spPr>
            <a:xfrm>
              <a:off x="374250" y="532828"/>
              <a:ext cx="124105" cy="5688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12">
              <a:extLst>
                <a:ext uri="{FF2B5EF4-FFF2-40B4-BE49-F238E27FC236}">
                  <a16:creationId xmlns:a16="http://schemas.microsoft.com/office/drawing/2014/main" id="{62E42EC7-5CC3-45D0-882D-008E29EBAFC4}"/>
                </a:ext>
              </a:extLst>
            </p:cNvPr>
            <p:cNvSpPr/>
            <p:nvPr/>
          </p:nvSpPr>
          <p:spPr>
            <a:xfrm>
              <a:off x="253744" y="532828"/>
              <a:ext cx="128433" cy="568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3">
            <a:extLst>
              <a:ext uri="{FF2B5EF4-FFF2-40B4-BE49-F238E27FC236}">
                <a16:creationId xmlns:a16="http://schemas.microsoft.com/office/drawing/2014/main" id="{65F83126-86E2-4795-BA92-2D5F35FD981F}"/>
              </a:ext>
            </a:extLst>
          </p:cNvPr>
          <p:cNvSpPr/>
          <p:nvPr userDrawn="1"/>
        </p:nvSpPr>
        <p:spPr>
          <a:xfrm>
            <a:off x="11563042" y="6283199"/>
            <a:ext cx="283369" cy="282906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E685A7B-284B-49F0-B076-31AB5FBB7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552" y="271009"/>
            <a:ext cx="6460966" cy="544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enter the relevant text title</a:t>
            </a:r>
            <a:br>
              <a:rPr lang="en-US" dirty="0"/>
            </a:br>
            <a:endParaRPr lang="es-PE" dirty="0"/>
          </a:p>
        </p:txBody>
      </p:sp>
      <p:sp>
        <p:nvSpPr>
          <p:cNvPr id="26" name="Rectangle 578">
            <a:extLst>
              <a:ext uri="{FF2B5EF4-FFF2-40B4-BE49-F238E27FC236}">
                <a16:creationId xmlns:a16="http://schemas.microsoft.com/office/drawing/2014/main" id="{E7649288-EBF5-4D14-8F7A-1533F8F004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09196" y="6280820"/>
            <a:ext cx="173697" cy="468362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7" name="Freeform 579">
            <a:extLst>
              <a:ext uri="{FF2B5EF4-FFF2-40B4-BE49-F238E27FC236}">
                <a16:creationId xmlns:a16="http://schemas.microsoft.com/office/drawing/2014/main" id="{45494489-E69F-4E02-BF13-11E110E69FCC}"/>
              </a:ext>
            </a:extLst>
          </p:cNvPr>
          <p:cNvSpPr>
            <a:spLocks/>
          </p:cNvSpPr>
          <p:nvPr userDrawn="1"/>
        </p:nvSpPr>
        <p:spPr bwMode="auto">
          <a:xfrm>
            <a:off x="11309196" y="5997012"/>
            <a:ext cx="792493" cy="752171"/>
          </a:xfrm>
          <a:custGeom>
            <a:avLst/>
            <a:gdLst>
              <a:gd name="T0" fmla="*/ 0 w 676"/>
              <a:gd name="T1" fmla="*/ 241 h 641"/>
              <a:gd name="T2" fmla="*/ 152 w 676"/>
              <a:gd name="T3" fmla="*/ 241 h 641"/>
              <a:gd name="T4" fmla="*/ 281 w 676"/>
              <a:gd name="T5" fmla="*/ 404 h 641"/>
              <a:gd name="T6" fmla="*/ 492 w 676"/>
              <a:gd name="T7" fmla="*/ 128 h 641"/>
              <a:gd name="T8" fmla="*/ 423 w 676"/>
              <a:gd name="T9" fmla="*/ 69 h 641"/>
              <a:gd name="T10" fmla="*/ 676 w 676"/>
              <a:gd name="T11" fmla="*/ 0 h 641"/>
              <a:gd name="T12" fmla="*/ 656 w 676"/>
              <a:gd name="T13" fmla="*/ 263 h 641"/>
              <a:gd name="T14" fmla="*/ 588 w 676"/>
              <a:gd name="T15" fmla="*/ 207 h 641"/>
              <a:gd name="T16" fmla="*/ 281 w 676"/>
              <a:gd name="T17" fmla="*/ 641 h 641"/>
              <a:gd name="T18" fmla="*/ 0 w 676"/>
              <a:gd name="T19" fmla="*/ 2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6" h="641">
                <a:moveTo>
                  <a:pt x="0" y="241"/>
                </a:moveTo>
                <a:cubicBezTo>
                  <a:pt x="51" y="241"/>
                  <a:pt x="101" y="241"/>
                  <a:pt x="152" y="241"/>
                </a:cubicBezTo>
                <a:cubicBezTo>
                  <a:pt x="195" y="295"/>
                  <a:pt x="238" y="350"/>
                  <a:pt x="281" y="404"/>
                </a:cubicBezTo>
                <a:cubicBezTo>
                  <a:pt x="351" y="312"/>
                  <a:pt x="422" y="220"/>
                  <a:pt x="492" y="128"/>
                </a:cubicBezTo>
                <a:cubicBezTo>
                  <a:pt x="469" y="108"/>
                  <a:pt x="446" y="89"/>
                  <a:pt x="423" y="69"/>
                </a:cubicBezTo>
                <a:cubicBezTo>
                  <a:pt x="507" y="46"/>
                  <a:pt x="592" y="23"/>
                  <a:pt x="676" y="0"/>
                </a:cubicBezTo>
                <a:cubicBezTo>
                  <a:pt x="669" y="87"/>
                  <a:pt x="663" y="175"/>
                  <a:pt x="656" y="263"/>
                </a:cubicBezTo>
                <a:cubicBezTo>
                  <a:pt x="633" y="244"/>
                  <a:pt x="611" y="225"/>
                  <a:pt x="588" y="207"/>
                </a:cubicBezTo>
                <a:cubicBezTo>
                  <a:pt x="486" y="351"/>
                  <a:pt x="383" y="496"/>
                  <a:pt x="281" y="641"/>
                </a:cubicBezTo>
                <a:cubicBezTo>
                  <a:pt x="187" y="508"/>
                  <a:pt x="94" y="374"/>
                  <a:pt x="0" y="241"/>
                </a:cubicBezTo>
                <a:close/>
              </a:path>
            </a:pathLst>
          </a:custGeom>
          <a:solidFill>
            <a:srgbClr val="58B6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Freeform 580">
            <a:extLst>
              <a:ext uri="{FF2B5EF4-FFF2-40B4-BE49-F238E27FC236}">
                <a16:creationId xmlns:a16="http://schemas.microsoft.com/office/drawing/2014/main" id="{D9C41E3C-239A-461E-B13B-241E2D427202}"/>
              </a:ext>
            </a:extLst>
          </p:cNvPr>
          <p:cNvSpPr>
            <a:spLocks/>
          </p:cNvSpPr>
          <p:nvPr userDrawn="1"/>
        </p:nvSpPr>
        <p:spPr bwMode="auto">
          <a:xfrm>
            <a:off x="11822532" y="6280820"/>
            <a:ext cx="175248" cy="468362"/>
          </a:xfrm>
          <a:custGeom>
            <a:avLst/>
            <a:gdLst>
              <a:gd name="T0" fmla="*/ 0 w 150"/>
              <a:gd name="T1" fmla="*/ 209 h 399"/>
              <a:gd name="T2" fmla="*/ 150 w 150"/>
              <a:gd name="T3" fmla="*/ 0 h 399"/>
              <a:gd name="T4" fmla="*/ 150 w 150"/>
              <a:gd name="T5" fmla="*/ 399 h 399"/>
              <a:gd name="T6" fmla="*/ 0 w 150"/>
              <a:gd name="T7" fmla="*/ 399 h 399"/>
              <a:gd name="T8" fmla="*/ 0 w 150"/>
              <a:gd name="T9" fmla="*/ 20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99">
                <a:moveTo>
                  <a:pt x="0" y="209"/>
                </a:moveTo>
                <a:cubicBezTo>
                  <a:pt x="50" y="140"/>
                  <a:pt x="100" y="70"/>
                  <a:pt x="150" y="0"/>
                </a:cubicBezTo>
                <a:cubicBezTo>
                  <a:pt x="150" y="133"/>
                  <a:pt x="150" y="266"/>
                  <a:pt x="150" y="399"/>
                </a:cubicBezTo>
                <a:cubicBezTo>
                  <a:pt x="100" y="399"/>
                  <a:pt x="50" y="399"/>
                  <a:pt x="0" y="399"/>
                </a:cubicBezTo>
                <a:cubicBezTo>
                  <a:pt x="0" y="336"/>
                  <a:pt x="0" y="273"/>
                  <a:pt x="0" y="209"/>
                </a:cubicBezTo>
                <a:close/>
              </a:path>
            </a:pathLst>
          </a:custGeom>
          <a:solidFill>
            <a:srgbClr val="75BD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581">
            <a:extLst>
              <a:ext uri="{FF2B5EF4-FFF2-40B4-BE49-F238E27FC236}">
                <a16:creationId xmlns:a16="http://schemas.microsoft.com/office/drawing/2014/main" id="{25E4434D-0B0E-4A66-BCF4-C91C4EEC5AA9}"/>
              </a:ext>
            </a:extLst>
          </p:cNvPr>
          <p:cNvSpPr>
            <a:spLocks/>
          </p:cNvSpPr>
          <p:nvPr userDrawn="1"/>
        </p:nvSpPr>
        <p:spPr bwMode="auto">
          <a:xfrm>
            <a:off x="11309196" y="6280820"/>
            <a:ext cx="173697" cy="356699"/>
          </a:xfrm>
          <a:custGeom>
            <a:avLst/>
            <a:gdLst>
              <a:gd name="T0" fmla="*/ 0 w 149"/>
              <a:gd name="T1" fmla="*/ 0 h 305"/>
              <a:gd name="T2" fmla="*/ 149 w 149"/>
              <a:gd name="T3" fmla="*/ 305 h 305"/>
              <a:gd name="T4" fmla="*/ 149 w 149"/>
              <a:gd name="T5" fmla="*/ 212 h 305"/>
              <a:gd name="T6" fmla="*/ 0 w 149"/>
              <a:gd name="T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305">
                <a:moveTo>
                  <a:pt x="0" y="0"/>
                </a:moveTo>
                <a:cubicBezTo>
                  <a:pt x="50" y="102"/>
                  <a:pt x="100" y="204"/>
                  <a:pt x="149" y="305"/>
                </a:cubicBezTo>
                <a:cubicBezTo>
                  <a:pt x="149" y="274"/>
                  <a:pt x="149" y="243"/>
                  <a:pt x="149" y="212"/>
                </a:cubicBezTo>
                <a:cubicBezTo>
                  <a:pt x="99" y="142"/>
                  <a:pt x="50" y="71"/>
                  <a:pt x="0" y="0"/>
                </a:cubicBezTo>
                <a:close/>
              </a:path>
            </a:pathLst>
          </a:custGeom>
          <a:solidFill>
            <a:srgbClr val="3494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2B0F827-A81B-4060-A691-4C1BB2E1601F}"/>
              </a:ext>
            </a:extLst>
          </p:cNvPr>
          <p:cNvSpPr/>
          <p:nvPr userDrawn="1"/>
        </p:nvSpPr>
        <p:spPr>
          <a:xfrm>
            <a:off x="1" y="6571641"/>
            <a:ext cx="11309196" cy="177540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B22F1847-CFC5-45DB-997A-5EFDECA57DB9}"/>
              </a:ext>
            </a:extLst>
          </p:cNvPr>
          <p:cNvGrpSpPr/>
          <p:nvPr userDrawn="1"/>
        </p:nvGrpSpPr>
        <p:grpSpPr>
          <a:xfrm>
            <a:off x="0" y="6572402"/>
            <a:ext cx="12154152" cy="176780"/>
            <a:chOff x="0" y="6640497"/>
            <a:chExt cx="12154152" cy="226331"/>
          </a:xfrm>
        </p:grpSpPr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DB929CA7-53E6-43F0-8FF8-CDF3DF758C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0497"/>
              <a:ext cx="5104067" cy="226331"/>
            </a:xfrm>
            <a:prstGeom prst="rect">
              <a:avLst/>
            </a:prstGeom>
            <a:solidFill>
              <a:srgbClr val="58B6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BD0A70F8-B4B1-408C-9791-B9B2284FFE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82915" y="6640497"/>
              <a:ext cx="3633977" cy="226331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Rectangle 38">
              <a:extLst>
                <a:ext uri="{FF2B5EF4-FFF2-40B4-BE49-F238E27FC236}">
                  <a16:creationId xmlns:a16="http://schemas.microsoft.com/office/drawing/2014/main" id="{5A9B10AD-0719-40EA-9819-397122A370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16892" y="6640497"/>
              <a:ext cx="2149081" cy="226331"/>
            </a:xfrm>
            <a:prstGeom prst="rect">
              <a:avLst/>
            </a:prstGeom>
            <a:solidFill>
              <a:srgbClr val="3494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id="{27D11D7E-5B0A-439D-9D57-0546D771C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65972" y="6640497"/>
              <a:ext cx="1288180" cy="226331"/>
            </a:xfrm>
            <a:prstGeom prst="rect">
              <a:avLst/>
            </a:prstGeom>
            <a:solidFill>
              <a:srgbClr val="75BD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4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D2DBC6C-DD6D-48BF-98C2-B6D09B71B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8E335B3-E6C8-4C68-B320-5A11CD77B769}"/>
              </a:ext>
            </a:extLst>
          </p:cNvPr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D8302F-3B95-4D6C-8612-300A5D3E29C1}"/>
              </a:ext>
            </a:extLst>
          </p:cNvPr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1FC8F613-E070-4AE7-9313-0DDC9F553451}"/>
              </a:ext>
            </a:extLst>
          </p:cNvPr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id="{B82A7FE8-1FB6-45BD-BF01-27DCAE0D0FAD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8">
            <a:extLst>
              <a:ext uri="{FF2B5EF4-FFF2-40B4-BE49-F238E27FC236}">
                <a16:creationId xmlns:a16="http://schemas.microsoft.com/office/drawing/2014/main" id="{7840F394-0820-4BF8-A5C8-E994209710B0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539B8B64-1121-4AE7-A6EF-FD1E7CAF1200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0118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quejasyreclamos@utp.edu.co" TargetMode="Externa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3">
            <a:extLst>
              <a:ext uri="{FF2B5EF4-FFF2-40B4-BE49-F238E27FC236}">
                <a16:creationId xmlns:a16="http://schemas.microsoft.com/office/drawing/2014/main" id="{1B4D21F5-DD21-4926-9418-6702EA44468B}"/>
              </a:ext>
            </a:extLst>
          </p:cNvPr>
          <p:cNvSpPr/>
          <p:nvPr/>
        </p:nvSpPr>
        <p:spPr>
          <a:xfrm flipH="1">
            <a:off x="7860697" y="5632488"/>
            <a:ext cx="1302443" cy="1237263"/>
          </a:xfrm>
          <a:custGeom>
            <a:avLst/>
            <a:gdLst>
              <a:gd name="connsiteX0" fmla="*/ 1302443 w 1302443"/>
              <a:gd name="connsiteY0" fmla="*/ 0 h 1491343"/>
              <a:gd name="connsiteX1" fmla="*/ 591643 w 1302443"/>
              <a:gd name="connsiteY1" fmla="*/ 0 h 1491343"/>
              <a:gd name="connsiteX2" fmla="*/ 0 w 1302443"/>
              <a:gd name="connsiteY2" fmla="*/ 1491343 h 1491343"/>
              <a:gd name="connsiteX3" fmla="*/ 710800 w 1302443"/>
              <a:gd name="connsiteY3" fmla="*/ 1491343 h 14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443" h="1491343">
                <a:moveTo>
                  <a:pt x="1302443" y="0"/>
                </a:moveTo>
                <a:lnTo>
                  <a:pt x="591643" y="0"/>
                </a:lnTo>
                <a:lnTo>
                  <a:pt x="0" y="1491343"/>
                </a:lnTo>
                <a:lnTo>
                  <a:pt x="710800" y="1491343"/>
                </a:lnTo>
                <a:close/>
              </a:path>
            </a:pathLst>
          </a:custGeom>
          <a:gradFill flip="none" rotWithShape="1">
            <a:gsLst>
              <a:gs pos="0">
                <a:srgbClr val="75BDA7">
                  <a:shade val="30000"/>
                  <a:satMod val="115000"/>
                </a:srgbClr>
              </a:gs>
              <a:gs pos="50000">
                <a:srgbClr val="75BDA7">
                  <a:shade val="67500"/>
                  <a:satMod val="115000"/>
                </a:srgbClr>
              </a:gs>
              <a:gs pos="100000">
                <a:srgbClr val="75BD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任意多边形: 形状 15">
            <a:extLst>
              <a:ext uri="{FF2B5EF4-FFF2-40B4-BE49-F238E27FC236}">
                <a16:creationId xmlns:a16="http://schemas.microsoft.com/office/drawing/2014/main" id="{3D979C5D-6245-4597-AF73-005B56B26466}"/>
              </a:ext>
            </a:extLst>
          </p:cNvPr>
          <p:cNvSpPr/>
          <p:nvPr/>
        </p:nvSpPr>
        <p:spPr>
          <a:xfrm flipH="1">
            <a:off x="4934856" y="754743"/>
            <a:ext cx="3064340" cy="6105294"/>
          </a:xfrm>
          <a:custGeom>
            <a:avLst/>
            <a:gdLst>
              <a:gd name="connsiteX0" fmla="*/ 2775903 w 2775903"/>
              <a:gd name="connsiteY0" fmla="*/ 0 h 6129830"/>
              <a:gd name="connsiteX1" fmla="*/ 2431816 w 2775903"/>
              <a:gd name="connsiteY1" fmla="*/ 0 h 6129830"/>
              <a:gd name="connsiteX2" fmla="*/ 0 w 2775903"/>
              <a:gd name="connsiteY2" fmla="*/ 6129830 h 6129830"/>
              <a:gd name="connsiteX3" fmla="*/ 710800 w 2775903"/>
              <a:gd name="connsiteY3" fmla="*/ 6129830 h 6129830"/>
              <a:gd name="connsiteX4" fmla="*/ 2775903 w 2775903"/>
              <a:gd name="connsiteY4" fmla="*/ 924366 h 612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903" h="6129830">
                <a:moveTo>
                  <a:pt x="2775903" y="0"/>
                </a:moveTo>
                <a:lnTo>
                  <a:pt x="2431816" y="0"/>
                </a:lnTo>
                <a:lnTo>
                  <a:pt x="0" y="6129830"/>
                </a:lnTo>
                <a:lnTo>
                  <a:pt x="710800" y="6129830"/>
                </a:lnTo>
                <a:lnTo>
                  <a:pt x="2775903" y="924366"/>
                </a:lnTo>
                <a:close/>
              </a:path>
            </a:pathLst>
          </a:custGeom>
          <a:solidFill>
            <a:srgbClr val="75BDA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等腰三角形 2">
            <a:extLst>
              <a:ext uri="{FF2B5EF4-FFF2-40B4-BE49-F238E27FC236}">
                <a16:creationId xmlns:a16="http://schemas.microsoft.com/office/drawing/2014/main" id="{470E4646-0874-4CDC-8638-A78E1FD639D4}"/>
              </a:ext>
            </a:extLst>
          </p:cNvPr>
          <p:cNvSpPr/>
          <p:nvPr/>
        </p:nvSpPr>
        <p:spPr>
          <a:xfrm flipV="1">
            <a:off x="4934857" y="3923"/>
            <a:ext cx="1393791" cy="1659537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任意多边形: 形状 12">
            <a:extLst>
              <a:ext uri="{FF2B5EF4-FFF2-40B4-BE49-F238E27FC236}">
                <a16:creationId xmlns:a16="http://schemas.microsoft.com/office/drawing/2014/main" id="{23D40C57-23D3-4E1D-8F40-949CDDB159F6}"/>
              </a:ext>
            </a:extLst>
          </p:cNvPr>
          <p:cNvSpPr/>
          <p:nvPr/>
        </p:nvSpPr>
        <p:spPr>
          <a:xfrm>
            <a:off x="7273779" y="5617974"/>
            <a:ext cx="1302443" cy="1237263"/>
          </a:xfrm>
          <a:custGeom>
            <a:avLst/>
            <a:gdLst>
              <a:gd name="connsiteX0" fmla="*/ 591643 w 1302443"/>
              <a:gd name="connsiteY0" fmla="*/ 0 h 1491343"/>
              <a:gd name="connsiteX1" fmla="*/ 1302443 w 1302443"/>
              <a:gd name="connsiteY1" fmla="*/ 0 h 1491343"/>
              <a:gd name="connsiteX2" fmla="*/ 710800 w 1302443"/>
              <a:gd name="connsiteY2" fmla="*/ 1491343 h 1491343"/>
              <a:gd name="connsiteX3" fmla="*/ 0 w 1302443"/>
              <a:gd name="connsiteY3" fmla="*/ 1491343 h 14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443" h="1491343">
                <a:moveTo>
                  <a:pt x="591643" y="0"/>
                </a:moveTo>
                <a:lnTo>
                  <a:pt x="1302443" y="0"/>
                </a:lnTo>
                <a:lnTo>
                  <a:pt x="710800" y="1491343"/>
                </a:lnTo>
                <a:lnTo>
                  <a:pt x="0" y="14913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6540527" y="1595787"/>
            <a:ext cx="5331674" cy="12372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000" b="1" dirty="0">
                <a:solidFill>
                  <a:srgbClr val="58B6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+mj-cs"/>
              </a:rPr>
              <a:t>ATENCIÓN DE USUARIOS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000" b="1" dirty="0">
                <a:solidFill>
                  <a:srgbClr val="58B6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+mj-cs"/>
              </a:rPr>
              <a:t>Y RESPUESTA A PQRS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1143169" y="3646200"/>
            <a:ext cx="3382988" cy="138014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isometricOffAxis1Right"/>
              <a:lightRig rig="threePt" dir="t"/>
            </a:scene3d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8000" b="1" dirty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</a:t>
            </a:r>
            <a:r>
              <a:rPr lang="es-ES_tradnl" altLang="es-CO" sz="8000" b="1" dirty="0">
                <a:solidFill>
                  <a:srgbClr val="FF9409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Q</a:t>
            </a:r>
            <a:r>
              <a:rPr lang="es-ES_tradnl" altLang="es-CO" sz="8000" b="1" dirty="0">
                <a:solidFill>
                  <a:srgbClr val="FFFF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R</a:t>
            </a:r>
            <a:r>
              <a:rPr lang="es-ES_tradnl" altLang="es-CO" sz="8000" b="1" dirty="0">
                <a:solidFill>
                  <a:srgbClr val="00B05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S</a:t>
            </a:r>
          </a:p>
        </p:txBody>
      </p:sp>
      <p:pic>
        <p:nvPicPr>
          <p:cNvPr id="14" name="Imagen 11" descr="T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18121" r="11662" b="24832"/>
          <a:stretch>
            <a:fillRect/>
          </a:stretch>
        </p:blipFill>
        <p:spPr bwMode="auto">
          <a:xfrm>
            <a:off x="7636071" y="3004501"/>
            <a:ext cx="3891894" cy="20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C3450912-5531-1780-9544-D5576DE8531A}"/>
              </a:ext>
            </a:extLst>
          </p:cNvPr>
          <p:cNvSpPr txBox="1">
            <a:spLocks/>
          </p:cNvSpPr>
          <p:nvPr/>
        </p:nvSpPr>
        <p:spPr bwMode="auto">
          <a:xfrm>
            <a:off x="445803" y="2674370"/>
            <a:ext cx="4777719" cy="138014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isometricOffAxis1Right"/>
              <a:lightRig rig="threePt" dir="t"/>
            </a:scene3d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7200" dirty="0">
                <a:ln w="0"/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SISTEMA</a:t>
            </a:r>
            <a:endParaRPr lang="es-ES_tradnl" altLang="es-CO" sz="8000" dirty="0">
              <a:ln w="0"/>
              <a:solidFill>
                <a:schemeClr val="accent2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5" name="等腰三角形 2">
            <a:extLst>
              <a:ext uri="{FF2B5EF4-FFF2-40B4-BE49-F238E27FC236}">
                <a16:creationId xmlns:a16="http://schemas.microsoft.com/office/drawing/2014/main" id="{4F51258B-FE11-0D39-BA83-78A2682AFBA0}"/>
              </a:ext>
            </a:extLst>
          </p:cNvPr>
          <p:cNvSpPr/>
          <p:nvPr/>
        </p:nvSpPr>
        <p:spPr>
          <a:xfrm flipV="1">
            <a:off x="-1" y="-3"/>
            <a:ext cx="6328649" cy="2626149"/>
          </a:xfrm>
          <a:prstGeom prst="triangle">
            <a:avLst>
              <a:gd name="adj" fmla="val 0"/>
            </a:avLst>
          </a:prstGeom>
          <a:solidFill>
            <a:srgbClr val="89CCD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FB9D1E78-D42B-E5B5-8485-C6E17F633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622" y="261168"/>
            <a:ext cx="3114363" cy="10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3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1" name="Redondear rectángulo de esquina diagonal 27">
            <a:extLst>
              <a:ext uri="{FF2B5EF4-FFF2-40B4-BE49-F238E27FC236}">
                <a16:creationId xmlns:a16="http://schemas.microsoft.com/office/drawing/2014/main" id="{CC20B006-BC8C-F16A-838F-3B77B90D1464}"/>
              </a:ext>
            </a:extLst>
          </p:cNvPr>
          <p:cNvSpPr/>
          <p:nvPr/>
        </p:nvSpPr>
        <p:spPr>
          <a:xfrm>
            <a:off x="5827148" y="1987022"/>
            <a:ext cx="5529205" cy="343723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2200" dirty="0">
                <a:solidFill>
                  <a:srgbClr val="002060"/>
                </a:solidFill>
                <a:ea typeface="Verdana" panose="020B0604030504040204" pitchFamily="34" charset="0"/>
              </a:rPr>
              <a:t>Con el fin de disminuir las quejas y reclamos que los usuarios presentan en la UTP, se sugiere:</a:t>
            </a:r>
          </a:p>
          <a:p>
            <a:pPr algn="ctr">
              <a:defRPr/>
            </a:pPr>
            <a:endParaRPr lang="es-CO" sz="200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CO" sz="2300" b="1" dirty="0">
                <a:solidFill>
                  <a:srgbClr val="002060"/>
                </a:solidFill>
                <a:ea typeface="Verdana" panose="020B0604030504040204" pitchFamily="34" charset="0"/>
              </a:rPr>
              <a:t>Tener un </a:t>
            </a:r>
            <a:r>
              <a:rPr lang="es-MX" sz="2300" b="1" dirty="0">
                <a:solidFill>
                  <a:srgbClr val="002060"/>
                </a:solidFill>
                <a:ea typeface="Verdana" panose="020B0604030504040204" pitchFamily="34" charset="0"/>
              </a:rPr>
              <a:t>trato cordial, educado, resolutivo, eficiente, rápido y personalizado para procurar un servicio de calidad</a:t>
            </a:r>
            <a:r>
              <a:rPr lang="es-MX" sz="2300" b="1" dirty="0">
                <a:solidFill>
                  <a:srgbClr val="002060"/>
                </a:solidFill>
              </a:rPr>
              <a:t>.</a:t>
            </a:r>
            <a:r>
              <a:rPr lang="es-MX" sz="2400" b="1" dirty="0">
                <a:solidFill>
                  <a:srgbClr val="002060"/>
                </a:solidFill>
              </a:rPr>
              <a:t> </a:t>
            </a:r>
            <a:endParaRPr lang="es-CO" sz="2400" b="1" dirty="0">
              <a:solidFill>
                <a:srgbClr val="002060"/>
              </a:solidFill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Atención de usuarios y respuestas 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Picture 2" descr="Consejos para mejorar tu atención al cliente">
            <a:extLst>
              <a:ext uri="{FF2B5EF4-FFF2-40B4-BE49-F238E27FC236}">
                <a16:creationId xmlns:a16="http://schemas.microsoft.com/office/drawing/2014/main" id="{FC8E2B8A-A2FA-56EE-01A9-C966F7CDC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r="19772" b="3153"/>
          <a:stretch/>
        </p:blipFill>
        <p:spPr bwMode="auto">
          <a:xfrm>
            <a:off x="777591" y="1643969"/>
            <a:ext cx="4443814" cy="34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Verdana" panose="020B0604030504040204" pitchFamily="34" charset="0"/>
              </a:rPr>
              <a:t>Atención de usuarios y respuestas 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24305568-78A3-0CD9-7541-C6A4B67FC8FC}"/>
              </a:ext>
            </a:extLst>
          </p:cNvPr>
          <p:cNvSpPr txBox="1">
            <a:spLocks/>
          </p:cNvSpPr>
          <p:nvPr/>
        </p:nvSpPr>
        <p:spPr bwMode="auto">
          <a:xfrm>
            <a:off x="1982963" y="1534737"/>
            <a:ext cx="7934395" cy="5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2000" dirty="0">
                <a:solidFill>
                  <a:srgbClr val="75BDA7"/>
                </a:solidFill>
                <a:latin typeface="Arial Black" panose="020B0A04020102020204" pitchFamily="34" charset="0"/>
                <a:ea typeface="+mn-ea"/>
              </a:rPr>
              <a:t>¿QUIÉNES PUEDEN PRESENTAR </a:t>
            </a:r>
            <a:r>
              <a:rPr lang="es-ES_tradnl" altLang="es-CO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</a:rPr>
              <a:t>P</a:t>
            </a:r>
            <a:r>
              <a:rPr lang="es-ES_tradnl" altLang="es-CO" sz="2000" dirty="0">
                <a:solidFill>
                  <a:srgbClr val="FF9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</a:rPr>
              <a:t>Q</a:t>
            </a:r>
            <a:r>
              <a:rPr lang="es-ES_tradnl" altLang="es-CO" sz="2000" dirty="0">
                <a:solidFill>
                  <a:srgbClr val="F8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</a:rPr>
              <a:t>R</a:t>
            </a:r>
            <a:r>
              <a:rPr lang="es-ES_tradnl" altLang="es-CO" sz="20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</a:rPr>
              <a:t>S</a:t>
            </a:r>
            <a:r>
              <a:rPr lang="es-ES_tradnl" altLang="es-CO" sz="2000" dirty="0">
                <a:solidFill>
                  <a:srgbClr val="3494BA"/>
                </a:solidFill>
                <a:latin typeface="Arial Black" panose="020B0A04020102020204" pitchFamily="34" charset="0"/>
                <a:ea typeface="+mn-ea"/>
              </a:rPr>
              <a:t> </a:t>
            </a:r>
            <a:r>
              <a:rPr lang="es-ES_tradnl" altLang="es-CO" sz="2000" dirty="0">
                <a:solidFill>
                  <a:srgbClr val="75BDA7"/>
                </a:solidFill>
                <a:latin typeface="Arial Black" panose="020B0A04020102020204" pitchFamily="34" charset="0"/>
                <a:ea typeface="+mn-ea"/>
              </a:rPr>
              <a:t>ANTE LA UNIVERSIDAD?</a:t>
            </a:r>
          </a:p>
        </p:txBody>
      </p:sp>
      <p:sp>
        <p:nvSpPr>
          <p:cNvPr id="14" name="5 Rectángulo">
            <a:extLst>
              <a:ext uri="{FF2B5EF4-FFF2-40B4-BE49-F238E27FC236}">
                <a16:creationId xmlns:a16="http://schemas.microsoft.com/office/drawing/2014/main" id="{5F610A1A-1078-6481-6C4A-CEFD82DFF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482" y="2511113"/>
            <a:ext cx="899545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</a:rPr>
              <a:t>Todas 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</a:rPr>
              <a:t>las personas pueden presentar peticiones respetuosas ante la Universidad, inclusive los menores de edad.</a:t>
            </a:r>
            <a:endParaRPr lang="es-ES" altLang="es-CO" sz="1600" i="1" dirty="0">
              <a:solidFill>
                <a:schemeClr val="bg1">
                  <a:lumMod val="50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8C5C75F-FEAF-98C8-3A7D-27FDC8865E2E}"/>
              </a:ext>
            </a:extLst>
          </p:cNvPr>
          <p:cNvSpPr/>
          <p:nvPr/>
        </p:nvSpPr>
        <p:spPr>
          <a:xfrm>
            <a:off x="5064919" y="3609207"/>
            <a:ext cx="58150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Las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formas de presentar PQRS ante la Universidad por parte de la comunidad universitaria y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la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ciudadanía en general son:</a:t>
            </a:r>
          </a:p>
          <a:p>
            <a:pPr lvl="0"/>
            <a:endParaRPr lang="es-CO" sz="16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Verbal (presencial o teléfono).</a:t>
            </a:r>
            <a:endParaRPr lang="es-CO" sz="16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Escrito (correo físico, correo postal, o correos electrónicos con dominio @utp.edu.co definidos por la Universidad).</a:t>
            </a:r>
            <a:endParaRPr lang="es-CO" sz="16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Sitio web PQRS definido por la Universidad.</a:t>
            </a:r>
          </a:p>
        </p:txBody>
      </p:sp>
      <p:pic>
        <p:nvPicPr>
          <p:cNvPr id="19" name="Imagen 18" descr="Peticiones quejas y reclamos - Software de PQRS">
            <a:extLst>
              <a:ext uri="{FF2B5EF4-FFF2-40B4-BE49-F238E27FC236}">
                <a16:creationId xmlns:a16="http://schemas.microsoft.com/office/drawing/2014/main" id="{6B55C426-A248-1138-87E6-30A3A1B4450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r="8509"/>
          <a:stretch/>
        </p:blipFill>
        <p:spPr bwMode="auto">
          <a:xfrm>
            <a:off x="1189844" y="3429000"/>
            <a:ext cx="3714262" cy="2835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68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Verdana" panose="020B0604030504040204" pitchFamily="34" charset="0"/>
              </a:rPr>
              <a:t>Atención de usuarios y respuestas 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BDFD792-372D-AFDC-3D42-DCD2DB57FA89}"/>
              </a:ext>
            </a:extLst>
          </p:cNvPr>
          <p:cNvGrpSpPr/>
          <p:nvPr/>
        </p:nvGrpSpPr>
        <p:grpSpPr>
          <a:xfrm>
            <a:off x="3641772" y="3253571"/>
            <a:ext cx="4246987" cy="4167871"/>
            <a:chOff x="3135631" y="2257696"/>
            <a:chExt cx="2728319" cy="2677494"/>
          </a:xfrm>
        </p:grpSpPr>
        <p:sp>
          <p:nvSpPr>
            <p:cNvPr id="8" name="弧形 20">
              <a:extLst>
                <a:ext uri="{FF2B5EF4-FFF2-40B4-BE49-F238E27FC236}">
                  <a16:creationId xmlns:a16="http://schemas.microsoft.com/office/drawing/2014/main" id="{9386CD6B-77E2-834A-D7B3-FC8DDE4E2D8C}"/>
                </a:ext>
              </a:extLst>
            </p:cNvPr>
            <p:cNvSpPr/>
            <p:nvPr/>
          </p:nvSpPr>
          <p:spPr>
            <a:xfrm>
              <a:off x="3232888" y="2385683"/>
              <a:ext cx="2549162" cy="2549507"/>
            </a:xfrm>
            <a:prstGeom prst="arc">
              <a:avLst>
                <a:gd name="adj1" fmla="val 10885078"/>
                <a:gd name="adj2" fmla="val 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椭圆 21">
              <a:extLst>
                <a:ext uri="{FF2B5EF4-FFF2-40B4-BE49-F238E27FC236}">
                  <a16:creationId xmlns:a16="http://schemas.microsoft.com/office/drawing/2014/main" id="{06CB0516-8047-CF65-B565-0689537157C0}"/>
                </a:ext>
              </a:extLst>
            </p:cNvPr>
            <p:cNvSpPr/>
            <p:nvPr/>
          </p:nvSpPr>
          <p:spPr>
            <a:xfrm>
              <a:off x="3135631" y="3245757"/>
              <a:ext cx="255940" cy="255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1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椭圆 22">
              <a:extLst>
                <a:ext uri="{FF2B5EF4-FFF2-40B4-BE49-F238E27FC236}">
                  <a16:creationId xmlns:a16="http://schemas.microsoft.com/office/drawing/2014/main" id="{640ED186-C3F7-C2DE-48C7-4500D9C70F79}"/>
                </a:ext>
              </a:extLst>
            </p:cNvPr>
            <p:cNvSpPr/>
            <p:nvPr/>
          </p:nvSpPr>
          <p:spPr>
            <a:xfrm>
              <a:off x="3538624" y="2589447"/>
              <a:ext cx="255940" cy="255975"/>
            </a:xfrm>
            <a:prstGeom prst="ellipse">
              <a:avLst/>
            </a:prstGeom>
            <a:solidFill>
              <a:srgbClr val="58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2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椭圆 23">
              <a:extLst>
                <a:ext uri="{FF2B5EF4-FFF2-40B4-BE49-F238E27FC236}">
                  <a16:creationId xmlns:a16="http://schemas.microsoft.com/office/drawing/2014/main" id="{13457641-011B-788D-7927-0D01E0B260FE}"/>
                </a:ext>
              </a:extLst>
            </p:cNvPr>
            <p:cNvSpPr/>
            <p:nvPr/>
          </p:nvSpPr>
          <p:spPr>
            <a:xfrm>
              <a:off x="4379498" y="2257696"/>
              <a:ext cx="255940" cy="255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3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椭圆 24">
              <a:extLst>
                <a:ext uri="{FF2B5EF4-FFF2-40B4-BE49-F238E27FC236}">
                  <a16:creationId xmlns:a16="http://schemas.microsoft.com/office/drawing/2014/main" id="{54E87B79-494B-8D7D-6E32-7BF4979EC5E8}"/>
                </a:ext>
              </a:extLst>
            </p:cNvPr>
            <p:cNvSpPr/>
            <p:nvPr/>
          </p:nvSpPr>
          <p:spPr>
            <a:xfrm>
              <a:off x="5156520" y="2541832"/>
              <a:ext cx="255940" cy="255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4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椭圆 25">
              <a:extLst>
                <a:ext uri="{FF2B5EF4-FFF2-40B4-BE49-F238E27FC236}">
                  <a16:creationId xmlns:a16="http://schemas.microsoft.com/office/drawing/2014/main" id="{20DAC4AF-26A5-90CA-ABCE-7A3F92E7B5C4}"/>
                </a:ext>
              </a:extLst>
            </p:cNvPr>
            <p:cNvSpPr/>
            <p:nvPr/>
          </p:nvSpPr>
          <p:spPr>
            <a:xfrm>
              <a:off x="5608010" y="3245757"/>
              <a:ext cx="255940" cy="255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5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23" name="文本框 38">
            <a:extLst>
              <a:ext uri="{FF2B5EF4-FFF2-40B4-BE49-F238E27FC236}">
                <a16:creationId xmlns:a16="http://schemas.microsoft.com/office/drawing/2014/main" id="{A909B808-E4F8-E37A-E5E8-504C777B9E58}"/>
              </a:ext>
            </a:extLst>
          </p:cNvPr>
          <p:cNvSpPr txBox="1"/>
          <p:nvPr/>
        </p:nvSpPr>
        <p:spPr>
          <a:xfrm>
            <a:off x="2526766" y="1284729"/>
            <a:ext cx="683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2000" b="1" dirty="0">
                <a:solidFill>
                  <a:srgbClr val="8CC066"/>
                </a:solidFill>
                <a:latin typeface="Arial Black" panose="020B0A04020102020204" pitchFamily="34" charset="0"/>
              </a:rPr>
              <a:t>TENER EN CUENTA AL MOMENTO DE </a:t>
            </a:r>
            <a:r>
              <a:rPr lang="es-CO" sz="2000" b="1" dirty="0" smtClean="0">
                <a:solidFill>
                  <a:srgbClr val="8CC066"/>
                </a:solidFill>
                <a:latin typeface="Arial Black" panose="020B0A04020102020204" pitchFamily="34" charset="0"/>
              </a:rPr>
              <a:t>RESPONDER</a:t>
            </a:r>
            <a:endParaRPr lang="es-CO" altLang="es-CO" sz="2000" b="1" dirty="0">
              <a:solidFill>
                <a:srgbClr val="8CC066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F3BA58E0-4AAE-AEF1-E116-1018121FD545}"/>
              </a:ext>
            </a:extLst>
          </p:cNvPr>
          <p:cNvSpPr/>
          <p:nvPr/>
        </p:nvSpPr>
        <p:spPr>
          <a:xfrm>
            <a:off x="503790" y="4617046"/>
            <a:ext cx="2959651" cy="8079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¿Qué quiere el usuario?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C3CC0621-FC37-64C9-F8A7-77A8EE451778}"/>
              </a:ext>
            </a:extLst>
          </p:cNvPr>
          <p:cNvSpPr/>
          <p:nvPr/>
        </p:nvSpPr>
        <p:spPr>
          <a:xfrm>
            <a:off x="278607" y="3414056"/>
            <a:ext cx="3842024" cy="807924"/>
          </a:xfrm>
          <a:prstGeom prst="roundRect">
            <a:avLst/>
          </a:prstGeom>
          <a:noFill/>
          <a:ln>
            <a:solidFill>
              <a:srgbClr val="8CC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Ofrecer un trato adecuado, formal y con un lenguaje amigable.</a:t>
            </a:r>
            <a:endParaRPr lang="es-CO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CF165D9-3682-0339-3E27-7C96E272C365}"/>
              </a:ext>
            </a:extLst>
          </p:cNvPr>
          <p:cNvSpPr/>
          <p:nvPr/>
        </p:nvSpPr>
        <p:spPr>
          <a:xfrm>
            <a:off x="2636494" y="2236201"/>
            <a:ext cx="6477001" cy="802929"/>
          </a:xfrm>
          <a:prstGeom prst="roundRect">
            <a:avLst/>
          </a:prstGeom>
          <a:noFill/>
          <a:ln>
            <a:solidFill>
              <a:srgbClr val="58B6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Una respuesta inadecuada al PQRS, puede generar una nueva solicitud, verifique que la respuesta sea adecuada y que corresponda a expectativas realistas.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891AEA-96D7-AC83-E744-CB68B3F7A7D2}"/>
              </a:ext>
            </a:extLst>
          </p:cNvPr>
          <p:cNvSpPr/>
          <p:nvPr/>
        </p:nvSpPr>
        <p:spPr>
          <a:xfrm>
            <a:off x="7460539" y="3399762"/>
            <a:ext cx="3842024" cy="802928"/>
          </a:xfrm>
          <a:prstGeom prst="roundRect">
            <a:avLst/>
          </a:prstGeom>
          <a:noFill/>
          <a:ln>
            <a:solidFill>
              <a:srgbClr val="8CC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600" dirty="0">
                <a:solidFill>
                  <a:schemeClr val="accent3">
                    <a:lumMod val="50000"/>
                  </a:schemeClr>
                </a:solidFill>
              </a:rPr>
              <a:t>La respuesta debe ser</a:t>
            </a:r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clara y precisa y que no genere ambigüedades. </a:t>
            </a:r>
            <a:endParaRPr lang="es-CO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F2EFDE22-0477-C785-7D59-3C0822C99940}"/>
              </a:ext>
            </a:extLst>
          </p:cNvPr>
          <p:cNvSpPr/>
          <p:nvPr/>
        </p:nvSpPr>
        <p:spPr>
          <a:xfrm>
            <a:off x="8067097" y="4617046"/>
            <a:ext cx="3878767" cy="8079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Dar una solución oportuna a lo manifestado por el usuario, que realmente quede satisfecho.</a:t>
            </a:r>
            <a:endParaRPr lang="es-CO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23ECEB8F-2B16-FE96-113E-5EDC8B1D002E}"/>
              </a:ext>
            </a:extLst>
          </p:cNvPr>
          <p:cNvSpPr/>
          <p:nvPr/>
        </p:nvSpPr>
        <p:spPr>
          <a:xfrm>
            <a:off x="4493532" y="3847033"/>
            <a:ext cx="2512025" cy="2521481"/>
          </a:xfrm>
          <a:custGeom>
            <a:avLst/>
            <a:gdLst/>
            <a:ahLst/>
            <a:cxnLst/>
            <a:rect l="l" t="t" r="r" b="b"/>
            <a:pathLst>
              <a:path w="2892441" h="2903329">
                <a:moveTo>
                  <a:pt x="0" y="0"/>
                </a:moveTo>
                <a:lnTo>
                  <a:pt x="2892441" y="0"/>
                </a:lnTo>
                <a:lnTo>
                  <a:pt x="2892441" y="2903329"/>
                </a:lnTo>
                <a:lnTo>
                  <a:pt x="0" y="29033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2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Verdana" panose="020B0604030504040204" pitchFamily="34" charset="0"/>
              </a:rPr>
              <a:t>Atención de usuarios y respuestas 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20">
            <a:extLst>
              <a:ext uri="{FF2B5EF4-FFF2-40B4-BE49-F238E27FC236}">
                <a16:creationId xmlns:a16="http://schemas.microsoft.com/office/drawing/2014/main" id="{6337BDA2-298A-8373-9222-2ADD12DFC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563" y="1253518"/>
            <a:ext cx="357886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CO" altLang="es-CO" sz="2000" b="1" dirty="0">
                <a:solidFill>
                  <a:srgbClr val="3494BA"/>
                </a:solidFill>
                <a:latin typeface="Arial Black" panose="020B0A04020102020204" pitchFamily="34" charset="0"/>
              </a:rPr>
              <a:t>USUARIOS ALTERADOS </a:t>
            </a:r>
          </a:p>
          <a:p>
            <a:pPr algn="ctr">
              <a:defRPr/>
            </a:pPr>
            <a:r>
              <a:rPr lang="es-CO" altLang="es-CO" sz="2000" b="1" dirty="0">
                <a:solidFill>
                  <a:srgbClr val="3494BA"/>
                </a:solidFill>
                <a:latin typeface="Arial Black" panose="020B0A04020102020204" pitchFamily="34" charset="0"/>
              </a:rPr>
              <a:t>¿QUÉ HACER?</a:t>
            </a: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FD8ABB1F-A790-69C4-8D3D-84004A288BF4}"/>
              </a:ext>
            </a:extLst>
          </p:cNvPr>
          <p:cNvSpPr>
            <a:spLocks/>
          </p:cNvSpPr>
          <p:nvPr/>
        </p:nvSpPr>
        <p:spPr bwMode="auto">
          <a:xfrm>
            <a:off x="8277491" y="2444098"/>
            <a:ext cx="1283668" cy="1192191"/>
          </a:xfrm>
          <a:custGeom>
            <a:avLst/>
            <a:gdLst>
              <a:gd name="T0" fmla="*/ 488950 w 1022984"/>
              <a:gd name="T1" fmla="*/ 0 h 949325"/>
              <a:gd name="T2" fmla="*/ 0 w 1022984"/>
              <a:gd name="T3" fmla="*/ 0 h 949325"/>
              <a:gd name="T4" fmla="*/ 0 w 1022984"/>
              <a:gd name="T5" fmla="*/ 237109 h 949325"/>
              <a:gd name="T6" fmla="*/ 488950 w 1022984"/>
              <a:gd name="T7" fmla="*/ 237109 h 949325"/>
              <a:gd name="T8" fmla="*/ 536263 w 1022984"/>
              <a:gd name="T9" fmla="*/ 243471 h 949325"/>
              <a:gd name="T10" fmla="*/ 578769 w 1022984"/>
              <a:gd name="T11" fmla="*/ 261422 h 949325"/>
              <a:gd name="T12" fmla="*/ 614777 w 1022984"/>
              <a:gd name="T13" fmla="*/ 289258 h 949325"/>
              <a:gd name="T14" fmla="*/ 642593 w 1022984"/>
              <a:gd name="T15" fmla="*/ 325275 h 949325"/>
              <a:gd name="T16" fmla="*/ 660525 w 1022984"/>
              <a:gd name="T17" fmla="*/ 367769 h 949325"/>
              <a:gd name="T18" fmla="*/ 666878 w 1022984"/>
              <a:gd name="T19" fmla="*/ 415036 h 949325"/>
              <a:gd name="T20" fmla="*/ 666878 w 1022984"/>
              <a:gd name="T21" fmla="*/ 711581 h 949325"/>
              <a:gd name="T22" fmla="*/ 548260 w 1022984"/>
              <a:gd name="T23" fmla="*/ 711581 h 949325"/>
              <a:gd name="T24" fmla="*/ 785497 w 1022984"/>
              <a:gd name="T25" fmla="*/ 948816 h 949325"/>
              <a:gd name="T26" fmla="*/ 1022732 w 1022984"/>
              <a:gd name="T27" fmla="*/ 711581 h 949325"/>
              <a:gd name="T28" fmla="*/ 904114 w 1022984"/>
              <a:gd name="T29" fmla="*/ 711581 h 949325"/>
              <a:gd name="T30" fmla="*/ 904114 w 1022984"/>
              <a:gd name="T31" fmla="*/ 415036 h 949325"/>
              <a:gd name="T32" fmla="*/ 901321 w 1022984"/>
              <a:gd name="T33" fmla="*/ 366630 h 949325"/>
              <a:gd name="T34" fmla="*/ 893147 w 1022984"/>
              <a:gd name="T35" fmla="*/ 319866 h 949325"/>
              <a:gd name="T36" fmla="*/ 879905 w 1022984"/>
              <a:gd name="T37" fmla="*/ 275054 h 949325"/>
              <a:gd name="T38" fmla="*/ 861908 w 1022984"/>
              <a:gd name="T39" fmla="*/ 232506 h 949325"/>
              <a:gd name="T40" fmla="*/ 839466 w 1022984"/>
              <a:gd name="T41" fmla="*/ 192532 h 949325"/>
              <a:gd name="T42" fmla="*/ 812891 w 1022984"/>
              <a:gd name="T43" fmla="*/ 155445 h 949325"/>
              <a:gd name="T44" fmla="*/ 782496 w 1022984"/>
              <a:gd name="T45" fmla="*/ 121554 h 949325"/>
              <a:gd name="T46" fmla="*/ 748592 w 1022984"/>
              <a:gd name="T47" fmla="*/ 91173 h 949325"/>
              <a:gd name="T48" fmla="*/ 711492 w 1022984"/>
              <a:gd name="T49" fmla="*/ 64611 h 949325"/>
              <a:gd name="T50" fmla="*/ 671506 w 1022984"/>
              <a:gd name="T51" fmla="*/ 42181 h 949325"/>
              <a:gd name="T52" fmla="*/ 628948 w 1022984"/>
              <a:gd name="T53" fmla="*/ 24194 h 949325"/>
              <a:gd name="T54" fmla="*/ 584128 w 1022984"/>
              <a:gd name="T55" fmla="*/ 10960 h 949325"/>
              <a:gd name="T56" fmla="*/ 537358 w 1022984"/>
              <a:gd name="T57" fmla="*/ 2792 h 949325"/>
              <a:gd name="T58" fmla="*/ 488950 w 1022984"/>
              <a:gd name="T59" fmla="*/ 0 h 9493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22984" h="949325">
                <a:moveTo>
                  <a:pt x="488950" y="0"/>
                </a:moveTo>
                <a:lnTo>
                  <a:pt x="0" y="0"/>
                </a:lnTo>
                <a:lnTo>
                  <a:pt x="0" y="237109"/>
                </a:lnTo>
                <a:lnTo>
                  <a:pt x="488950" y="237109"/>
                </a:lnTo>
                <a:lnTo>
                  <a:pt x="536261" y="243471"/>
                </a:lnTo>
                <a:lnTo>
                  <a:pt x="578767" y="261422"/>
                </a:lnTo>
                <a:lnTo>
                  <a:pt x="614775" y="289258"/>
                </a:lnTo>
                <a:lnTo>
                  <a:pt x="642591" y="325275"/>
                </a:lnTo>
                <a:lnTo>
                  <a:pt x="660523" y="367769"/>
                </a:lnTo>
                <a:lnTo>
                  <a:pt x="666876" y="415036"/>
                </a:lnTo>
                <a:lnTo>
                  <a:pt x="666876" y="711581"/>
                </a:lnTo>
                <a:lnTo>
                  <a:pt x="548258" y="711581"/>
                </a:lnTo>
                <a:lnTo>
                  <a:pt x="785495" y="948816"/>
                </a:lnTo>
                <a:lnTo>
                  <a:pt x="1022730" y="711581"/>
                </a:lnTo>
                <a:lnTo>
                  <a:pt x="904112" y="711581"/>
                </a:lnTo>
                <a:lnTo>
                  <a:pt x="904112" y="415036"/>
                </a:lnTo>
                <a:lnTo>
                  <a:pt x="901319" y="366630"/>
                </a:lnTo>
                <a:lnTo>
                  <a:pt x="893145" y="319866"/>
                </a:lnTo>
                <a:lnTo>
                  <a:pt x="879903" y="275054"/>
                </a:lnTo>
                <a:lnTo>
                  <a:pt x="861906" y="232506"/>
                </a:lnTo>
                <a:lnTo>
                  <a:pt x="839464" y="192532"/>
                </a:lnTo>
                <a:lnTo>
                  <a:pt x="812889" y="155445"/>
                </a:lnTo>
                <a:lnTo>
                  <a:pt x="782494" y="121554"/>
                </a:lnTo>
                <a:lnTo>
                  <a:pt x="748590" y="91173"/>
                </a:lnTo>
                <a:lnTo>
                  <a:pt x="711490" y="64611"/>
                </a:lnTo>
                <a:lnTo>
                  <a:pt x="671504" y="42181"/>
                </a:lnTo>
                <a:lnTo>
                  <a:pt x="628946" y="24194"/>
                </a:lnTo>
                <a:lnTo>
                  <a:pt x="584126" y="10960"/>
                </a:lnTo>
                <a:lnTo>
                  <a:pt x="537356" y="2792"/>
                </a:lnTo>
                <a:lnTo>
                  <a:pt x="488950" y="0"/>
                </a:lnTo>
                <a:close/>
              </a:path>
            </a:pathLst>
          </a:custGeom>
          <a:solidFill>
            <a:srgbClr val="3494BA"/>
          </a:solidFill>
          <a:ln>
            <a:noFill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0C7ADA5-B638-223B-EECF-F1312FABFF5C}"/>
              </a:ext>
            </a:extLst>
          </p:cNvPr>
          <p:cNvSpPr>
            <a:spLocks/>
          </p:cNvSpPr>
          <p:nvPr/>
        </p:nvSpPr>
        <p:spPr bwMode="auto">
          <a:xfrm rot="16200000">
            <a:off x="2472617" y="2348637"/>
            <a:ext cx="1283668" cy="1192191"/>
          </a:xfrm>
          <a:custGeom>
            <a:avLst/>
            <a:gdLst>
              <a:gd name="T0" fmla="*/ 488950 w 1022984"/>
              <a:gd name="T1" fmla="*/ 0 h 949325"/>
              <a:gd name="T2" fmla="*/ 0 w 1022984"/>
              <a:gd name="T3" fmla="*/ 0 h 949325"/>
              <a:gd name="T4" fmla="*/ 0 w 1022984"/>
              <a:gd name="T5" fmla="*/ 237109 h 949325"/>
              <a:gd name="T6" fmla="*/ 488950 w 1022984"/>
              <a:gd name="T7" fmla="*/ 237109 h 949325"/>
              <a:gd name="T8" fmla="*/ 536263 w 1022984"/>
              <a:gd name="T9" fmla="*/ 243471 h 949325"/>
              <a:gd name="T10" fmla="*/ 578769 w 1022984"/>
              <a:gd name="T11" fmla="*/ 261422 h 949325"/>
              <a:gd name="T12" fmla="*/ 614777 w 1022984"/>
              <a:gd name="T13" fmla="*/ 289258 h 949325"/>
              <a:gd name="T14" fmla="*/ 642593 w 1022984"/>
              <a:gd name="T15" fmla="*/ 325275 h 949325"/>
              <a:gd name="T16" fmla="*/ 660525 w 1022984"/>
              <a:gd name="T17" fmla="*/ 367769 h 949325"/>
              <a:gd name="T18" fmla="*/ 666878 w 1022984"/>
              <a:gd name="T19" fmla="*/ 415036 h 949325"/>
              <a:gd name="T20" fmla="*/ 666878 w 1022984"/>
              <a:gd name="T21" fmla="*/ 711581 h 949325"/>
              <a:gd name="T22" fmla="*/ 548260 w 1022984"/>
              <a:gd name="T23" fmla="*/ 711581 h 949325"/>
              <a:gd name="T24" fmla="*/ 785497 w 1022984"/>
              <a:gd name="T25" fmla="*/ 948816 h 949325"/>
              <a:gd name="T26" fmla="*/ 1022732 w 1022984"/>
              <a:gd name="T27" fmla="*/ 711581 h 949325"/>
              <a:gd name="T28" fmla="*/ 904114 w 1022984"/>
              <a:gd name="T29" fmla="*/ 711581 h 949325"/>
              <a:gd name="T30" fmla="*/ 904114 w 1022984"/>
              <a:gd name="T31" fmla="*/ 415036 h 949325"/>
              <a:gd name="T32" fmla="*/ 901321 w 1022984"/>
              <a:gd name="T33" fmla="*/ 366630 h 949325"/>
              <a:gd name="T34" fmla="*/ 893147 w 1022984"/>
              <a:gd name="T35" fmla="*/ 319866 h 949325"/>
              <a:gd name="T36" fmla="*/ 879905 w 1022984"/>
              <a:gd name="T37" fmla="*/ 275054 h 949325"/>
              <a:gd name="T38" fmla="*/ 861908 w 1022984"/>
              <a:gd name="T39" fmla="*/ 232506 h 949325"/>
              <a:gd name="T40" fmla="*/ 839466 w 1022984"/>
              <a:gd name="T41" fmla="*/ 192532 h 949325"/>
              <a:gd name="T42" fmla="*/ 812891 w 1022984"/>
              <a:gd name="T43" fmla="*/ 155445 h 949325"/>
              <a:gd name="T44" fmla="*/ 782496 w 1022984"/>
              <a:gd name="T45" fmla="*/ 121554 h 949325"/>
              <a:gd name="T46" fmla="*/ 748592 w 1022984"/>
              <a:gd name="T47" fmla="*/ 91173 h 949325"/>
              <a:gd name="T48" fmla="*/ 711492 w 1022984"/>
              <a:gd name="T49" fmla="*/ 64611 h 949325"/>
              <a:gd name="T50" fmla="*/ 671506 w 1022984"/>
              <a:gd name="T51" fmla="*/ 42181 h 949325"/>
              <a:gd name="T52" fmla="*/ 628948 w 1022984"/>
              <a:gd name="T53" fmla="*/ 24194 h 949325"/>
              <a:gd name="T54" fmla="*/ 584128 w 1022984"/>
              <a:gd name="T55" fmla="*/ 10960 h 949325"/>
              <a:gd name="T56" fmla="*/ 537358 w 1022984"/>
              <a:gd name="T57" fmla="*/ 2792 h 949325"/>
              <a:gd name="T58" fmla="*/ 488950 w 1022984"/>
              <a:gd name="T59" fmla="*/ 0 h 9493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22984" h="949325">
                <a:moveTo>
                  <a:pt x="488950" y="0"/>
                </a:moveTo>
                <a:lnTo>
                  <a:pt x="0" y="0"/>
                </a:lnTo>
                <a:lnTo>
                  <a:pt x="0" y="237109"/>
                </a:lnTo>
                <a:lnTo>
                  <a:pt x="488950" y="237109"/>
                </a:lnTo>
                <a:lnTo>
                  <a:pt x="536261" y="243471"/>
                </a:lnTo>
                <a:lnTo>
                  <a:pt x="578767" y="261422"/>
                </a:lnTo>
                <a:lnTo>
                  <a:pt x="614775" y="289258"/>
                </a:lnTo>
                <a:lnTo>
                  <a:pt x="642591" y="325275"/>
                </a:lnTo>
                <a:lnTo>
                  <a:pt x="660523" y="367769"/>
                </a:lnTo>
                <a:lnTo>
                  <a:pt x="666876" y="415036"/>
                </a:lnTo>
                <a:lnTo>
                  <a:pt x="666876" y="711581"/>
                </a:lnTo>
                <a:lnTo>
                  <a:pt x="548258" y="711581"/>
                </a:lnTo>
                <a:lnTo>
                  <a:pt x="785495" y="948816"/>
                </a:lnTo>
                <a:lnTo>
                  <a:pt x="1022730" y="711581"/>
                </a:lnTo>
                <a:lnTo>
                  <a:pt x="904112" y="711581"/>
                </a:lnTo>
                <a:lnTo>
                  <a:pt x="904112" y="415036"/>
                </a:lnTo>
                <a:lnTo>
                  <a:pt x="901319" y="366630"/>
                </a:lnTo>
                <a:lnTo>
                  <a:pt x="893145" y="319866"/>
                </a:lnTo>
                <a:lnTo>
                  <a:pt x="879903" y="275054"/>
                </a:lnTo>
                <a:lnTo>
                  <a:pt x="861906" y="232506"/>
                </a:lnTo>
                <a:lnTo>
                  <a:pt x="839464" y="192532"/>
                </a:lnTo>
                <a:lnTo>
                  <a:pt x="812889" y="155445"/>
                </a:lnTo>
                <a:lnTo>
                  <a:pt x="782494" y="121554"/>
                </a:lnTo>
                <a:lnTo>
                  <a:pt x="748590" y="91173"/>
                </a:lnTo>
                <a:lnTo>
                  <a:pt x="711490" y="64611"/>
                </a:lnTo>
                <a:lnTo>
                  <a:pt x="671504" y="42181"/>
                </a:lnTo>
                <a:lnTo>
                  <a:pt x="628946" y="24194"/>
                </a:lnTo>
                <a:lnTo>
                  <a:pt x="584126" y="10960"/>
                </a:lnTo>
                <a:lnTo>
                  <a:pt x="537356" y="2792"/>
                </a:lnTo>
                <a:lnTo>
                  <a:pt x="488950" y="0"/>
                </a:lnTo>
                <a:close/>
              </a:path>
            </a:pathLst>
          </a:custGeom>
          <a:solidFill>
            <a:srgbClr val="75BDA7"/>
          </a:solidFill>
          <a:ln>
            <a:noFill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9323E314-00BB-72A5-0162-0A35CE27D4CC}"/>
              </a:ext>
            </a:extLst>
          </p:cNvPr>
          <p:cNvSpPr>
            <a:spLocks/>
          </p:cNvSpPr>
          <p:nvPr/>
        </p:nvSpPr>
        <p:spPr bwMode="auto">
          <a:xfrm rot="5400000">
            <a:off x="8155723" y="4768818"/>
            <a:ext cx="1283668" cy="1192191"/>
          </a:xfrm>
          <a:custGeom>
            <a:avLst/>
            <a:gdLst>
              <a:gd name="T0" fmla="*/ 488950 w 1022984"/>
              <a:gd name="T1" fmla="*/ 0 h 949325"/>
              <a:gd name="T2" fmla="*/ 0 w 1022984"/>
              <a:gd name="T3" fmla="*/ 0 h 949325"/>
              <a:gd name="T4" fmla="*/ 0 w 1022984"/>
              <a:gd name="T5" fmla="*/ 237109 h 949325"/>
              <a:gd name="T6" fmla="*/ 488950 w 1022984"/>
              <a:gd name="T7" fmla="*/ 237109 h 949325"/>
              <a:gd name="T8" fmla="*/ 536263 w 1022984"/>
              <a:gd name="T9" fmla="*/ 243471 h 949325"/>
              <a:gd name="T10" fmla="*/ 578769 w 1022984"/>
              <a:gd name="T11" fmla="*/ 261422 h 949325"/>
              <a:gd name="T12" fmla="*/ 614777 w 1022984"/>
              <a:gd name="T13" fmla="*/ 289258 h 949325"/>
              <a:gd name="T14" fmla="*/ 642593 w 1022984"/>
              <a:gd name="T15" fmla="*/ 325275 h 949325"/>
              <a:gd name="T16" fmla="*/ 660525 w 1022984"/>
              <a:gd name="T17" fmla="*/ 367769 h 949325"/>
              <a:gd name="T18" fmla="*/ 666878 w 1022984"/>
              <a:gd name="T19" fmla="*/ 415036 h 949325"/>
              <a:gd name="T20" fmla="*/ 666878 w 1022984"/>
              <a:gd name="T21" fmla="*/ 711581 h 949325"/>
              <a:gd name="T22" fmla="*/ 548260 w 1022984"/>
              <a:gd name="T23" fmla="*/ 711581 h 949325"/>
              <a:gd name="T24" fmla="*/ 785497 w 1022984"/>
              <a:gd name="T25" fmla="*/ 948816 h 949325"/>
              <a:gd name="T26" fmla="*/ 1022732 w 1022984"/>
              <a:gd name="T27" fmla="*/ 711581 h 949325"/>
              <a:gd name="T28" fmla="*/ 904114 w 1022984"/>
              <a:gd name="T29" fmla="*/ 711581 h 949325"/>
              <a:gd name="T30" fmla="*/ 904114 w 1022984"/>
              <a:gd name="T31" fmla="*/ 415036 h 949325"/>
              <a:gd name="T32" fmla="*/ 901321 w 1022984"/>
              <a:gd name="T33" fmla="*/ 366630 h 949325"/>
              <a:gd name="T34" fmla="*/ 893147 w 1022984"/>
              <a:gd name="T35" fmla="*/ 319866 h 949325"/>
              <a:gd name="T36" fmla="*/ 879905 w 1022984"/>
              <a:gd name="T37" fmla="*/ 275054 h 949325"/>
              <a:gd name="T38" fmla="*/ 861908 w 1022984"/>
              <a:gd name="T39" fmla="*/ 232506 h 949325"/>
              <a:gd name="T40" fmla="*/ 839466 w 1022984"/>
              <a:gd name="T41" fmla="*/ 192532 h 949325"/>
              <a:gd name="T42" fmla="*/ 812891 w 1022984"/>
              <a:gd name="T43" fmla="*/ 155445 h 949325"/>
              <a:gd name="T44" fmla="*/ 782496 w 1022984"/>
              <a:gd name="T45" fmla="*/ 121554 h 949325"/>
              <a:gd name="T46" fmla="*/ 748592 w 1022984"/>
              <a:gd name="T47" fmla="*/ 91173 h 949325"/>
              <a:gd name="T48" fmla="*/ 711492 w 1022984"/>
              <a:gd name="T49" fmla="*/ 64611 h 949325"/>
              <a:gd name="T50" fmla="*/ 671506 w 1022984"/>
              <a:gd name="T51" fmla="*/ 42181 h 949325"/>
              <a:gd name="T52" fmla="*/ 628948 w 1022984"/>
              <a:gd name="T53" fmla="*/ 24194 h 949325"/>
              <a:gd name="T54" fmla="*/ 584128 w 1022984"/>
              <a:gd name="T55" fmla="*/ 10960 h 949325"/>
              <a:gd name="T56" fmla="*/ 537358 w 1022984"/>
              <a:gd name="T57" fmla="*/ 2792 h 949325"/>
              <a:gd name="T58" fmla="*/ 488950 w 1022984"/>
              <a:gd name="T59" fmla="*/ 0 h 9493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22984" h="949325">
                <a:moveTo>
                  <a:pt x="488950" y="0"/>
                </a:moveTo>
                <a:lnTo>
                  <a:pt x="0" y="0"/>
                </a:lnTo>
                <a:lnTo>
                  <a:pt x="0" y="237109"/>
                </a:lnTo>
                <a:lnTo>
                  <a:pt x="488950" y="237109"/>
                </a:lnTo>
                <a:lnTo>
                  <a:pt x="536261" y="243471"/>
                </a:lnTo>
                <a:lnTo>
                  <a:pt x="578767" y="261422"/>
                </a:lnTo>
                <a:lnTo>
                  <a:pt x="614775" y="289258"/>
                </a:lnTo>
                <a:lnTo>
                  <a:pt x="642591" y="325275"/>
                </a:lnTo>
                <a:lnTo>
                  <a:pt x="660523" y="367769"/>
                </a:lnTo>
                <a:lnTo>
                  <a:pt x="666876" y="415036"/>
                </a:lnTo>
                <a:lnTo>
                  <a:pt x="666876" y="711581"/>
                </a:lnTo>
                <a:lnTo>
                  <a:pt x="548258" y="711581"/>
                </a:lnTo>
                <a:lnTo>
                  <a:pt x="785495" y="948816"/>
                </a:lnTo>
                <a:lnTo>
                  <a:pt x="1022730" y="711581"/>
                </a:lnTo>
                <a:lnTo>
                  <a:pt x="904112" y="711581"/>
                </a:lnTo>
                <a:lnTo>
                  <a:pt x="904112" y="415036"/>
                </a:lnTo>
                <a:lnTo>
                  <a:pt x="901319" y="366630"/>
                </a:lnTo>
                <a:lnTo>
                  <a:pt x="893145" y="319866"/>
                </a:lnTo>
                <a:lnTo>
                  <a:pt x="879903" y="275054"/>
                </a:lnTo>
                <a:lnTo>
                  <a:pt x="861906" y="232506"/>
                </a:lnTo>
                <a:lnTo>
                  <a:pt x="839464" y="192532"/>
                </a:lnTo>
                <a:lnTo>
                  <a:pt x="812889" y="155445"/>
                </a:lnTo>
                <a:lnTo>
                  <a:pt x="782494" y="121554"/>
                </a:lnTo>
                <a:lnTo>
                  <a:pt x="748590" y="91173"/>
                </a:lnTo>
                <a:lnTo>
                  <a:pt x="711490" y="64611"/>
                </a:lnTo>
                <a:lnTo>
                  <a:pt x="671504" y="42181"/>
                </a:lnTo>
                <a:lnTo>
                  <a:pt x="628946" y="24194"/>
                </a:lnTo>
                <a:lnTo>
                  <a:pt x="584126" y="10960"/>
                </a:lnTo>
                <a:lnTo>
                  <a:pt x="537356" y="2792"/>
                </a:lnTo>
                <a:lnTo>
                  <a:pt x="488950" y="0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EC08BFA5-8409-66EE-F4C5-97768E4D464D}"/>
              </a:ext>
            </a:extLst>
          </p:cNvPr>
          <p:cNvSpPr>
            <a:spLocks/>
          </p:cNvSpPr>
          <p:nvPr/>
        </p:nvSpPr>
        <p:spPr bwMode="auto">
          <a:xfrm rot="10800000">
            <a:off x="2396831" y="4718671"/>
            <a:ext cx="1283668" cy="1192191"/>
          </a:xfrm>
          <a:custGeom>
            <a:avLst/>
            <a:gdLst>
              <a:gd name="T0" fmla="*/ 488950 w 1022984"/>
              <a:gd name="T1" fmla="*/ 0 h 949325"/>
              <a:gd name="T2" fmla="*/ 0 w 1022984"/>
              <a:gd name="T3" fmla="*/ 0 h 949325"/>
              <a:gd name="T4" fmla="*/ 0 w 1022984"/>
              <a:gd name="T5" fmla="*/ 237109 h 949325"/>
              <a:gd name="T6" fmla="*/ 488950 w 1022984"/>
              <a:gd name="T7" fmla="*/ 237109 h 949325"/>
              <a:gd name="T8" fmla="*/ 536263 w 1022984"/>
              <a:gd name="T9" fmla="*/ 243471 h 949325"/>
              <a:gd name="T10" fmla="*/ 578769 w 1022984"/>
              <a:gd name="T11" fmla="*/ 261422 h 949325"/>
              <a:gd name="T12" fmla="*/ 614777 w 1022984"/>
              <a:gd name="T13" fmla="*/ 289258 h 949325"/>
              <a:gd name="T14" fmla="*/ 642593 w 1022984"/>
              <a:gd name="T15" fmla="*/ 325275 h 949325"/>
              <a:gd name="T16" fmla="*/ 660525 w 1022984"/>
              <a:gd name="T17" fmla="*/ 367769 h 949325"/>
              <a:gd name="T18" fmla="*/ 666878 w 1022984"/>
              <a:gd name="T19" fmla="*/ 415036 h 949325"/>
              <a:gd name="T20" fmla="*/ 666878 w 1022984"/>
              <a:gd name="T21" fmla="*/ 711581 h 949325"/>
              <a:gd name="T22" fmla="*/ 548260 w 1022984"/>
              <a:gd name="T23" fmla="*/ 711581 h 949325"/>
              <a:gd name="T24" fmla="*/ 785497 w 1022984"/>
              <a:gd name="T25" fmla="*/ 948816 h 949325"/>
              <a:gd name="T26" fmla="*/ 1022732 w 1022984"/>
              <a:gd name="T27" fmla="*/ 711581 h 949325"/>
              <a:gd name="T28" fmla="*/ 904114 w 1022984"/>
              <a:gd name="T29" fmla="*/ 711581 h 949325"/>
              <a:gd name="T30" fmla="*/ 904114 w 1022984"/>
              <a:gd name="T31" fmla="*/ 415036 h 949325"/>
              <a:gd name="T32" fmla="*/ 901321 w 1022984"/>
              <a:gd name="T33" fmla="*/ 366630 h 949325"/>
              <a:gd name="T34" fmla="*/ 893147 w 1022984"/>
              <a:gd name="T35" fmla="*/ 319866 h 949325"/>
              <a:gd name="T36" fmla="*/ 879905 w 1022984"/>
              <a:gd name="T37" fmla="*/ 275054 h 949325"/>
              <a:gd name="T38" fmla="*/ 861908 w 1022984"/>
              <a:gd name="T39" fmla="*/ 232506 h 949325"/>
              <a:gd name="T40" fmla="*/ 839466 w 1022984"/>
              <a:gd name="T41" fmla="*/ 192532 h 949325"/>
              <a:gd name="T42" fmla="*/ 812891 w 1022984"/>
              <a:gd name="T43" fmla="*/ 155445 h 949325"/>
              <a:gd name="T44" fmla="*/ 782496 w 1022984"/>
              <a:gd name="T45" fmla="*/ 121554 h 949325"/>
              <a:gd name="T46" fmla="*/ 748592 w 1022984"/>
              <a:gd name="T47" fmla="*/ 91173 h 949325"/>
              <a:gd name="T48" fmla="*/ 711492 w 1022984"/>
              <a:gd name="T49" fmla="*/ 64611 h 949325"/>
              <a:gd name="T50" fmla="*/ 671506 w 1022984"/>
              <a:gd name="T51" fmla="*/ 42181 h 949325"/>
              <a:gd name="T52" fmla="*/ 628948 w 1022984"/>
              <a:gd name="T53" fmla="*/ 24194 h 949325"/>
              <a:gd name="T54" fmla="*/ 584128 w 1022984"/>
              <a:gd name="T55" fmla="*/ 10960 h 949325"/>
              <a:gd name="T56" fmla="*/ 537358 w 1022984"/>
              <a:gd name="T57" fmla="*/ 2792 h 949325"/>
              <a:gd name="T58" fmla="*/ 488950 w 1022984"/>
              <a:gd name="T59" fmla="*/ 0 h 9493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22984" h="949325">
                <a:moveTo>
                  <a:pt x="488950" y="0"/>
                </a:moveTo>
                <a:lnTo>
                  <a:pt x="0" y="0"/>
                </a:lnTo>
                <a:lnTo>
                  <a:pt x="0" y="237109"/>
                </a:lnTo>
                <a:lnTo>
                  <a:pt x="488950" y="237109"/>
                </a:lnTo>
                <a:lnTo>
                  <a:pt x="536261" y="243471"/>
                </a:lnTo>
                <a:lnTo>
                  <a:pt x="578767" y="261422"/>
                </a:lnTo>
                <a:lnTo>
                  <a:pt x="614775" y="289258"/>
                </a:lnTo>
                <a:lnTo>
                  <a:pt x="642591" y="325275"/>
                </a:lnTo>
                <a:lnTo>
                  <a:pt x="660523" y="367769"/>
                </a:lnTo>
                <a:lnTo>
                  <a:pt x="666876" y="415036"/>
                </a:lnTo>
                <a:lnTo>
                  <a:pt x="666876" y="711581"/>
                </a:lnTo>
                <a:lnTo>
                  <a:pt x="548258" y="711581"/>
                </a:lnTo>
                <a:lnTo>
                  <a:pt x="785495" y="948816"/>
                </a:lnTo>
                <a:lnTo>
                  <a:pt x="1022730" y="711581"/>
                </a:lnTo>
                <a:lnTo>
                  <a:pt x="904112" y="711581"/>
                </a:lnTo>
                <a:lnTo>
                  <a:pt x="904112" y="415036"/>
                </a:lnTo>
                <a:lnTo>
                  <a:pt x="901319" y="366630"/>
                </a:lnTo>
                <a:lnTo>
                  <a:pt x="893145" y="319866"/>
                </a:lnTo>
                <a:lnTo>
                  <a:pt x="879903" y="275054"/>
                </a:lnTo>
                <a:lnTo>
                  <a:pt x="861906" y="232506"/>
                </a:lnTo>
                <a:lnTo>
                  <a:pt x="839464" y="192532"/>
                </a:lnTo>
                <a:lnTo>
                  <a:pt x="812889" y="155445"/>
                </a:lnTo>
                <a:lnTo>
                  <a:pt x="782494" y="121554"/>
                </a:lnTo>
                <a:lnTo>
                  <a:pt x="748590" y="91173"/>
                </a:lnTo>
                <a:lnTo>
                  <a:pt x="711490" y="64611"/>
                </a:lnTo>
                <a:lnTo>
                  <a:pt x="671504" y="42181"/>
                </a:lnTo>
                <a:lnTo>
                  <a:pt x="628946" y="24194"/>
                </a:lnTo>
                <a:lnTo>
                  <a:pt x="584126" y="10960"/>
                </a:lnTo>
                <a:lnTo>
                  <a:pt x="537356" y="2792"/>
                </a:lnTo>
                <a:lnTo>
                  <a:pt x="488950" y="0"/>
                </a:lnTo>
                <a:close/>
              </a:path>
            </a:pathLst>
          </a:custGeom>
          <a:solidFill>
            <a:srgbClr val="58B6C0"/>
          </a:solidFill>
          <a:ln>
            <a:noFill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8B85AD5-A33C-3FC2-987D-C3AE769E0E4B}"/>
              </a:ext>
            </a:extLst>
          </p:cNvPr>
          <p:cNvSpPr/>
          <p:nvPr/>
        </p:nvSpPr>
        <p:spPr>
          <a:xfrm>
            <a:off x="3819065" y="2216257"/>
            <a:ext cx="4262192" cy="802929"/>
          </a:xfrm>
          <a:prstGeom prst="roundRect">
            <a:avLst/>
          </a:prstGeom>
          <a:noFill/>
          <a:ln>
            <a:solidFill>
              <a:srgbClr val="58B6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altLang="es-CO" sz="16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Dejar que el usuario se desahogue, escucharlo atentamente, no interrumpirlo ni entablar una discusión  con él.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A805FC3F-7885-A93F-B422-EFC592088155}"/>
              </a:ext>
            </a:extLst>
          </p:cNvPr>
          <p:cNvSpPr/>
          <p:nvPr/>
        </p:nvSpPr>
        <p:spPr>
          <a:xfrm>
            <a:off x="3824969" y="5309690"/>
            <a:ext cx="4262192" cy="802929"/>
          </a:xfrm>
          <a:prstGeom prst="roundRect">
            <a:avLst/>
          </a:prstGeom>
          <a:noFill/>
          <a:ln>
            <a:solidFill>
              <a:srgbClr val="58B6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altLang="es-CO" sz="16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No tomar la situación como  algo	personal: El usuario se queja de un servicio, no de la persona.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4195E608-92A6-7BA9-4089-6640CF267E08}"/>
              </a:ext>
            </a:extLst>
          </p:cNvPr>
          <p:cNvSpPr/>
          <p:nvPr/>
        </p:nvSpPr>
        <p:spPr>
          <a:xfrm>
            <a:off x="734332" y="3751148"/>
            <a:ext cx="3456668" cy="802929"/>
          </a:xfrm>
          <a:prstGeom prst="roundRect">
            <a:avLst/>
          </a:prstGeom>
          <a:noFill/>
          <a:ln>
            <a:solidFill>
              <a:srgbClr val="58B6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2000"/>
              </a:lnSpc>
              <a:spcBef>
                <a:spcPts val="100"/>
              </a:spcBef>
              <a:defRPr/>
            </a:pPr>
            <a:r>
              <a:rPr lang="es-CO" altLang="es-CO" sz="16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No perder el  control, si usted conserva la  calma es probable que el usuario también se calme.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F1EE8FB5-9A62-7FF7-10F1-7FC57438134A}"/>
              </a:ext>
            </a:extLst>
          </p:cNvPr>
          <p:cNvSpPr/>
          <p:nvPr/>
        </p:nvSpPr>
        <p:spPr>
          <a:xfrm>
            <a:off x="7683195" y="3780426"/>
            <a:ext cx="3456669" cy="802929"/>
          </a:xfrm>
          <a:prstGeom prst="roundRect">
            <a:avLst/>
          </a:prstGeom>
          <a:noFill/>
          <a:ln>
            <a:solidFill>
              <a:srgbClr val="58B6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2000"/>
              </a:lnSpc>
              <a:spcBef>
                <a:spcPts val="100"/>
              </a:spcBef>
              <a:defRPr/>
            </a:pPr>
            <a:r>
              <a:rPr lang="es-CO" altLang="es-CO" sz="16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Evitar calificar su  estado de ánimo, y no  pedirle nunca, que se calme.</a:t>
            </a:r>
          </a:p>
        </p:txBody>
      </p:sp>
      <p:sp>
        <p:nvSpPr>
          <p:cNvPr id="34" name="Freeform 27">
            <a:extLst>
              <a:ext uri="{FF2B5EF4-FFF2-40B4-BE49-F238E27FC236}">
                <a16:creationId xmlns:a16="http://schemas.microsoft.com/office/drawing/2014/main" id="{C595A602-DC86-50CD-07C6-41F6E177A231}"/>
              </a:ext>
            </a:extLst>
          </p:cNvPr>
          <p:cNvSpPr/>
          <p:nvPr/>
        </p:nvSpPr>
        <p:spPr>
          <a:xfrm>
            <a:off x="5302250" y="3111847"/>
            <a:ext cx="1587500" cy="2199309"/>
          </a:xfrm>
          <a:custGeom>
            <a:avLst/>
            <a:gdLst/>
            <a:ahLst/>
            <a:cxnLst/>
            <a:rect l="l" t="t" r="r" b="b"/>
            <a:pathLst>
              <a:path w="2970137" h="4114800">
                <a:moveTo>
                  <a:pt x="0" y="0"/>
                </a:moveTo>
                <a:lnTo>
                  <a:pt x="2970137" y="0"/>
                </a:lnTo>
                <a:lnTo>
                  <a:pt x="29701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54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Verdana" panose="020B0604030504040204" pitchFamily="34" charset="0"/>
              </a:rPr>
              <a:t>Atención de usuarios y respuestas 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4FF68AE-2467-D231-050B-3246BD75AB4D}"/>
              </a:ext>
            </a:extLst>
          </p:cNvPr>
          <p:cNvGrpSpPr/>
          <p:nvPr/>
        </p:nvGrpSpPr>
        <p:grpSpPr>
          <a:xfrm>
            <a:off x="3770345" y="2636701"/>
            <a:ext cx="4659450" cy="2969314"/>
            <a:chOff x="4101277" y="2543180"/>
            <a:chExt cx="4014848" cy="2492366"/>
          </a:xfrm>
        </p:grpSpPr>
        <p:sp>
          <p:nvSpPr>
            <p:cNvPr id="8" name="椭圆 1333">
              <a:extLst>
                <a:ext uri="{FF2B5EF4-FFF2-40B4-BE49-F238E27FC236}">
                  <a16:creationId xmlns:a16="http://schemas.microsoft.com/office/drawing/2014/main" id="{9931D99D-50C0-89E0-4FC6-E0C11510C598}"/>
                </a:ext>
              </a:extLst>
            </p:cNvPr>
            <p:cNvSpPr/>
            <p:nvPr/>
          </p:nvSpPr>
          <p:spPr bwMode="auto">
            <a:xfrm>
              <a:off x="4856690" y="2543180"/>
              <a:ext cx="2492368" cy="2492366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椭圆 1334">
              <a:extLst>
                <a:ext uri="{FF2B5EF4-FFF2-40B4-BE49-F238E27FC236}">
                  <a16:creationId xmlns:a16="http://schemas.microsoft.com/office/drawing/2014/main" id="{1C8C3204-BA2D-DC7B-A00E-EFD1AD755AC8}"/>
                </a:ext>
              </a:extLst>
            </p:cNvPr>
            <p:cNvSpPr/>
            <p:nvPr/>
          </p:nvSpPr>
          <p:spPr bwMode="auto">
            <a:xfrm>
              <a:off x="4965041" y="2651531"/>
              <a:ext cx="2275666" cy="2275664"/>
            </a:xfrm>
            <a:prstGeom prst="ellipse">
              <a:avLst/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椭圆 1335">
              <a:extLst>
                <a:ext uri="{FF2B5EF4-FFF2-40B4-BE49-F238E27FC236}">
                  <a16:creationId xmlns:a16="http://schemas.microsoft.com/office/drawing/2014/main" id="{20DA6A2C-0076-D411-F608-734D25F4AA4A}"/>
                </a:ext>
              </a:extLst>
            </p:cNvPr>
            <p:cNvSpPr/>
            <p:nvPr/>
          </p:nvSpPr>
          <p:spPr bwMode="auto">
            <a:xfrm>
              <a:off x="5086923" y="2773414"/>
              <a:ext cx="2031901" cy="2031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3" name="组合 6">
              <a:extLst>
                <a:ext uri="{FF2B5EF4-FFF2-40B4-BE49-F238E27FC236}">
                  <a16:creationId xmlns:a16="http://schemas.microsoft.com/office/drawing/2014/main" id="{D2916BB9-CE63-A1E6-8ED9-182F3F9F0243}"/>
                </a:ext>
              </a:extLst>
            </p:cNvPr>
            <p:cNvGrpSpPr/>
            <p:nvPr/>
          </p:nvGrpSpPr>
          <p:grpSpPr>
            <a:xfrm>
              <a:off x="4101277" y="2743741"/>
              <a:ext cx="882040" cy="2098103"/>
              <a:chOff x="3644911" y="2639209"/>
              <a:chExt cx="978253" cy="2326965"/>
            </a:xfrm>
          </p:grpSpPr>
          <p:grpSp>
            <p:nvGrpSpPr>
              <p:cNvPr id="23" name="组合 1340">
                <a:extLst>
                  <a:ext uri="{FF2B5EF4-FFF2-40B4-BE49-F238E27FC236}">
                    <a16:creationId xmlns:a16="http://schemas.microsoft.com/office/drawing/2014/main" id="{569B8EA8-C2D8-6BE7-594F-F60D03D370EB}"/>
                  </a:ext>
                </a:extLst>
              </p:cNvPr>
              <p:cNvGrpSpPr/>
              <p:nvPr/>
            </p:nvGrpSpPr>
            <p:grpSpPr>
              <a:xfrm>
                <a:off x="3644911" y="2639209"/>
                <a:ext cx="978253" cy="514511"/>
                <a:chOff x="3460804" y="2297101"/>
                <a:chExt cx="1073005" cy="564346"/>
              </a:xfrm>
            </p:grpSpPr>
            <p:cxnSp>
              <p:nvCxnSpPr>
                <p:cNvPr id="27" name="直接连接符 1350">
                  <a:extLst>
                    <a:ext uri="{FF2B5EF4-FFF2-40B4-BE49-F238E27FC236}">
                      <a16:creationId xmlns:a16="http://schemas.microsoft.com/office/drawing/2014/main" id="{675E2939-49F0-6286-E4C2-B4093E80D08E}"/>
                    </a:ext>
                  </a:extLst>
                </p:cNvPr>
                <p:cNvCxnSpPr/>
                <p:nvPr/>
              </p:nvCxnSpPr>
              <p:spPr bwMode="auto">
                <a:xfrm>
                  <a:off x="3460804" y="2297101"/>
                  <a:ext cx="67628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oval" w="med" len="med"/>
                  <a:tailEnd type="none" w="med" len="med"/>
                </a:ln>
              </p:spPr>
            </p:cxnSp>
            <p:cxnSp>
              <p:nvCxnSpPr>
                <p:cNvPr id="28" name="直接连接符 1351">
                  <a:extLst>
                    <a:ext uri="{FF2B5EF4-FFF2-40B4-BE49-F238E27FC236}">
                      <a16:creationId xmlns:a16="http://schemas.microsoft.com/office/drawing/2014/main" id="{BD53E302-5B73-8DDD-1665-6568CCF17A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37085" y="2297101"/>
                  <a:ext cx="396724" cy="56434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accent2">
                          <a:lumMod val="25000"/>
                          <a:lumOff val="75000"/>
                          <a:alpha val="0"/>
                        </a:schemeClr>
                      </a:gs>
                    </a:gsLst>
                    <a:lin ang="5400000" scaled="1"/>
                  </a:gradFill>
                  <a:prstDash val="sysDash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4" name="组合 1341">
                <a:extLst>
                  <a:ext uri="{FF2B5EF4-FFF2-40B4-BE49-F238E27FC236}">
                    <a16:creationId xmlns:a16="http://schemas.microsoft.com/office/drawing/2014/main" id="{DF25746D-2D80-274F-FA98-5E9E54C3F1C3}"/>
                  </a:ext>
                </a:extLst>
              </p:cNvPr>
              <p:cNvGrpSpPr/>
              <p:nvPr/>
            </p:nvGrpSpPr>
            <p:grpSpPr>
              <a:xfrm flipV="1">
                <a:off x="3644911" y="4451663"/>
                <a:ext cx="978253" cy="514511"/>
                <a:chOff x="3460804" y="2297101"/>
                <a:chExt cx="1073005" cy="564346"/>
              </a:xfrm>
            </p:grpSpPr>
            <p:cxnSp>
              <p:nvCxnSpPr>
                <p:cNvPr id="25" name="直接连接符 1348">
                  <a:extLst>
                    <a:ext uri="{FF2B5EF4-FFF2-40B4-BE49-F238E27FC236}">
                      <a16:creationId xmlns:a16="http://schemas.microsoft.com/office/drawing/2014/main" id="{0E280162-00DD-9EC0-D068-77825E01BBE2}"/>
                    </a:ext>
                  </a:extLst>
                </p:cNvPr>
                <p:cNvCxnSpPr/>
                <p:nvPr/>
              </p:nvCxnSpPr>
              <p:spPr bwMode="auto">
                <a:xfrm>
                  <a:off x="3460804" y="2297101"/>
                  <a:ext cx="67628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oval" w="med" len="med"/>
                  <a:tailEnd type="none" w="med" len="med"/>
                </a:ln>
              </p:spPr>
            </p:cxnSp>
            <p:cxnSp>
              <p:nvCxnSpPr>
                <p:cNvPr id="26" name="直接连接符 1349">
                  <a:extLst>
                    <a:ext uri="{FF2B5EF4-FFF2-40B4-BE49-F238E27FC236}">
                      <a16:creationId xmlns:a16="http://schemas.microsoft.com/office/drawing/2014/main" id="{F49577B5-1CE1-6DD3-40D3-E0FB6D7B7D5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37085" y="2297101"/>
                  <a:ext cx="396724" cy="56434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accent2">
                          <a:lumMod val="25000"/>
                          <a:lumOff val="75000"/>
                          <a:alpha val="0"/>
                        </a:schemeClr>
                      </a:gs>
                    </a:gsLst>
                    <a:lin ang="5400000" scaled="1"/>
                  </a:gradFill>
                  <a:prstDash val="sysDash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" name="组合 1352">
              <a:extLst>
                <a:ext uri="{FF2B5EF4-FFF2-40B4-BE49-F238E27FC236}">
                  <a16:creationId xmlns:a16="http://schemas.microsoft.com/office/drawing/2014/main" id="{BBD9DC33-A157-13EB-8FFB-C75FD0F5AADF}"/>
                </a:ext>
              </a:extLst>
            </p:cNvPr>
            <p:cNvGrpSpPr/>
            <p:nvPr/>
          </p:nvGrpSpPr>
          <p:grpSpPr>
            <a:xfrm flipH="1">
              <a:off x="7234085" y="2743741"/>
              <a:ext cx="882040" cy="2098103"/>
              <a:chOff x="3644911" y="2639209"/>
              <a:chExt cx="978253" cy="2326965"/>
            </a:xfrm>
          </p:grpSpPr>
          <p:grpSp>
            <p:nvGrpSpPr>
              <p:cNvPr id="16" name="组合 1353">
                <a:extLst>
                  <a:ext uri="{FF2B5EF4-FFF2-40B4-BE49-F238E27FC236}">
                    <a16:creationId xmlns:a16="http://schemas.microsoft.com/office/drawing/2014/main" id="{981764FA-CCFB-946F-779C-3F027953AE38}"/>
                  </a:ext>
                </a:extLst>
              </p:cNvPr>
              <p:cNvGrpSpPr/>
              <p:nvPr/>
            </p:nvGrpSpPr>
            <p:grpSpPr>
              <a:xfrm>
                <a:off x="3644911" y="2639209"/>
                <a:ext cx="978253" cy="514511"/>
                <a:chOff x="3460804" y="2297101"/>
                <a:chExt cx="1073005" cy="564346"/>
              </a:xfrm>
            </p:grpSpPr>
            <p:cxnSp>
              <p:nvCxnSpPr>
                <p:cNvPr id="21" name="直接连接符 1357">
                  <a:extLst>
                    <a:ext uri="{FF2B5EF4-FFF2-40B4-BE49-F238E27FC236}">
                      <a16:creationId xmlns:a16="http://schemas.microsoft.com/office/drawing/2014/main" id="{CA2FA9BE-3322-AB5C-F838-7106E009EBA1}"/>
                    </a:ext>
                  </a:extLst>
                </p:cNvPr>
                <p:cNvCxnSpPr/>
                <p:nvPr/>
              </p:nvCxnSpPr>
              <p:spPr bwMode="auto">
                <a:xfrm>
                  <a:off x="3460804" y="2297101"/>
                  <a:ext cx="67628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oval" w="med" len="med"/>
                  <a:tailEnd type="none" w="med" len="med"/>
                </a:ln>
              </p:spPr>
            </p:cxnSp>
            <p:cxnSp>
              <p:nvCxnSpPr>
                <p:cNvPr id="22" name="直接连接符 1358">
                  <a:extLst>
                    <a:ext uri="{FF2B5EF4-FFF2-40B4-BE49-F238E27FC236}">
                      <a16:creationId xmlns:a16="http://schemas.microsoft.com/office/drawing/2014/main" id="{3784B661-C4C3-4D57-1834-A50CBBDDB68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37085" y="2297101"/>
                  <a:ext cx="396724" cy="56434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accent2">
                          <a:lumMod val="25000"/>
                          <a:lumOff val="75000"/>
                          <a:alpha val="0"/>
                        </a:schemeClr>
                      </a:gs>
                    </a:gsLst>
                    <a:lin ang="5400000" scaled="1"/>
                  </a:gradFill>
                  <a:prstDash val="sysDash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8" name="组合 1354">
                <a:extLst>
                  <a:ext uri="{FF2B5EF4-FFF2-40B4-BE49-F238E27FC236}">
                    <a16:creationId xmlns:a16="http://schemas.microsoft.com/office/drawing/2014/main" id="{3B3668D3-0315-5314-C379-13C09D1119DB}"/>
                  </a:ext>
                </a:extLst>
              </p:cNvPr>
              <p:cNvGrpSpPr/>
              <p:nvPr/>
            </p:nvGrpSpPr>
            <p:grpSpPr>
              <a:xfrm flipV="1">
                <a:off x="3644911" y="4451663"/>
                <a:ext cx="978253" cy="514511"/>
                <a:chOff x="3460804" y="2297101"/>
                <a:chExt cx="1073005" cy="564346"/>
              </a:xfrm>
            </p:grpSpPr>
            <p:cxnSp>
              <p:nvCxnSpPr>
                <p:cNvPr id="19" name="直接连接符 1355">
                  <a:extLst>
                    <a:ext uri="{FF2B5EF4-FFF2-40B4-BE49-F238E27FC236}">
                      <a16:creationId xmlns:a16="http://schemas.microsoft.com/office/drawing/2014/main" id="{A6E42DB8-8925-6F9F-89AD-F04FFCA8EF34}"/>
                    </a:ext>
                  </a:extLst>
                </p:cNvPr>
                <p:cNvCxnSpPr/>
                <p:nvPr/>
              </p:nvCxnSpPr>
              <p:spPr bwMode="auto">
                <a:xfrm>
                  <a:off x="3460804" y="2297101"/>
                  <a:ext cx="67628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oval" w="med" len="med"/>
                  <a:tailEnd type="none" w="med" len="med"/>
                </a:ln>
              </p:spPr>
            </p:cxnSp>
            <p:cxnSp>
              <p:nvCxnSpPr>
                <p:cNvPr id="20" name="直接连接符 1356">
                  <a:extLst>
                    <a:ext uri="{FF2B5EF4-FFF2-40B4-BE49-F238E27FC236}">
                      <a16:creationId xmlns:a16="http://schemas.microsoft.com/office/drawing/2014/main" id="{BB94B358-3270-C39A-5312-918A9853CE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37085" y="2297101"/>
                  <a:ext cx="396724" cy="56434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accent2">
                          <a:lumMod val="25000"/>
                          <a:lumOff val="75000"/>
                          <a:alpha val="0"/>
                        </a:schemeClr>
                      </a:gs>
                    </a:gsLst>
                    <a:lin ang="5400000" scaled="1"/>
                  </a:gradFill>
                  <a:prstDash val="sysDash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9" name="Rectángulo redondeado 74">
            <a:extLst>
              <a:ext uri="{FF2B5EF4-FFF2-40B4-BE49-F238E27FC236}">
                <a16:creationId xmlns:a16="http://schemas.microsoft.com/office/drawing/2014/main" id="{AFEF0E3E-8036-2963-AD4F-F9C500D35D10}"/>
              </a:ext>
            </a:extLst>
          </p:cNvPr>
          <p:cNvSpPr/>
          <p:nvPr/>
        </p:nvSpPr>
        <p:spPr>
          <a:xfrm>
            <a:off x="552904" y="2261225"/>
            <a:ext cx="3152151" cy="1204242"/>
          </a:xfrm>
          <a:prstGeom prst="roundRect">
            <a:avLst/>
          </a:prstGeom>
          <a:solidFill>
            <a:srgbClr val="75BD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1000"/>
              </a:lnSpc>
              <a:spcBef>
                <a:spcPts val="100"/>
              </a:spcBef>
              <a:defRPr/>
            </a:pPr>
            <a:r>
              <a:rPr lang="es-CO" altLang="es-CO" sz="1600" dirty="0">
                <a:solidFill>
                  <a:schemeClr val="bg1"/>
                </a:solidFill>
                <a:cs typeface="Calibri" panose="020F0502020204030204" pitchFamily="34" charset="0"/>
              </a:rPr>
              <a:t>Cuidar el tono de la voz: Muchas  veces no cuenta tanto qué se  dice, sino cómo se dice.</a:t>
            </a:r>
          </a:p>
        </p:txBody>
      </p:sp>
      <p:sp>
        <p:nvSpPr>
          <p:cNvPr id="30" name="Rectángulo redondeado 75">
            <a:extLst>
              <a:ext uri="{FF2B5EF4-FFF2-40B4-BE49-F238E27FC236}">
                <a16:creationId xmlns:a16="http://schemas.microsoft.com/office/drawing/2014/main" id="{830649CE-9EB0-6362-E9EA-EF3D2451060E}"/>
              </a:ext>
            </a:extLst>
          </p:cNvPr>
          <p:cNvSpPr/>
          <p:nvPr/>
        </p:nvSpPr>
        <p:spPr>
          <a:xfrm>
            <a:off x="552904" y="4232207"/>
            <a:ext cx="3086994" cy="1579652"/>
          </a:xfrm>
          <a:prstGeom prst="roundRect">
            <a:avLst/>
          </a:prstGeom>
          <a:solidFill>
            <a:srgbClr val="58B6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1000"/>
              </a:lnSpc>
              <a:spcBef>
                <a:spcPts val="100"/>
              </a:spcBef>
              <a:defRPr/>
            </a:pPr>
            <a:r>
              <a:rPr lang="es-CO" altLang="es-CO" sz="1600" dirty="0">
                <a:solidFill>
                  <a:schemeClr val="bg1"/>
                </a:solidFill>
                <a:cs typeface="Calibri" panose="020F0502020204030204" pitchFamily="34" charset="0"/>
              </a:rPr>
              <a:t>Usar frases como “lo comprendo”,  “qué pena”, “claro que sí”, demuestran consciencia de la  causa y el malestar del usuario.</a:t>
            </a:r>
          </a:p>
        </p:txBody>
      </p:sp>
      <p:sp>
        <p:nvSpPr>
          <p:cNvPr id="31" name="Rectángulo redondeado 76">
            <a:extLst>
              <a:ext uri="{FF2B5EF4-FFF2-40B4-BE49-F238E27FC236}">
                <a16:creationId xmlns:a16="http://schemas.microsoft.com/office/drawing/2014/main" id="{8A576337-DB42-7700-BB05-662CCF2AECBE}"/>
              </a:ext>
            </a:extLst>
          </p:cNvPr>
          <p:cNvSpPr/>
          <p:nvPr/>
        </p:nvSpPr>
        <p:spPr>
          <a:xfrm>
            <a:off x="8586341" y="4621806"/>
            <a:ext cx="3086994" cy="1204242"/>
          </a:xfrm>
          <a:prstGeom prst="roundRect">
            <a:avLst/>
          </a:prstGeom>
          <a:solidFill>
            <a:srgbClr val="8CC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s-ES" sz="1600" dirty="0">
                <a:solidFill>
                  <a:schemeClr val="bg1"/>
                </a:solidFill>
                <a:cs typeface="Calibri" panose="020F0502020204030204" pitchFamily="34" charset="0"/>
              </a:rPr>
              <a:t>Garantizar un servicio con calidad por medio de un trato cordial, amable, resolutivo y eficaz.</a:t>
            </a:r>
            <a:endParaRPr lang="es-CO" sz="16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2" name="Rectángulo redondeado 78">
            <a:extLst>
              <a:ext uri="{FF2B5EF4-FFF2-40B4-BE49-F238E27FC236}">
                <a16:creationId xmlns:a16="http://schemas.microsoft.com/office/drawing/2014/main" id="{8521FE7E-5502-6DF4-94A3-5216482656A3}"/>
              </a:ext>
            </a:extLst>
          </p:cNvPr>
          <p:cNvSpPr/>
          <p:nvPr/>
        </p:nvSpPr>
        <p:spPr>
          <a:xfrm>
            <a:off x="8568381" y="2261225"/>
            <a:ext cx="3070715" cy="1204242"/>
          </a:xfrm>
          <a:prstGeom prst="roundRect">
            <a:avLst/>
          </a:prstGeom>
          <a:solidFill>
            <a:srgbClr val="3494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s-ES" sz="1600" dirty="0">
                <a:solidFill>
                  <a:schemeClr val="bg1"/>
                </a:solidFill>
                <a:cs typeface="Calibri" panose="020F0502020204030204" pitchFamily="34" charset="0"/>
              </a:rPr>
              <a:t>Dar una solución oportuna a lo manifestado por el usuario, que realmente quede satisfecho.</a:t>
            </a:r>
            <a:endParaRPr lang="es-CO" sz="16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79292659-7D18-192A-1027-A4C81074F648}"/>
              </a:ext>
            </a:extLst>
          </p:cNvPr>
          <p:cNvSpPr/>
          <p:nvPr/>
        </p:nvSpPr>
        <p:spPr>
          <a:xfrm>
            <a:off x="5076365" y="3290983"/>
            <a:ext cx="2073508" cy="1993160"/>
          </a:xfrm>
          <a:custGeom>
            <a:avLst/>
            <a:gdLst/>
            <a:ahLst/>
            <a:cxnLst/>
            <a:rect l="l" t="t" r="r" b="b"/>
            <a:pathLst>
              <a:path w="3671885" h="3529600">
                <a:moveTo>
                  <a:pt x="0" y="0"/>
                </a:moveTo>
                <a:lnTo>
                  <a:pt x="3671885" y="0"/>
                </a:lnTo>
                <a:lnTo>
                  <a:pt x="3671885" y="3529600"/>
                </a:lnTo>
                <a:lnTo>
                  <a:pt x="0" y="35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F2EBEBF-6B87-88D9-F64A-0B9F9B3E2EF1}"/>
              </a:ext>
            </a:extLst>
          </p:cNvPr>
          <p:cNvSpPr txBox="1"/>
          <p:nvPr/>
        </p:nvSpPr>
        <p:spPr>
          <a:xfrm>
            <a:off x="3047996" y="128864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000" b="1" dirty="0" smtClean="0">
                <a:solidFill>
                  <a:srgbClr val="58B6C0"/>
                </a:solidFill>
                <a:latin typeface="Arial Black" panose="020B0A04020102020204" pitchFamily="34" charset="0"/>
              </a:rPr>
              <a:t>IMPORTANTE RECORDAR AL RESPONDER LOS </a:t>
            </a:r>
            <a:r>
              <a:rPr lang="es-ES_tradnl" altLang="es-CO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s-ES_tradnl" altLang="es-CO" sz="2000" dirty="0">
                <a:solidFill>
                  <a:srgbClr val="FF9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Q</a:t>
            </a:r>
            <a:r>
              <a:rPr lang="es-ES_tradnl" altLang="es-CO" sz="2000" dirty="0">
                <a:solidFill>
                  <a:srgbClr val="F8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es-ES_tradnl" altLang="es-CO" sz="20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</a:t>
            </a:r>
            <a:endParaRPr lang="es-CO" altLang="es-CO" sz="2000" b="1" dirty="0">
              <a:solidFill>
                <a:srgbClr val="58B6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Verdana" panose="020B0604030504040204" pitchFamily="34" charset="0"/>
              </a:rPr>
              <a:t>Atención de usuarios y respuestas 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F2EBEBF-6B87-88D9-F64A-0B9F9B3E2EF1}"/>
              </a:ext>
            </a:extLst>
          </p:cNvPr>
          <p:cNvSpPr txBox="1"/>
          <p:nvPr/>
        </p:nvSpPr>
        <p:spPr>
          <a:xfrm>
            <a:off x="1882387" y="1288640"/>
            <a:ext cx="8658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000" b="1" dirty="0" smtClean="0">
                <a:solidFill>
                  <a:srgbClr val="58B6C0"/>
                </a:solidFill>
                <a:latin typeface="Arial Black" panose="020B0A04020102020204" pitchFamily="34" charset="0"/>
              </a:rPr>
              <a:t>RECUERDE QUE LOS </a:t>
            </a:r>
            <a:r>
              <a:rPr lang="es-ES_tradnl" altLang="es-CO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s-ES_tradnl" altLang="es-CO" sz="2000" dirty="0" smtClean="0">
                <a:solidFill>
                  <a:srgbClr val="FF9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Q</a:t>
            </a:r>
            <a:r>
              <a:rPr lang="es-ES_tradnl" altLang="es-CO" sz="2000" dirty="0" smtClean="0">
                <a:solidFill>
                  <a:srgbClr val="F8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es-ES_tradnl" altLang="es-CO" sz="20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 </a:t>
            </a:r>
            <a:r>
              <a:rPr lang="es-ES_tradnl" altLang="es-CO" sz="2000" b="1" dirty="0">
                <a:solidFill>
                  <a:srgbClr val="58B6C0"/>
                </a:solidFill>
                <a:latin typeface="Arial Black" panose="020B0A04020102020204" pitchFamily="34" charset="0"/>
              </a:rPr>
              <a:t>SE PUEDEN </a:t>
            </a:r>
            <a:r>
              <a:rPr lang="es-ES_tradnl" altLang="es-CO" sz="2000" b="1" dirty="0" smtClean="0">
                <a:solidFill>
                  <a:srgbClr val="58B6C0"/>
                </a:solidFill>
                <a:latin typeface="Arial Black" panose="020B0A04020102020204" pitchFamily="34" charset="0"/>
              </a:rPr>
              <a:t>RECLASIFICAR</a:t>
            </a:r>
            <a:r>
              <a:rPr lang="es-CO" sz="2000" b="1" dirty="0" smtClean="0">
                <a:solidFill>
                  <a:srgbClr val="58B6C0"/>
                </a:solidFill>
                <a:latin typeface="Arial Black" panose="020B0A04020102020204" pitchFamily="34" charset="0"/>
              </a:rPr>
              <a:t> ANTES DE RESPONDER</a:t>
            </a:r>
            <a:endParaRPr lang="es-CO" altLang="es-CO" sz="2000" b="1" dirty="0">
              <a:solidFill>
                <a:srgbClr val="58B6C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95"/>
          <p:cNvSpPr txBox="1">
            <a:spLocks noChangeArrowheads="1"/>
          </p:cNvSpPr>
          <p:nvPr/>
        </p:nvSpPr>
        <p:spPr bwMode="auto">
          <a:xfrm>
            <a:off x="4089331" y="4522008"/>
            <a:ext cx="7093613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Solicitar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reclasificación cuando usted considere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que:</a:t>
            </a:r>
          </a:p>
          <a:p>
            <a:pPr algn="just"/>
            <a:endParaRPr lang="es-CO" sz="16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Una queja es: derecho de petición, reclamo o sugerencia.  </a:t>
            </a:r>
            <a:endParaRPr lang="es-CO" sz="16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reclamo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es: derecho de petición, sugerencia o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queja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es-CO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Una sugerencia es: derecho de petición, queja o reclamo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. </a:t>
            </a:r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52904" y="2233962"/>
            <a:ext cx="1086174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partir de los procesos de mejoramiento que se realizan a nivel institucional, se hace necesario enfatizar sobre la importancia de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reclasificar quejas y reclamos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por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tanto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se recomienda que antes de responder la solicitud del usuario,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verifique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 esta se debe reclasificar, todo esto considerando, que el usuario tipifica su solicitud como “reclamo”, cuando en realidad es una queja.</a:t>
            </a:r>
            <a:endParaRPr lang="es-CO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 relevancia de estos indicadores recae sobre la obligatoriedad que tiene la Universidad en reportar a los entes de control de manera periódica.</a:t>
            </a:r>
            <a:endParaRPr lang="es-CO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pic>
        <p:nvPicPr>
          <p:cNvPr id="39" name="Imagen 38" descr="Los doce consejos a tener en cuenta en el momento de servir el Vino. -  CataDelVino.co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"/>
          <a:stretch/>
        </p:blipFill>
        <p:spPr bwMode="auto">
          <a:xfrm>
            <a:off x="1544568" y="4245341"/>
            <a:ext cx="2028825" cy="209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74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Verdana" panose="020B0604030504040204" pitchFamily="34" charset="0"/>
              </a:rPr>
              <a:t>Atención de usuarios y respuestas 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文本框 38">
            <a:extLst>
              <a:ext uri="{FF2B5EF4-FFF2-40B4-BE49-F238E27FC236}">
                <a16:creationId xmlns:a16="http://schemas.microsoft.com/office/drawing/2014/main" id="{500E6A05-B1CF-86D6-8A31-98FE1E9D1E21}"/>
              </a:ext>
            </a:extLst>
          </p:cNvPr>
          <p:cNvSpPr txBox="1"/>
          <p:nvPr/>
        </p:nvSpPr>
        <p:spPr>
          <a:xfrm>
            <a:off x="1646603" y="1457322"/>
            <a:ext cx="8898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altLang="es-CO" sz="2000" b="1" dirty="0">
                <a:solidFill>
                  <a:srgbClr val="3494BA"/>
                </a:solidFill>
                <a:latin typeface="Arial Black" panose="020B0A04020102020204" pitchFamily="34" charset="0"/>
              </a:rPr>
              <a:t>CUANDO NO ES POSIBLE DAR RESPUESTA A UN </a:t>
            </a:r>
            <a:r>
              <a:rPr lang="es-ES_tradnl" altLang="es-CO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</a:rPr>
              <a:t>P</a:t>
            </a:r>
            <a:r>
              <a:rPr lang="es-ES_tradnl" altLang="es-CO" sz="2000" dirty="0">
                <a:solidFill>
                  <a:srgbClr val="FF9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</a:rPr>
              <a:t>Q</a:t>
            </a:r>
            <a:r>
              <a:rPr lang="es-ES_tradnl" altLang="es-CO" sz="2000" dirty="0">
                <a:solidFill>
                  <a:srgbClr val="F8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</a:rPr>
              <a:t>R</a:t>
            </a:r>
            <a:r>
              <a:rPr lang="es-ES_tradnl" altLang="es-CO" sz="20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</a:rPr>
              <a:t>S </a:t>
            </a:r>
            <a:r>
              <a:rPr lang="es-ES_tradnl" altLang="es-CO" sz="2000" b="1" dirty="0">
                <a:solidFill>
                  <a:srgbClr val="3494BA"/>
                </a:solidFill>
                <a:latin typeface="Arial Black" panose="020B0A04020102020204" pitchFamily="34" charset="0"/>
              </a:rPr>
              <a:t>DENTRO DEL PLAZO PREVISTO:</a:t>
            </a:r>
          </a:p>
        </p:txBody>
      </p:sp>
      <p:sp>
        <p:nvSpPr>
          <p:cNvPr id="11" name="椭圆 12">
            <a:extLst>
              <a:ext uri="{FF2B5EF4-FFF2-40B4-BE49-F238E27FC236}">
                <a16:creationId xmlns:a16="http://schemas.microsoft.com/office/drawing/2014/main" id="{81538B45-7BB5-95B8-71A5-C24D6B2D579C}"/>
              </a:ext>
            </a:extLst>
          </p:cNvPr>
          <p:cNvSpPr/>
          <p:nvPr/>
        </p:nvSpPr>
        <p:spPr>
          <a:xfrm>
            <a:off x="2362827" y="3989196"/>
            <a:ext cx="1701192" cy="16114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" name="椭圆 13">
            <a:extLst>
              <a:ext uri="{FF2B5EF4-FFF2-40B4-BE49-F238E27FC236}">
                <a16:creationId xmlns:a16="http://schemas.microsoft.com/office/drawing/2014/main" id="{327E3870-4976-FDAC-3766-561DD2E2F9EA}"/>
              </a:ext>
            </a:extLst>
          </p:cNvPr>
          <p:cNvSpPr/>
          <p:nvPr/>
        </p:nvSpPr>
        <p:spPr>
          <a:xfrm>
            <a:off x="5233924" y="3989197"/>
            <a:ext cx="1701192" cy="1632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3" name="椭圆 14">
            <a:extLst>
              <a:ext uri="{FF2B5EF4-FFF2-40B4-BE49-F238E27FC236}">
                <a16:creationId xmlns:a16="http://schemas.microsoft.com/office/drawing/2014/main" id="{969B1C1D-988C-E72C-734C-9D354BC8C6F4}"/>
              </a:ext>
            </a:extLst>
          </p:cNvPr>
          <p:cNvSpPr/>
          <p:nvPr/>
        </p:nvSpPr>
        <p:spPr>
          <a:xfrm>
            <a:off x="8067285" y="3999961"/>
            <a:ext cx="1701192" cy="161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14" name="直接连接符 18">
            <a:extLst>
              <a:ext uri="{FF2B5EF4-FFF2-40B4-BE49-F238E27FC236}">
                <a16:creationId xmlns:a16="http://schemas.microsoft.com/office/drawing/2014/main" id="{FCADE287-3846-8E38-2CBF-4C6F5BF56B44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064019" y="4794922"/>
            <a:ext cx="1169905" cy="10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9">
            <a:extLst>
              <a:ext uri="{FF2B5EF4-FFF2-40B4-BE49-F238E27FC236}">
                <a16:creationId xmlns:a16="http://schemas.microsoft.com/office/drawing/2014/main" id="{AE1B34F9-5BC7-DDDC-1C95-EC00AEF2DEB9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6935116" y="4805687"/>
            <a:ext cx="1132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3D4B3F8-A65F-5899-CBCF-7430E5227C6D}"/>
              </a:ext>
            </a:extLst>
          </p:cNvPr>
          <p:cNvSpPr/>
          <p:nvPr/>
        </p:nvSpPr>
        <p:spPr>
          <a:xfrm>
            <a:off x="2420917" y="4393656"/>
            <a:ext cx="1585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cs typeface="Arial" pitchFamily="34" charset="0"/>
              </a:rPr>
              <a:t>Peticiones Generales: </a:t>
            </a:r>
          </a:p>
          <a:p>
            <a:pPr algn="ctr">
              <a:defRPr/>
            </a:pPr>
            <a:r>
              <a:rPr lang="es-CO" sz="1600" i="1" dirty="0">
                <a:solidFill>
                  <a:schemeClr val="bg1"/>
                </a:solidFill>
                <a:cs typeface="Arial" pitchFamily="34" charset="0"/>
              </a:rPr>
              <a:t>15 días hábiles</a:t>
            </a:r>
            <a:endParaRPr lang="es-CO" sz="1600" i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ADA8EF-8CEF-F5A6-E66B-645038DBBBB4}"/>
              </a:ext>
            </a:extLst>
          </p:cNvPr>
          <p:cNvSpPr txBox="1"/>
          <p:nvPr/>
        </p:nvSpPr>
        <p:spPr>
          <a:xfrm>
            <a:off x="5233924" y="4379424"/>
            <a:ext cx="170119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cs typeface="Arial" pitchFamily="34" charset="0"/>
              </a:rPr>
              <a:t>Petición de Documentos: </a:t>
            </a:r>
          </a:p>
          <a:p>
            <a:pPr algn="ctr">
              <a:defRPr/>
            </a:pPr>
            <a:r>
              <a:rPr lang="es-CO" sz="1600" i="1" dirty="0">
                <a:solidFill>
                  <a:schemeClr val="bg1"/>
                </a:solidFill>
                <a:cs typeface="Arial" pitchFamily="34" charset="0"/>
              </a:rPr>
              <a:t>10 días hábiles</a:t>
            </a:r>
            <a:endParaRPr lang="es-CO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C2410D-9D0F-B348-88FC-EBCDEBD704F8}"/>
              </a:ext>
            </a:extLst>
          </p:cNvPr>
          <p:cNvSpPr txBox="1"/>
          <p:nvPr/>
        </p:nvSpPr>
        <p:spPr>
          <a:xfrm>
            <a:off x="8105021" y="4379424"/>
            <a:ext cx="162571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600" b="1" dirty="0">
                <a:solidFill>
                  <a:schemeClr val="bg1"/>
                </a:solidFill>
                <a:cs typeface="Arial" pitchFamily="34" charset="0"/>
              </a:rPr>
              <a:t>Información o Consulta: </a:t>
            </a:r>
          </a:p>
          <a:p>
            <a:pPr algn="ctr">
              <a:defRPr/>
            </a:pPr>
            <a:r>
              <a:rPr lang="es-CO" sz="1600" i="1" dirty="0">
                <a:solidFill>
                  <a:schemeClr val="bg1"/>
                </a:solidFill>
                <a:cs typeface="Arial" pitchFamily="34" charset="0"/>
              </a:rPr>
              <a:t>30  días hábiles</a:t>
            </a:r>
            <a:endParaRPr lang="es-CO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246E41C-0178-DCAA-ED52-99E3554532BA}"/>
              </a:ext>
            </a:extLst>
          </p:cNvPr>
          <p:cNvSpPr txBox="1"/>
          <p:nvPr/>
        </p:nvSpPr>
        <p:spPr>
          <a:xfrm>
            <a:off x="1702512" y="2425457"/>
            <a:ext cx="863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Cuando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no sea posible responder los PQRS en los tiempos establecidos: Se debe informar al usuario, con copia a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quejasyreclamos@utp.edu.co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, la situación, indicándole el motivo de la demora y el día que se le dará respuesta, el cual no podrá exceder el doble del inicialmente previsto.</a:t>
            </a:r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7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Verdana" panose="020B0604030504040204" pitchFamily="34" charset="0"/>
              </a:rPr>
              <a:t>Atención de usuarios y respuestas 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Sanciones Disciplinarias. - Instituto Nacional de Medicina Legal y Ciencias  Forenses">
            <a:extLst>
              <a:ext uri="{FF2B5EF4-FFF2-40B4-BE49-F238E27FC236}">
                <a16:creationId xmlns:a16="http://schemas.microsoft.com/office/drawing/2014/main" id="{F48FA3A5-AF0A-683C-A209-266060B7A8E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6"/>
          <a:stretch/>
        </p:blipFill>
        <p:spPr bwMode="auto">
          <a:xfrm>
            <a:off x="643618" y="2226642"/>
            <a:ext cx="4996889" cy="2560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6B1ACCE-F22C-2944-A03A-7032F1833C32}"/>
              </a:ext>
            </a:extLst>
          </p:cNvPr>
          <p:cNvSpPr txBox="1"/>
          <p:nvPr/>
        </p:nvSpPr>
        <p:spPr>
          <a:xfrm>
            <a:off x="6099774" y="2106281"/>
            <a:ext cx="51572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Oficina de Control Interno reportará a la Oficina de Control Interno Disciplinario los casos conocidos en los cuales</a:t>
            </a:r>
            <a:r>
              <a:rPr lang="es-ES" sz="1600" dirty="0">
                <a:ea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srgbClr val="0070C0"/>
                </a:solidFill>
                <a:ea typeface="Calibri" panose="020F0502020204030204" pitchFamily="34" charset="0"/>
              </a:rPr>
              <a:t>el funcionario responsable no haya dado respuesta de manera oportuna y correcta a los derechos de petición interpuestos por los ciudadanos</a:t>
            </a:r>
            <a:r>
              <a:rPr lang="es-ES" sz="1600" dirty="0">
                <a:ea typeface="Calibri" panose="020F0502020204030204" pitchFamily="34" charset="0"/>
              </a:rPr>
              <a:t>. </a:t>
            </a:r>
            <a:endParaRPr lang="es-ES" sz="1600" dirty="0" smtClean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Aft>
                <a:spcPts val="0"/>
              </a:spcAft>
              <a:tabLst>
                <a:tab pos="0" algn="l"/>
              </a:tabLst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Oficina de Control Interno Disciplinario </a:t>
            </a:r>
            <a:r>
              <a:rPr lang="es-ES" sz="1600" b="1" dirty="0">
                <a:solidFill>
                  <a:srgbClr val="8CC066"/>
                </a:solidFill>
                <a:ea typeface="Calibri" panose="020F0502020204030204" pitchFamily="34" charset="0"/>
              </a:rPr>
              <a:t>iniciará la indagación preliminar para determinar si archiva el proceso o existen méritos para dar apertura  a una investigación</a:t>
            </a:r>
            <a:r>
              <a:rPr lang="es-ES" sz="1600" dirty="0">
                <a:solidFill>
                  <a:srgbClr val="8CC066"/>
                </a:solidFill>
                <a:ea typeface="Calibri" panose="020F0502020204030204" pitchFamily="34" charset="0"/>
              </a:rPr>
              <a:t>.</a:t>
            </a:r>
            <a:endParaRPr lang="es-CO" sz="1600" dirty="0">
              <a:solidFill>
                <a:srgbClr val="8CC066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04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7534</TotalTime>
  <Words>631</Words>
  <Application>Microsoft Office PowerPoint</Application>
  <PresentationFormat>Panorámica</PresentationFormat>
  <Paragraphs>73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5" baseType="lpstr">
      <vt:lpstr>微软雅黑</vt:lpstr>
      <vt:lpstr>ＭＳ Ｐゴシック</vt:lpstr>
      <vt:lpstr>宋体</vt:lpstr>
      <vt:lpstr>Arial</vt:lpstr>
      <vt:lpstr>Arial Black</vt:lpstr>
      <vt:lpstr>Arial Narrow</vt:lpstr>
      <vt:lpstr>Calibri</vt:lpstr>
      <vt:lpstr>Cambria</vt:lpstr>
      <vt:lpstr>Century Gothic</vt:lpstr>
      <vt:lpstr>等线</vt:lpstr>
      <vt:lpstr>Franklin Gothic Heavy</vt:lpstr>
      <vt:lpstr>Tw Cen MT Condensed</vt:lpstr>
      <vt:lpstr>Verdana</vt:lpstr>
      <vt:lpstr>Wingdings</vt:lpstr>
      <vt:lpstr>印品黑体</vt:lpstr>
      <vt:lpstr>包图主题2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WIN7</dc:creator>
  <cp:lastModifiedBy>Hewlett-Packard Company</cp:lastModifiedBy>
  <cp:revision>233</cp:revision>
  <dcterms:created xsi:type="dcterms:W3CDTF">2017-08-18T03:02:00Z</dcterms:created>
  <dcterms:modified xsi:type="dcterms:W3CDTF">2024-04-17T16:04:30Z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