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0" r:id="rId1"/>
  </p:sldMasterIdLst>
  <p:notesMasterIdLst>
    <p:notesMasterId r:id="rId9"/>
  </p:notesMasterIdLst>
  <p:handoutMasterIdLst>
    <p:handoutMasterId r:id="rId10"/>
  </p:handoutMasterIdLst>
  <p:sldIdLst>
    <p:sldId id="298" r:id="rId2"/>
    <p:sldId id="416" r:id="rId3"/>
    <p:sldId id="427" r:id="rId4"/>
    <p:sldId id="428" r:id="rId5"/>
    <p:sldId id="430" r:id="rId6"/>
    <p:sldId id="432" r:id="rId7"/>
    <p:sldId id="431" r:id="rId8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94BA"/>
    <a:srgbClr val="8CC066"/>
    <a:srgbClr val="E7F2F1"/>
    <a:srgbClr val="A8D5C7"/>
    <a:srgbClr val="C6E0E0"/>
    <a:srgbClr val="75BDA7"/>
    <a:srgbClr val="58B6C0"/>
    <a:srgbClr val="75B6E5"/>
    <a:srgbClr val="D4EAF3"/>
    <a:srgbClr val="A1D5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37" autoAdjust="0"/>
    <p:restoredTop sz="94206" autoAdjust="0"/>
  </p:normalViewPr>
  <p:slideViewPr>
    <p:cSldViewPr snapToGrid="0">
      <p:cViewPr varScale="1">
        <p:scale>
          <a:sx n="105" d="100"/>
          <a:sy n="105" d="100"/>
        </p:scale>
        <p:origin x="4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58E373BA-85BC-4523-9443-C0B6070F6F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5011DCB-FDF0-4AE6-8EDF-98D55BB3BD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F9BAD-4A98-4ABD-98D9-29F3CB1CFFC5}" type="datetimeFigureOut">
              <a:rPr lang="es-PE" smtClean="0"/>
              <a:t>9/04/2024</a:t>
            </a:fld>
            <a:endParaRPr lang="es-PE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0D9A2B3-BC7D-4179-B139-7C1D386E28F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A75F451-8FDC-4921-910D-6331E857B24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57CA06-7EC5-4CE8-80DC-44637603D6B6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2307666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3BBE5-0BEA-4494-9BEF-C8C2F48C9E2D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B8912-F0BA-4AD8-8415-DA1F26BCB09F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252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5110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3466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0828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645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0322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20940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5003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9559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">
            <a:extLst>
              <a:ext uri="{FF2B5EF4-FFF2-40B4-BE49-F238E27FC236}">
                <a16:creationId xmlns:a16="http://schemas.microsoft.com/office/drawing/2014/main" id="{6FBC8789-68AE-4915-A113-3B4F4DB93A19}"/>
              </a:ext>
            </a:extLst>
          </p:cNvPr>
          <p:cNvSpPr/>
          <p:nvPr userDrawn="1"/>
        </p:nvSpPr>
        <p:spPr>
          <a:xfrm flipV="1">
            <a:off x="-19048" y="931248"/>
            <a:ext cx="12209461" cy="7875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等腰三角形 2">
            <a:extLst>
              <a:ext uri="{FF2B5EF4-FFF2-40B4-BE49-F238E27FC236}">
                <a16:creationId xmlns:a16="http://schemas.microsoft.com/office/drawing/2014/main" id="{1B1957EB-E895-45FE-9BDC-F9A1E08A2131}"/>
              </a:ext>
            </a:extLst>
          </p:cNvPr>
          <p:cNvSpPr/>
          <p:nvPr userDrawn="1"/>
        </p:nvSpPr>
        <p:spPr>
          <a:xfrm rot="5400000">
            <a:off x="994227" y="381908"/>
            <a:ext cx="381645" cy="329004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8">
            <a:extLst>
              <a:ext uri="{FF2B5EF4-FFF2-40B4-BE49-F238E27FC236}">
                <a16:creationId xmlns:a16="http://schemas.microsoft.com/office/drawing/2014/main" id="{C2EE5C8E-7D56-4092-94AC-8BB2C97EAFA0}"/>
              </a:ext>
            </a:extLst>
          </p:cNvPr>
          <p:cNvGrpSpPr/>
          <p:nvPr userDrawn="1"/>
        </p:nvGrpSpPr>
        <p:grpSpPr>
          <a:xfrm>
            <a:off x="4536" y="0"/>
            <a:ext cx="721182" cy="931248"/>
            <a:chOff x="0" y="532828"/>
            <a:chExt cx="498355" cy="568897"/>
          </a:xfrm>
        </p:grpSpPr>
        <p:sp>
          <p:nvSpPr>
            <p:cNvPr id="5" name="矩形 9">
              <a:extLst>
                <a:ext uri="{FF2B5EF4-FFF2-40B4-BE49-F238E27FC236}">
                  <a16:creationId xmlns:a16="http://schemas.microsoft.com/office/drawing/2014/main" id="{F64A5F79-9727-425F-8E67-274E617427C5}"/>
                </a:ext>
              </a:extLst>
            </p:cNvPr>
            <p:cNvSpPr/>
            <p:nvPr/>
          </p:nvSpPr>
          <p:spPr>
            <a:xfrm>
              <a:off x="0" y="532828"/>
              <a:ext cx="128433" cy="56889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10">
              <a:extLst>
                <a:ext uri="{FF2B5EF4-FFF2-40B4-BE49-F238E27FC236}">
                  <a16:creationId xmlns:a16="http://schemas.microsoft.com/office/drawing/2014/main" id="{BE989FAD-1A28-4CF7-9D6B-50FE116E749E}"/>
                </a:ext>
              </a:extLst>
            </p:cNvPr>
            <p:cNvSpPr/>
            <p:nvPr/>
          </p:nvSpPr>
          <p:spPr>
            <a:xfrm>
              <a:off x="130533" y="532828"/>
              <a:ext cx="130259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11">
              <a:extLst>
                <a:ext uri="{FF2B5EF4-FFF2-40B4-BE49-F238E27FC236}">
                  <a16:creationId xmlns:a16="http://schemas.microsoft.com/office/drawing/2014/main" id="{2E573C0A-7E9A-4B79-A2E7-7E23A7B2CBC1}"/>
                </a:ext>
              </a:extLst>
            </p:cNvPr>
            <p:cNvSpPr/>
            <p:nvPr/>
          </p:nvSpPr>
          <p:spPr>
            <a:xfrm>
              <a:off x="374250" y="532828"/>
              <a:ext cx="124105" cy="56889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12">
              <a:extLst>
                <a:ext uri="{FF2B5EF4-FFF2-40B4-BE49-F238E27FC236}">
                  <a16:creationId xmlns:a16="http://schemas.microsoft.com/office/drawing/2014/main" id="{62E42EC7-5CC3-45D0-882D-008E29EBAFC4}"/>
                </a:ext>
              </a:extLst>
            </p:cNvPr>
            <p:cNvSpPr/>
            <p:nvPr/>
          </p:nvSpPr>
          <p:spPr>
            <a:xfrm>
              <a:off x="253744" y="532828"/>
              <a:ext cx="128433" cy="5688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椭圆 3">
            <a:extLst>
              <a:ext uri="{FF2B5EF4-FFF2-40B4-BE49-F238E27FC236}">
                <a16:creationId xmlns:a16="http://schemas.microsoft.com/office/drawing/2014/main" id="{65F83126-86E2-4795-BA92-2D5F35FD981F}"/>
              </a:ext>
            </a:extLst>
          </p:cNvPr>
          <p:cNvSpPr/>
          <p:nvPr userDrawn="1"/>
        </p:nvSpPr>
        <p:spPr>
          <a:xfrm>
            <a:off x="11563042" y="6283199"/>
            <a:ext cx="283369" cy="282906"/>
          </a:xfrm>
          <a:custGeom>
            <a:avLst/>
            <a:gdLst>
              <a:gd name="connsiteX0" fmla="*/ 140017 w 606581"/>
              <a:gd name="connsiteY0" fmla="*/ 411043 h 605592"/>
              <a:gd name="connsiteX1" fmla="*/ 178821 w 606581"/>
              <a:gd name="connsiteY1" fmla="*/ 427078 h 605592"/>
              <a:gd name="connsiteX2" fmla="*/ 178821 w 606581"/>
              <a:gd name="connsiteY2" fmla="*/ 504564 h 605592"/>
              <a:gd name="connsiteX3" fmla="*/ 93692 w 606581"/>
              <a:gd name="connsiteY3" fmla="*/ 589557 h 605592"/>
              <a:gd name="connsiteX4" fmla="*/ 54887 w 606581"/>
              <a:gd name="connsiteY4" fmla="*/ 605592 h 605592"/>
              <a:gd name="connsiteX5" fmla="*/ 16083 w 606581"/>
              <a:gd name="connsiteY5" fmla="*/ 589557 h 605592"/>
              <a:gd name="connsiteX6" fmla="*/ 16083 w 606581"/>
              <a:gd name="connsiteY6" fmla="*/ 511979 h 605592"/>
              <a:gd name="connsiteX7" fmla="*/ 101212 w 606581"/>
              <a:gd name="connsiteY7" fmla="*/ 427078 h 605592"/>
              <a:gd name="connsiteX8" fmla="*/ 140017 w 606581"/>
              <a:gd name="connsiteY8" fmla="*/ 411043 h 605592"/>
              <a:gd name="connsiteX9" fmla="*/ 382501 w 606581"/>
              <a:gd name="connsiteY9" fmla="*/ 49537 h 605592"/>
              <a:gd name="connsiteX10" fmla="*/ 557044 w 606581"/>
              <a:gd name="connsiteY10" fmla="*/ 223798 h 605592"/>
              <a:gd name="connsiteX11" fmla="*/ 382501 w 606581"/>
              <a:gd name="connsiteY11" fmla="*/ 398059 h 605592"/>
              <a:gd name="connsiteX12" fmla="*/ 207957 w 606581"/>
              <a:gd name="connsiteY12" fmla="*/ 223798 h 605592"/>
              <a:gd name="connsiteX13" fmla="*/ 382501 w 606581"/>
              <a:gd name="connsiteY13" fmla="*/ 49537 h 605592"/>
              <a:gd name="connsiteX14" fmla="*/ 382536 w 606581"/>
              <a:gd name="connsiteY14" fmla="*/ 24750 h 605592"/>
              <a:gd name="connsiteX15" fmla="*/ 304914 w 606581"/>
              <a:gd name="connsiteY15" fmla="*/ 40417 h 605592"/>
              <a:gd name="connsiteX16" fmla="*/ 241591 w 606581"/>
              <a:gd name="connsiteY16" fmla="*/ 83058 h 605592"/>
              <a:gd name="connsiteX17" fmla="*/ 198880 w 606581"/>
              <a:gd name="connsiteY17" fmla="*/ 146278 h 605592"/>
              <a:gd name="connsiteX18" fmla="*/ 183189 w 606581"/>
              <a:gd name="connsiteY18" fmla="*/ 223774 h 605592"/>
              <a:gd name="connsiteX19" fmla="*/ 198880 w 606581"/>
              <a:gd name="connsiteY19" fmla="*/ 301177 h 605592"/>
              <a:gd name="connsiteX20" fmla="*/ 241591 w 606581"/>
              <a:gd name="connsiteY20" fmla="*/ 364490 h 605592"/>
              <a:gd name="connsiteX21" fmla="*/ 304914 w 606581"/>
              <a:gd name="connsiteY21" fmla="*/ 407131 h 605592"/>
              <a:gd name="connsiteX22" fmla="*/ 382536 w 606581"/>
              <a:gd name="connsiteY22" fmla="*/ 422705 h 605592"/>
              <a:gd name="connsiteX23" fmla="*/ 460158 w 606581"/>
              <a:gd name="connsiteY23" fmla="*/ 407131 h 605592"/>
              <a:gd name="connsiteX24" fmla="*/ 523481 w 606581"/>
              <a:gd name="connsiteY24" fmla="*/ 364490 h 605592"/>
              <a:gd name="connsiteX25" fmla="*/ 566192 w 606581"/>
              <a:gd name="connsiteY25" fmla="*/ 301177 h 605592"/>
              <a:gd name="connsiteX26" fmla="*/ 581883 w 606581"/>
              <a:gd name="connsiteY26" fmla="*/ 223774 h 605592"/>
              <a:gd name="connsiteX27" fmla="*/ 566192 w 606581"/>
              <a:gd name="connsiteY27" fmla="*/ 146278 h 605592"/>
              <a:gd name="connsiteX28" fmla="*/ 523481 w 606581"/>
              <a:gd name="connsiteY28" fmla="*/ 83058 h 605592"/>
              <a:gd name="connsiteX29" fmla="*/ 460158 w 606581"/>
              <a:gd name="connsiteY29" fmla="*/ 40417 h 605592"/>
              <a:gd name="connsiteX30" fmla="*/ 382536 w 606581"/>
              <a:gd name="connsiteY30" fmla="*/ 24750 h 605592"/>
              <a:gd name="connsiteX31" fmla="*/ 382536 w 606581"/>
              <a:gd name="connsiteY31" fmla="*/ 0 h 605592"/>
              <a:gd name="connsiteX32" fmla="*/ 469721 w 606581"/>
              <a:gd name="connsiteY32" fmla="*/ 17613 h 605592"/>
              <a:gd name="connsiteX33" fmla="*/ 540937 w 606581"/>
              <a:gd name="connsiteY33" fmla="*/ 65538 h 605592"/>
              <a:gd name="connsiteX34" fmla="*/ 588940 w 606581"/>
              <a:gd name="connsiteY34" fmla="*/ 136637 h 605592"/>
              <a:gd name="connsiteX35" fmla="*/ 606581 w 606581"/>
              <a:gd name="connsiteY35" fmla="*/ 223774 h 605592"/>
              <a:gd name="connsiteX36" fmla="*/ 588940 w 606581"/>
              <a:gd name="connsiteY36" fmla="*/ 310818 h 605592"/>
              <a:gd name="connsiteX37" fmla="*/ 540937 w 606581"/>
              <a:gd name="connsiteY37" fmla="*/ 381917 h 605592"/>
              <a:gd name="connsiteX38" fmla="*/ 469721 w 606581"/>
              <a:gd name="connsiteY38" fmla="*/ 429842 h 605592"/>
              <a:gd name="connsiteX39" fmla="*/ 382536 w 606581"/>
              <a:gd name="connsiteY39" fmla="*/ 447455 h 605592"/>
              <a:gd name="connsiteX40" fmla="*/ 295258 w 606581"/>
              <a:gd name="connsiteY40" fmla="*/ 429842 h 605592"/>
              <a:gd name="connsiteX41" fmla="*/ 240105 w 606581"/>
              <a:gd name="connsiteY41" fmla="*/ 396471 h 605592"/>
              <a:gd name="connsiteX42" fmla="*/ 209558 w 606581"/>
              <a:gd name="connsiteY42" fmla="*/ 427061 h 605592"/>
              <a:gd name="connsiteX43" fmla="*/ 196373 w 606581"/>
              <a:gd name="connsiteY43" fmla="*/ 409541 h 605592"/>
              <a:gd name="connsiteX44" fmla="*/ 178918 w 606581"/>
              <a:gd name="connsiteY44" fmla="*/ 396378 h 605592"/>
              <a:gd name="connsiteX45" fmla="*/ 209465 w 606581"/>
              <a:gd name="connsiteY45" fmla="*/ 365880 h 605592"/>
              <a:gd name="connsiteX46" fmla="*/ 176040 w 606581"/>
              <a:gd name="connsiteY46" fmla="*/ 310818 h 605592"/>
              <a:gd name="connsiteX47" fmla="*/ 158491 w 606581"/>
              <a:gd name="connsiteY47" fmla="*/ 223774 h 605592"/>
              <a:gd name="connsiteX48" fmla="*/ 176040 w 606581"/>
              <a:gd name="connsiteY48" fmla="*/ 136637 h 605592"/>
              <a:gd name="connsiteX49" fmla="*/ 224043 w 606581"/>
              <a:gd name="connsiteY49" fmla="*/ 65538 h 605592"/>
              <a:gd name="connsiteX50" fmla="*/ 295258 w 606581"/>
              <a:gd name="connsiteY50" fmla="*/ 17613 h 605592"/>
              <a:gd name="connsiteX51" fmla="*/ 382536 w 606581"/>
              <a:gd name="connsiteY51" fmla="*/ 0 h 60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6581" h="605592">
                <a:moveTo>
                  <a:pt x="140017" y="411043"/>
                </a:moveTo>
                <a:cubicBezTo>
                  <a:pt x="154035" y="411043"/>
                  <a:pt x="168053" y="416326"/>
                  <a:pt x="178821" y="427078"/>
                </a:cubicBezTo>
                <a:cubicBezTo>
                  <a:pt x="200266" y="448488"/>
                  <a:pt x="200266" y="483153"/>
                  <a:pt x="178821" y="504564"/>
                </a:cubicBezTo>
                <a:lnTo>
                  <a:pt x="93692" y="589557"/>
                </a:lnTo>
                <a:cubicBezTo>
                  <a:pt x="83016" y="600216"/>
                  <a:pt x="68905" y="605592"/>
                  <a:pt x="54887" y="605592"/>
                </a:cubicBezTo>
                <a:cubicBezTo>
                  <a:pt x="40870" y="605592"/>
                  <a:pt x="26759" y="600216"/>
                  <a:pt x="16083" y="589557"/>
                </a:cubicBezTo>
                <a:cubicBezTo>
                  <a:pt x="-5362" y="568147"/>
                  <a:pt x="-5362" y="533389"/>
                  <a:pt x="16083" y="511979"/>
                </a:cubicBezTo>
                <a:lnTo>
                  <a:pt x="101212" y="427078"/>
                </a:lnTo>
                <a:cubicBezTo>
                  <a:pt x="111888" y="416326"/>
                  <a:pt x="125999" y="411043"/>
                  <a:pt x="140017" y="411043"/>
                </a:cubicBezTo>
                <a:close/>
                <a:moveTo>
                  <a:pt x="382501" y="49537"/>
                </a:moveTo>
                <a:cubicBezTo>
                  <a:pt x="478871" y="49537"/>
                  <a:pt x="557044" y="127491"/>
                  <a:pt x="557044" y="223798"/>
                </a:cubicBezTo>
                <a:cubicBezTo>
                  <a:pt x="557044" y="320012"/>
                  <a:pt x="478871" y="398059"/>
                  <a:pt x="382501" y="398059"/>
                </a:cubicBezTo>
                <a:cubicBezTo>
                  <a:pt x="286130" y="398059"/>
                  <a:pt x="207957" y="320012"/>
                  <a:pt x="207957" y="223798"/>
                </a:cubicBezTo>
                <a:cubicBezTo>
                  <a:pt x="207957" y="127491"/>
                  <a:pt x="286130" y="49537"/>
                  <a:pt x="382501" y="49537"/>
                </a:cubicBezTo>
                <a:close/>
                <a:moveTo>
                  <a:pt x="382536" y="24750"/>
                </a:moveTo>
                <a:cubicBezTo>
                  <a:pt x="355610" y="24750"/>
                  <a:pt x="329519" y="30034"/>
                  <a:pt x="304914" y="40417"/>
                </a:cubicBezTo>
                <a:cubicBezTo>
                  <a:pt x="281238" y="50428"/>
                  <a:pt x="259882" y="64796"/>
                  <a:pt x="241591" y="83058"/>
                </a:cubicBezTo>
                <a:cubicBezTo>
                  <a:pt x="223300" y="101319"/>
                  <a:pt x="208908" y="122547"/>
                  <a:pt x="198880" y="146278"/>
                </a:cubicBezTo>
                <a:cubicBezTo>
                  <a:pt x="188481" y="170843"/>
                  <a:pt x="183189" y="196891"/>
                  <a:pt x="183189" y="223774"/>
                </a:cubicBezTo>
                <a:cubicBezTo>
                  <a:pt x="183189" y="250564"/>
                  <a:pt x="188481" y="276705"/>
                  <a:pt x="198880" y="301177"/>
                </a:cubicBezTo>
                <a:cubicBezTo>
                  <a:pt x="208908" y="324908"/>
                  <a:pt x="223300" y="346228"/>
                  <a:pt x="241591" y="364490"/>
                </a:cubicBezTo>
                <a:cubicBezTo>
                  <a:pt x="259882" y="382752"/>
                  <a:pt x="281238" y="397027"/>
                  <a:pt x="304914" y="407131"/>
                </a:cubicBezTo>
                <a:cubicBezTo>
                  <a:pt x="329519" y="417513"/>
                  <a:pt x="355610" y="422705"/>
                  <a:pt x="382536" y="422705"/>
                </a:cubicBezTo>
                <a:cubicBezTo>
                  <a:pt x="409462" y="422705"/>
                  <a:pt x="435553" y="417513"/>
                  <a:pt x="460158" y="407131"/>
                </a:cubicBezTo>
                <a:cubicBezTo>
                  <a:pt x="483834" y="397027"/>
                  <a:pt x="505190" y="382752"/>
                  <a:pt x="523481" y="364490"/>
                </a:cubicBezTo>
                <a:cubicBezTo>
                  <a:pt x="541772" y="346228"/>
                  <a:pt x="556164" y="324908"/>
                  <a:pt x="566192" y="301177"/>
                </a:cubicBezTo>
                <a:cubicBezTo>
                  <a:pt x="576591" y="276705"/>
                  <a:pt x="581883" y="250564"/>
                  <a:pt x="581883" y="223774"/>
                </a:cubicBezTo>
                <a:cubicBezTo>
                  <a:pt x="581883" y="196891"/>
                  <a:pt x="576591" y="170843"/>
                  <a:pt x="566192" y="146278"/>
                </a:cubicBezTo>
                <a:cubicBezTo>
                  <a:pt x="556164" y="122547"/>
                  <a:pt x="541772" y="101319"/>
                  <a:pt x="523481" y="83058"/>
                </a:cubicBezTo>
                <a:cubicBezTo>
                  <a:pt x="505190" y="64796"/>
                  <a:pt x="483834" y="50428"/>
                  <a:pt x="460158" y="40417"/>
                </a:cubicBezTo>
                <a:cubicBezTo>
                  <a:pt x="435553" y="30034"/>
                  <a:pt x="409462" y="24750"/>
                  <a:pt x="382536" y="24750"/>
                </a:cubicBezTo>
                <a:close/>
                <a:moveTo>
                  <a:pt x="382536" y="0"/>
                </a:moveTo>
                <a:cubicBezTo>
                  <a:pt x="412712" y="0"/>
                  <a:pt x="442145" y="5933"/>
                  <a:pt x="469721" y="17613"/>
                </a:cubicBezTo>
                <a:cubicBezTo>
                  <a:pt x="496462" y="28922"/>
                  <a:pt x="520417" y="45051"/>
                  <a:pt x="540937" y="65538"/>
                </a:cubicBezTo>
                <a:cubicBezTo>
                  <a:pt x="561549" y="86117"/>
                  <a:pt x="577705" y="110033"/>
                  <a:pt x="588940" y="136637"/>
                </a:cubicBezTo>
                <a:cubicBezTo>
                  <a:pt x="600639" y="164262"/>
                  <a:pt x="606581" y="193554"/>
                  <a:pt x="606581" y="223774"/>
                </a:cubicBezTo>
                <a:cubicBezTo>
                  <a:pt x="606581" y="253901"/>
                  <a:pt x="600639" y="283194"/>
                  <a:pt x="588940" y="310818"/>
                </a:cubicBezTo>
                <a:cubicBezTo>
                  <a:pt x="577705" y="337515"/>
                  <a:pt x="561549" y="361431"/>
                  <a:pt x="540937" y="381917"/>
                </a:cubicBezTo>
                <a:cubicBezTo>
                  <a:pt x="520417" y="402496"/>
                  <a:pt x="496462" y="418626"/>
                  <a:pt x="469721" y="429842"/>
                </a:cubicBezTo>
                <a:cubicBezTo>
                  <a:pt x="442145" y="441522"/>
                  <a:pt x="412805" y="447455"/>
                  <a:pt x="382536" y="447455"/>
                </a:cubicBezTo>
                <a:cubicBezTo>
                  <a:pt x="352267" y="447455"/>
                  <a:pt x="322927" y="441522"/>
                  <a:pt x="295258" y="429842"/>
                </a:cubicBezTo>
                <a:cubicBezTo>
                  <a:pt x="275295" y="421407"/>
                  <a:pt x="256818" y="410190"/>
                  <a:pt x="240105" y="396471"/>
                </a:cubicBezTo>
                <a:lnTo>
                  <a:pt x="209558" y="427061"/>
                </a:lnTo>
                <a:cubicBezTo>
                  <a:pt x="206030" y="420758"/>
                  <a:pt x="201666" y="414918"/>
                  <a:pt x="196373" y="409541"/>
                </a:cubicBezTo>
                <a:cubicBezTo>
                  <a:pt x="191081" y="404350"/>
                  <a:pt x="185232" y="399901"/>
                  <a:pt x="178918" y="396378"/>
                </a:cubicBezTo>
                <a:lnTo>
                  <a:pt x="209465" y="365880"/>
                </a:lnTo>
                <a:cubicBezTo>
                  <a:pt x="195724" y="349287"/>
                  <a:pt x="184582" y="330840"/>
                  <a:pt x="176040" y="310818"/>
                </a:cubicBezTo>
                <a:cubicBezTo>
                  <a:pt x="164341" y="283194"/>
                  <a:pt x="158491" y="253901"/>
                  <a:pt x="158491" y="223774"/>
                </a:cubicBezTo>
                <a:cubicBezTo>
                  <a:pt x="158491" y="193554"/>
                  <a:pt x="164341" y="164262"/>
                  <a:pt x="176040" y="136637"/>
                </a:cubicBezTo>
                <a:cubicBezTo>
                  <a:pt x="187367" y="110033"/>
                  <a:pt x="203523" y="86117"/>
                  <a:pt x="224043" y="65538"/>
                </a:cubicBezTo>
                <a:cubicBezTo>
                  <a:pt x="244655" y="45051"/>
                  <a:pt x="268610" y="28922"/>
                  <a:pt x="295258" y="17613"/>
                </a:cubicBezTo>
                <a:cubicBezTo>
                  <a:pt x="322927" y="5933"/>
                  <a:pt x="352267" y="0"/>
                  <a:pt x="38253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1" name="Título 20">
            <a:extLst>
              <a:ext uri="{FF2B5EF4-FFF2-40B4-BE49-F238E27FC236}">
                <a16:creationId xmlns:a16="http://schemas.microsoft.com/office/drawing/2014/main" id="{8E685A7B-284B-49F0-B076-31AB5FBB72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9552" y="271009"/>
            <a:ext cx="6460966" cy="54497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enter the relevant text title</a:t>
            </a:r>
            <a:br>
              <a:rPr lang="en-US" dirty="0"/>
            </a:br>
            <a:endParaRPr lang="es-PE" dirty="0"/>
          </a:p>
        </p:txBody>
      </p:sp>
      <p:sp>
        <p:nvSpPr>
          <p:cNvPr id="26" name="Rectangle 578">
            <a:extLst>
              <a:ext uri="{FF2B5EF4-FFF2-40B4-BE49-F238E27FC236}">
                <a16:creationId xmlns:a16="http://schemas.microsoft.com/office/drawing/2014/main" id="{E7649288-EBF5-4D14-8F7A-1533F8F004B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309196" y="6280820"/>
            <a:ext cx="173697" cy="468362"/>
          </a:xfrm>
          <a:prstGeom prst="rect">
            <a:avLst/>
          </a:prstGeom>
          <a:solidFill>
            <a:srgbClr val="75BDA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27" name="Freeform 579">
            <a:extLst>
              <a:ext uri="{FF2B5EF4-FFF2-40B4-BE49-F238E27FC236}">
                <a16:creationId xmlns:a16="http://schemas.microsoft.com/office/drawing/2014/main" id="{45494489-E69F-4E02-BF13-11E110E69FCC}"/>
              </a:ext>
            </a:extLst>
          </p:cNvPr>
          <p:cNvSpPr>
            <a:spLocks/>
          </p:cNvSpPr>
          <p:nvPr userDrawn="1"/>
        </p:nvSpPr>
        <p:spPr bwMode="auto">
          <a:xfrm>
            <a:off x="11309196" y="5997012"/>
            <a:ext cx="792493" cy="752171"/>
          </a:xfrm>
          <a:custGeom>
            <a:avLst/>
            <a:gdLst>
              <a:gd name="T0" fmla="*/ 0 w 676"/>
              <a:gd name="T1" fmla="*/ 241 h 641"/>
              <a:gd name="T2" fmla="*/ 152 w 676"/>
              <a:gd name="T3" fmla="*/ 241 h 641"/>
              <a:gd name="T4" fmla="*/ 281 w 676"/>
              <a:gd name="T5" fmla="*/ 404 h 641"/>
              <a:gd name="T6" fmla="*/ 492 w 676"/>
              <a:gd name="T7" fmla="*/ 128 h 641"/>
              <a:gd name="T8" fmla="*/ 423 w 676"/>
              <a:gd name="T9" fmla="*/ 69 h 641"/>
              <a:gd name="T10" fmla="*/ 676 w 676"/>
              <a:gd name="T11" fmla="*/ 0 h 641"/>
              <a:gd name="T12" fmla="*/ 656 w 676"/>
              <a:gd name="T13" fmla="*/ 263 h 641"/>
              <a:gd name="T14" fmla="*/ 588 w 676"/>
              <a:gd name="T15" fmla="*/ 207 h 641"/>
              <a:gd name="T16" fmla="*/ 281 w 676"/>
              <a:gd name="T17" fmla="*/ 641 h 641"/>
              <a:gd name="T18" fmla="*/ 0 w 676"/>
              <a:gd name="T19" fmla="*/ 241 h 6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76" h="641">
                <a:moveTo>
                  <a:pt x="0" y="241"/>
                </a:moveTo>
                <a:cubicBezTo>
                  <a:pt x="51" y="241"/>
                  <a:pt x="101" y="241"/>
                  <a:pt x="152" y="241"/>
                </a:cubicBezTo>
                <a:cubicBezTo>
                  <a:pt x="195" y="295"/>
                  <a:pt x="238" y="350"/>
                  <a:pt x="281" y="404"/>
                </a:cubicBezTo>
                <a:cubicBezTo>
                  <a:pt x="351" y="312"/>
                  <a:pt x="422" y="220"/>
                  <a:pt x="492" y="128"/>
                </a:cubicBezTo>
                <a:cubicBezTo>
                  <a:pt x="469" y="108"/>
                  <a:pt x="446" y="89"/>
                  <a:pt x="423" y="69"/>
                </a:cubicBezTo>
                <a:cubicBezTo>
                  <a:pt x="507" y="46"/>
                  <a:pt x="592" y="23"/>
                  <a:pt x="676" y="0"/>
                </a:cubicBezTo>
                <a:cubicBezTo>
                  <a:pt x="669" y="87"/>
                  <a:pt x="663" y="175"/>
                  <a:pt x="656" y="263"/>
                </a:cubicBezTo>
                <a:cubicBezTo>
                  <a:pt x="633" y="244"/>
                  <a:pt x="611" y="225"/>
                  <a:pt x="588" y="207"/>
                </a:cubicBezTo>
                <a:cubicBezTo>
                  <a:pt x="486" y="351"/>
                  <a:pt x="383" y="496"/>
                  <a:pt x="281" y="641"/>
                </a:cubicBezTo>
                <a:cubicBezTo>
                  <a:pt x="187" y="508"/>
                  <a:pt x="94" y="374"/>
                  <a:pt x="0" y="241"/>
                </a:cubicBezTo>
                <a:close/>
              </a:path>
            </a:pathLst>
          </a:custGeom>
          <a:solidFill>
            <a:srgbClr val="58B6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28" name="Freeform 580">
            <a:extLst>
              <a:ext uri="{FF2B5EF4-FFF2-40B4-BE49-F238E27FC236}">
                <a16:creationId xmlns:a16="http://schemas.microsoft.com/office/drawing/2014/main" id="{D9C41E3C-239A-461E-B13B-241E2D427202}"/>
              </a:ext>
            </a:extLst>
          </p:cNvPr>
          <p:cNvSpPr>
            <a:spLocks/>
          </p:cNvSpPr>
          <p:nvPr userDrawn="1"/>
        </p:nvSpPr>
        <p:spPr bwMode="auto">
          <a:xfrm>
            <a:off x="11822532" y="6280820"/>
            <a:ext cx="175248" cy="468362"/>
          </a:xfrm>
          <a:custGeom>
            <a:avLst/>
            <a:gdLst>
              <a:gd name="T0" fmla="*/ 0 w 150"/>
              <a:gd name="T1" fmla="*/ 209 h 399"/>
              <a:gd name="T2" fmla="*/ 150 w 150"/>
              <a:gd name="T3" fmla="*/ 0 h 399"/>
              <a:gd name="T4" fmla="*/ 150 w 150"/>
              <a:gd name="T5" fmla="*/ 399 h 399"/>
              <a:gd name="T6" fmla="*/ 0 w 150"/>
              <a:gd name="T7" fmla="*/ 399 h 399"/>
              <a:gd name="T8" fmla="*/ 0 w 150"/>
              <a:gd name="T9" fmla="*/ 209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0" h="399">
                <a:moveTo>
                  <a:pt x="0" y="209"/>
                </a:moveTo>
                <a:cubicBezTo>
                  <a:pt x="50" y="140"/>
                  <a:pt x="100" y="70"/>
                  <a:pt x="150" y="0"/>
                </a:cubicBezTo>
                <a:cubicBezTo>
                  <a:pt x="150" y="133"/>
                  <a:pt x="150" y="266"/>
                  <a:pt x="150" y="399"/>
                </a:cubicBezTo>
                <a:cubicBezTo>
                  <a:pt x="100" y="399"/>
                  <a:pt x="50" y="399"/>
                  <a:pt x="0" y="399"/>
                </a:cubicBezTo>
                <a:cubicBezTo>
                  <a:pt x="0" y="336"/>
                  <a:pt x="0" y="273"/>
                  <a:pt x="0" y="209"/>
                </a:cubicBezTo>
                <a:close/>
              </a:path>
            </a:pathLst>
          </a:custGeom>
          <a:solidFill>
            <a:srgbClr val="75BDA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29" name="Freeform 581">
            <a:extLst>
              <a:ext uri="{FF2B5EF4-FFF2-40B4-BE49-F238E27FC236}">
                <a16:creationId xmlns:a16="http://schemas.microsoft.com/office/drawing/2014/main" id="{25E4434D-0B0E-4A66-BCF4-C91C4EEC5AA9}"/>
              </a:ext>
            </a:extLst>
          </p:cNvPr>
          <p:cNvSpPr>
            <a:spLocks/>
          </p:cNvSpPr>
          <p:nvPr userDrawn="1"/>
        </p:nvSpPr>
        <p:spPr bwMode="auto">
          <a:xfrm>
            <a:off x="11309196" y="6280820"/>
            <a:ext cx="173697" cy="356699"/>
          </a:xfrm>
          <a:custGeom>
            <a:avLst/>
            <a:gdLst>
              <a:gd name="T0" fmla="*/ 0 w 149"/>
              <a:gd name="T1" fmla="*/ 0 h 305"/>
              <a:gd name="T2" fmla="*/ 149 w 149"/>
              <a:gd name="T3" fmla="*/ 305 h 305"/>
              <a:gd name="T4" fmla="*/ 149 w 149"/>
              <a:gd name="T5" fmla="*/ 212 h 305"/>
              <a:gd name="T6" fmla="*/ 0 w 149"/>
              <a:gd name="T7" fmla="*/ 0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9" h="305">
                <a:moveTo>
                  <a:pt x="0" y="0"/>
                </a:moveTo>
                <a:cubicBezTo>
                  <a:pt x="50" y="102"/>
                  <a:pt x="100" y="204"/>
                  <a:pt x="149" y="305"/>
                </a:cubicBezTo>
                <a:cubicBezTo>
                  <a:pt x="149" y="274"/>
                  <a:pt x="149" y="243"/>
                  <a:pt x="149" y="212"/>
                </a:cubicBezTo>
                <a:cubicBezTo>
                  <a:pt x="99" y="142"/>
                  <a:pt x="50" y="71"/>
                  <a:pt x="0" y="0"/>
                </a:cubicBezTo>
                <a:close/>
              </a:path>
            </a:pathLst>
          </a:custGeom>
          <a:solidFill>
            <a:srgbClr val="3494B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72B0F827-A81B-4060-A691-4C1BB2E1601F}"/>
              </a:ext>
            </a:extLst>
          </p:cNvPr>
          <p:cNvSpPr/>
          <p:nvPr userDrawn="1"/>
        </p:nvSpPr>
        <p:spPr>
          <a:xfrm>
            <a:off x="1" y="6571641"/>
            <a:ext cx="11309196" cy="177540"/>
          </a:xfrm>
          <a:prstGeom prst="rect">
            <a:avLst/>
          </a:prstGeom>
          <a:solidFill>
            <a:srgbClr val="75BDA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692960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>
            <a:extLst>
              <a:ext uri="{FF2B5EF4-FFF2-40B4-BE49-F238E27FC236}">
                <a16:creationId xmlns:a16="http://schemas.microsoft.com/office/drawing/2014/main" id="{B22F1847-CFC5-45DB-997A-5EFDECA57DB9}"/>
              </a:ext>
            </a:extLst>
          </p:cNvPr>
          <p:cNvGrpSpPr/>
          <p:nvPr userDrawn="1"/>
        </p:nvGrpSpPr>
        <p:grpSpPr>
          <a:xfrm>
            <a:off x="0" y="6572402"/>
            <a:ext cx="12154152" cy="176780"/>
            <a:chOff x="0" y="6640497"/>
            <a:chExt cx="12154152" cy="226331"/>
          </a:xfrm>
        </p:grpSpPr>
        <p:sp>
          <p:nvSpPr>
            <p:cNvPr id="26" name="Rectangle 36">
              <a:extLst>
                <a:ext uri="{FF2B5EF4-FFF2-40B4-BE49-F238E27FC236}">
                  <a16:creationId xmlns:a16="http://schemas.microsoft.com/office/drawing/2014/main" id="{DB929CA7-53E6-43F0-8FF8-CDF3DF758CD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6640497"/>
              <a:ext cx="5104067" cy="226331"/>
            </a:xfrm>
            <a:prstGeom prst="rect">
              <a:avLst/>
            </a:prstGeom>
            <a:solidFill>
              <a:srgbClr val="58B6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7" name="Rectangle 37">
              <a:extLst>
                <a:ext uri="{FF2B5EF4-FFF2-40B4-BE49-F238E27FC236}">
                  <a16:creationId xmlns:a16="http://schemas.microsoft.com/office/drawing/2014/main" id="{BD0A70F8-B4B1-408C-9791-B9B2284FFE6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82915" y="6640497"/>
              <a:ext cx="3633977" cy="226331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8" name="Rectangle 38">
              <a:extLst>
                <a:ext uri="{FF2B5EF4-FFF2-40B4-BE49-F238E27FC236}">
                  <a16:creationId xmlns:a16="http://schemas.microsoft.com/office/drawing/2014/main" id="{5A9B10AD-0719-40EA-9819-397122A3701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716892" y="6640497"/>
              <a:ext cx="2149081" cy="226331"/>
            </a:xfrm>
            <a:prstGeom prst="rect">
              <a:avLst/>
            </a:prstGeom>
            <a:solidFill>
              <a:srgbClr val="3494B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9" name="Rectangle 39">
              <a:extLst>
                <a:ext uri="{FF2B5EF4-FFF2-40B4-BE49-F238E27FC236}">
                  <a16:creationId xmlns:a16="http://schemas.microsoft.com/office/drawing/2014/main" id="{27D11D7E-5B0A-439D-9D57-0546D771CF8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865972" y="6640497"/>
              <a:ext cx="1288180" cy="226331"/>
            </a:xfrm>
            <a:prstGeom prst="rect">
              <a:avLst/>
            </a:prstGeom>
            <a:solidFill>
              <a:srgbClr val="75BDA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</p:grpSp>
    </p:spTree>
    <p:extLst>
      <p:ext uri="{BB962C8B-B14F-4D97-AF65-F5344CB8AC3E}">
        <p14:creationId xmlns:p14="http://schemas.microsoft.com/office/powerpoint/2010/main" val="3900478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7786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ED2DBC6C-DD6D-48BF-98C2-B6D09B71BC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28E335B3-E6C8-4C68-B320-5A11CD77B769}"/>
              </a:ext>
            </a:extLst>
          </p:cNvPr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0D8302F-3B95-4D6C-8612-300A5D3E29C1}"/>
              </a:ext>
            </a:extLst>
          </p:cNvPr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>
            <a:extLst>
              <a:ext uri="{FF2B5EF4-FFF2-40B4-BE49-F238E27FC236}">
                <a16:creationId xmlns:a16="http://schemas.microsoft.com/office/drawing/2014/main" id="{1FC8F613-E070-4AE7-9313-0DDC9F553451}"/>
              </a:ext>
            </a:extLst>
          </p:cNvPr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Box 57">
            <a:extLst>
              <a:ext uri="{FF2B5EF4-FFF2-40B4-BE49-F238E27FC236}">
                <a16:creationId xmlns:a16="http://schemas.microsoft.com/office/drawing/2014/main" id="{B82A7FE8-1FB6-45BD-BF01-27DCAE0D0FAD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58">
            <a:extLst>
              <a:ext uri="{FF2B5EF4-FFF2-40B4-BE49-F238E27FC236}">
                <a16:creationId xmlns:a16="http://schemas.microsoft.com/office/drawing/2014/main" id="{7840F394-0820-4BF8-A5C8-E994209710B0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60">
            <a:extLst>
              <a:ext uri="{FF2B5EF4-FFF2-40B4-BE49-F238E27FC236}">
                <a16:creationId xmlns:a16="http://schemas.microsoft.com/office/drawing/2014/main" id="{539B8B64-1121-4AE7-A6EF-FD1E7CAF1200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901180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3337063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6" r:id="rId3"/>
    <p:sldLayoutId id="2147483654" r:id="rId4"/>
    <p:sldLayoutId id="214748365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quejasyreclamos@utp.edu.co" TargetMode="External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quejasyreclamos@utp.edu.co" TargetMode="External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任意多边形: 形状 13">
            <a:extLst>
              <a:ext uri="{FF2B5EF4-FFF2-40B4-BE49-F238E27FC236}">
                <a16:creationId xmlns:a16="http://schemas.microsoft.com/office/drawing/2014/main" id="{1B4D21F5-DD21-4926-9418-6702EA44468B}"/>
              </a:ext>
            </a:extLst>
          </p:cNvPr>
          <p:cNvSpPr/>
          <p:nvPr/>
        </p:nvSpPr>
        <p:spPr>
          <a:xfrm flipH="1">
            <a:off x="7860697" y="5632488"/>
            <a:ext cx="1302443" cy="1237263"/>
          </a:xfrm>
          <a:custGeom>
            <a:avLst/>
            <a:gdLst>
              <a:gd name="connsiteX0" fmla="*/ 1302443 w 1302443"/>
              <a:gd name="connsiteY0" fmla="*/ 0 h 1491343"/>
              <a:gd name="connsiteX1" fmla="*/ 591643 w 1302443"/>
              <a:gd name="connsiteY1" fmla="*/ 0 h 1491343"/>
              <a:gd name="connsiteX2" fmla="*/ 0 w 1302443"/>
              <a:gd name="connsiteY2" fmla="*/ 1491343 h 1491343"/>
              <a:gd name="connsiteX3" fmla="*/ 710800 w 1302443"/>
              <a:gd name="connsiteY3" fmla="*/ 1491343 h 1491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2443" h="1491343">
                <a:moveTo>
                  <a:pt x="1302443" y="0"/>
                </a:moveTo>
                <a:lnTo>
                  <a:pt x="591643" y="0"/>
                </a:lnTo>
                <a:lnTo>
                  <a:pt x="0" y="1491343"/>
                </a:lnTo>
                <a:lnTo>
                  <a:pt x="710800" y="1491343"/>
                </a:lnTo>
                <a:close/>
              </a:path>
            </a:pathLst>
          </a:custGeom>
          <a:gradFill flip="none" rotWithShape="1">
            <a:gsLst>
              <a:gs pos="0">
                <a:srgbClr val="75BDA7">
                  <a:shade val="30000"/>
                  <a:satMod val="115000"/>
                </a:srgbClr>
              </a:gs>
              <a:gs pos="50000">
                <a:srgbClr val="75BDA7">
                  <a:shade val="67500"/>
                  <a:satMod val="115000"/>
                </a:srgbClr>
              </a:gs>
              <a:gs pos="100000">
                <a:srgbClr val="75BDA7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任意多边形: 形状 15">
            <a:extLst>
              <a:ext uri="{FF2B5EF4-FFF2-40B4-BE49-F238E27FC236}">
                <a16:creationId xmlns:a16="http://schemas.microsoft.com/office/drawing/2014/main" id="{3D979C5D-6245-4597-AF73-005B56B26466}"/>
              </a:ext>
            </a:extLst>
          </p:cNvPr>
          <p:cNvSpPr/>
          <p:nvPr/>
        </p:nvSpPr>
        <p:spPr>
          <a:xfrm flipH="1">
            <a:off x="4934856" y="754743"/>
            <a:ext cx="3064340" cy="6105294"/>
          </a:xfrm>
          <a:custGeom>
            <a:avLst/>
            <a:gdLst>
              <a:gd name="connsiteX0" fmla="*/ 2775903 w 2775903"/>
              <a:gd name="connsiteY0" fmla="*/ 0 h 6129830"/>
              <a:gd name="connsiteX1" fmla="*/ 2431816 w 2775903"/>
              <a:gd name="connsiteY1" fmla="*/ 0 h 6129830"/>
              <a:gd name="connsiteX2" fmla="*/ 0 w 2775903"/>
              <a:gd name="connsiteY2" fmla="*/ 6129830 h 6129830"/>
              <a:gd name="connsiteX3" fmla="*/ 710800 w 2775903"/>
              <a:gd name="connsiteY3" fmla="*/ 6129830 h 6129830"/>
              <a:gd name="connsiteX4" fmla="*/ 2775903 w 2775903"/>
              <a:gd name="connsiteY4" fmla="*/ 924366 h 6129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5903" h="6129830">
                <a:moveTo>
                  <a:pt x="2775903" y="0"/>
                </a:moveTo>
                <a:lnTo>
                  <a:pt x="2431816" y="0"/>
                </a:lnTo>
                <a:lnTo>
                  <a:pt x="0" y="6129830"/>
                </a:lnTo>
                <a:lnTo>
                  <a:pt x="710800" y="6129830"/>
                </a:lnTo>
                <a:lnTo>
                  <a:pt x="2775903" y="924366"/>
                </a:lnTo>
                <a:close/>
              </a:path>
            </a:pathLst>
          </a:custGeom>
          <a:solidFill>
            <a:srgbClr val="75BDA7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等腰三角形 2">
            <a:extLst>
              <a:ext uri="{FF2B5EF4-FFF2-40B4-BE49-F238E27FC236}">
                <a16:creationId xmlns:a16="http://schemas.microsoft.com/office/drawing/2014/main" id="{470E4646-0874-4CDC-8638-A78E1FD639D4}"/>
              </a:ext>
            </a:extLst>
          </p:cNvPr>
          <p:cNvSpPr/>
          <p:nvPr/>
        </p:nvSpPr>
        <p:spPr>
          <a:xfrm flipV="1">
            <a:off x="4934857" y="3923"/>
            <a:ext cx="1393791" cy="1659537"/>
          </a:xfrm>
          <a:prstGeom prst="triangle">
            <a:avLst>
              <a:gd name="adj" fmla="val 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 sz="20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任意多边形: 形状 12">
            <a:extLst>
              <a:ext uri="{FF2B5EF4-FFF2-40B4-BE49-F238E27FC236}">
                <a16:creationId xmlns:a16="http://schemas.microsoft.com/office/drawing/2014/main" id="{23D40C57-23D3-4E1D-8F40-949CDDB159F6}"/>
              </a:ext>
            </a:extLst>
          </p:cNvPr>
          <p:cNvSpPr/>
          <p:nvPr/>
        </p:nvSpPr>
        <p:spPr>
          <a:xfrm>
            <a:off x="7273779" y="5617974"/>
            <a:ext cx="1302443" cy="1237263"/>
          </a:xfrm>
          <a:custGeom>
            <a:avLst/>
            <a:gdLst>
              <a:gd name="connsiteX0" fmla="*/ 591643 w 1302443"/>
              <a:gd name="connsiteY0" fmla="*/ 0 h 1491343"/>
              <a:gd name="connsiteX1" fmla="*/ 1302443 w 1302443"/>
              <a:gd name="connsiteY1" fmla="*/ 0 h 1491343"/>
              <a:gd name="connsiteX2" fmla="*/ 710800 w 1302443"/>
              <a:gd name="connsiteY2" fmla="*/ 1491343 h 1491343"/>
              <a:gd name="connsiteX3" fmla="*/ 0 w 1302443"/>
              <a:gd name="connsiteY3" fmla="*/ 1491343 h 1491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2443" h="1491343">
                <a:moveTo>
                  <a:pt x="591643" y="0"/>
                </a:moveTo>
                <a:lnTo>
                  <a:pt x="1302443" y="0"/>
                </a:lnTo>
                <a:lnTo>
                  <a:pt x="710800" y="1491343"/>
                </a:lnTo>
                <a:lnTo>
                  <a:pt x="0" y="149134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 bwMode="auto">
          <a:xfrm>
            <a:off x="6540527" y="1595787"/>
            <a:ext cx="5331674" cy="123726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_tradnl" altLang="es-CO" sz="3000" b="1" dirty="0" smtClean="0">
                <a:solidFill>
                  <a:srgbClr val="58B6C0"/>
                </a:solidFill>
                <a:latin typeface="Arial Black" panose="020B0A04020102020204" pitchFamily="34" charset="0"/>
                <a:ea typeface="Verdana" panose="020B0604030504040204" pitchFamily="34" charset="0"/>
                <a:cs typeface="+mj-cs"/>
              </a:rPr>
              <a:t>RESPUESTA </a:t>
            </a:r>
            <a:r>
              <a:rPr lang="es-ES_tradnl" altLang="es-CO" sz="3000" b="1" dirty="0">
                <a:solidFill>
                  <a:srgbClr val="58B6C0"/>
                </a:solidFill>
                <a:latin typeface="Arial Black" panose="020B0A04020102020204" pitchFamily="34" charset="0"/>
                <a:ea typeface="Verdana" panose="020B0604030504040204" pitchFamily="34" charset="0"/>
                <a:cs typeface="+mj-cs"/>
              </a:rPr>
              <a:t>A PQRS</a:t>
            </a:r>
          </a:p>
        </p:txBody>
      </p:sp>
      <p:sp>
        <p:nvSpPr>
          <p:cNvPr id="13" name="1 Título"/>
          <p:cNvSpPr txBox="1">
            <a:spLocks/>
          </p:cNvSpPr>
          <p:nvPr/>
        </p:nvSpPr>
        <p:spPr bwMode="auto">
          <a:xfrm>
            <a:off x="1143169" y="3646200"/>
            <a:ext cx="3382988" cy="1380145"/>
          </a:xfrm>
          <a:prstGeom prst="rect">
            <a:avLst/>
          </a:prstGeom>
          <a:noFill/>
          <a:ln>
            <a:noFill/>
          </a:ln>
        </p:spPr>
        <p:txBody>
          <a:bodyPr anchor="ctr">
            <a:scene3d>
              <a:camera prst="isometricOffAxis1Right"/>
              <a:lightRig rig="threePt" dir="t"/>
            </a:scene3d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_tradnl" altLang="es-CO" sz="8000" b="1" dirty="0">
                <a:solidFill>
                  <a:srgbClr val="FF0000"/>
                </a:solidFill>
                <a:latin typeface="Arial Black" panose="020B0A04020102020204" pitchFamily="34" charset="0"/>
                <a:ea typeface="Verdana" panose="020B0604030504040204" pitchFamily="34" charset="0"/>
              </a:rPr>
              <a:t>P</a:t>
            </a:r>
            <a:r>
              <a:rPr lang="es-ES_tradnl" altLang="es-CO" sz="8000" b="1" dirty="0">
                <a:solidFill>
                  <a:srgbClr val="FF9409"/>
                </a:solidFill>
                <a:latin typeface="Arial Black" panose="020B0A04020102020204" pitchFamily="34" charset="0"/>
                <a:ea typeface="Verdana" panose="020B0604030504040204" pitchFamily="34" charset="0"/>
              </a:rPr>
              <a:t>Q</a:t>
            </a:r>
            <a:r>
              <a:rPr lang="es-ES_tradnl" altLang="es-CO" sz="8000" b="1" dirty="0">
                <a:solidFill>
                  <a:srgbClr val="FFFF00"/>
                </a:solidFill>
                <a:latin typeface="Arial Black" panose="020B0A04020102020204" pitchFamily="34" charset="0"/>
                <a:ea typeface="Verdana" panose="020B0604030504040204" pitchFamily="34" charset="0"/>
              </a:rPr>
              <a:t>R</a:t>
            </a:r>
            <a:r>
              <a:rPr lang="es-ES_tradnl" altLang="es-CO" sz="8000" b="1" dirty="0">
                <a:solidFill>
                  <a:srgbClr val="00B050"/>
                </a:solidFill>
                <a:latin typeface="Arial Black" panose="020B0A04020102020204" pitchFamily="34" charset="0"/>
                <a:ea typeface="Verdana" panose="020B0604030504040204" pitchFamily="34" charset="0"/>
              </a:rPr>
              <a:t>S</a:t>
            </a:r>
          </a:p>
        </p:txBody>
      </p:sp>
      <p:pic>
        <p:nvPicPr>
          <p:cNvPr id="14" name="Imagen 11" descr="Ti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5" t="18121" r="11662" b="24832"/>
          <a:stretch>
            <a:fillRect/>
          </a:stretch>
        </p:blipFill>
        <p:spPr bwMode="auto">
          <a:xfrm>
            <a:off x="7636071" y="3004501"/>
            <a:ext cx="3891894" cy="2023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>
            <a:extLst>
              <a:ext uri="{FF2B5EF4-FFF2-40B4-BE49-F238E27FC236}">
                <a16:creationId xmlns:a16="http://schemas.microsoft.com/office/drawing/2014/main" id="{C3450912-5531-1780-9544-D5576DE8531A}"/>
              </a:ext>
            </a:extLst>
          </p:cNvPr>
          <p:cNvSpPr txBox="1">
            <a:spLocks/>
          </p:cNvSpPr>
          <p:nvPr/>
        </p:nvSpPr>
        <p:spPr bwMode="auto">
          <a:xfrm>
            <a:off x="445803" y="2674370"/>
            <a:ext cx="4777719" cy="1380145"/>
          </a:xfrm>
          <a:prstGeom prst="rect">
            <a:avLst/>
          </a:prstGeom>
          <a:noFill/>
          <a:ln>
            <a:noFill/>
          </a:ln>
        </p:spPr>
        <p:txBody>
          <a:bodyPr anchor="ctr">
            <a:scene3d>
              <a:camera prst="isometricOffAxis1Right"/>
              <a:lightRig rig="threePt" dir="t"/>
            </a:scene3d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_tradnl" altLang="es-CO" sz="7200" dirty="0">
                <a:ln w="0"/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</a:rPr>
              <a:t>SISTEMA</a:t>
            </a:r>
            <a:endParaRPr lang="es-ES_tradnl" altLang="es-CO" sz="8000" dirty="0">
              <a:ln w="0"/>
              <a:solidFill>
                <a:schemeClr val="accent2">
                  <a:lumMod val="75000"/>
                </a:schemeClr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15" name="等腰三角形 2">
            <a:extLst>
              <a:ext uri="{FF2B5EF4-FFF2-40B4-BE49-F238E27FC236}">
                <a16:creationId xmlns:a16="http://schemas.microsoft.com/office/drawing/2014/main" id="{4F51258B-FE11-0D39-BA83-78A2682AFBA0}"/>
              </a:ext>
            </a:extLst>
          </p:cNvPr>
          <p:cNvSpPr/>
          <p:nvPr/>
        </p:nvSpPr>
        <p:spPr>
          <a:xfrm flipV="1">
            <a:off x="-1" y="-3"/>
            <a:ext cx="6328649" cy="2626149"/>
          </a:xfrm>
          <a:prstGeom prst="triangle">
            <a:avLst>
              <a:gd name="adj" fmla="val 0"/>
            </a:avLst>
          </a:prstGeom>
          <a:solidFill>
            <a:srgbClr val="89CCD3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 sz="20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Gráfico 15">
            <a:extLst>
              <a:ext uri="{FF2B5EF4-FFF2-40B4-BE49-F238E27FC236}">
                <a16:creationId xmlns:a16="http://schemas.microsoft.com/office/drawing/2014/main" id="{FB9D1E78-D42B-E5B5-8485-C6E17F6330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6622" y="261168"/>
            <a:ext cx="3114363" cy="103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734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EFE7407-1C3F-E8E8-0FE7-1BFBDEAC83B7}"/>
              </a:ext>
            </a:extLst>
          </p:cNvPr>
          <p:cNvSpPr/>
          <p:nvPr/>
        </p:nvSpPr>
        <p:spPr>
          <a:xfrm>
            <a:off x="0" y="0"/>
            <a:ext cx="185738" cy="928688"/>
          </a:xfrm>
          <a:prstGeom prst="rect">
            <a:avLst/>
          </a:prstGeom>
          <a:solidFill>
            <a:srgbClr val="58B6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O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AA61FC2-D0D1-249E-F9C3-A98EBFD4F383}"/>
              </a:ext>
            </a:extLst>
          </p:cNvPr>
          <p:cNvSpPr/>
          <p:nvPr/>
        </p:nvSpPr>
        <p:spPr>
          <a:xfrm>
            <a:off x="185738" y="0"/>
            <a:ext cx="185738" cy="928688"/>
          </a:xfrm>
          <a:prstGeom prst="rect">
            <a:avLst/>
          </a:prstGeom>
          <a:solidFill>
            <a:srgbClr val="8CC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O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59144CB-F073-9B81-4642-C39A62643994}"/>
              </a:ext>
            </a:extLst>
          </p:cNvPr>
          <p:cNvSpPr/>
          <p:nvPr/>
        </p:nvSpPr>
        <p:spPr>
          <a:xfrm>
            <a:off x="367166" y="0"/>
            <a:ext cx="185738" cy="9358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O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F5B7E1B-C410-A470-BB9E-734BACE2F05D}"/>
              </a:ext>
            </a:extLst>
          </p:cNvPr>
          <p:cNvSpPr/>
          <p:nvPr/>
        </p:nvSpPr>
        <p:spPr>
          <a:xfrm>
            <a:off x="552904" y="0"/>
            <a:ext cx="181428" cy="935833"/>
          </a:xfrm>
          <a:prstGeom prst="rect">
            <a:avLst/>
          </a:prstGeom>
          <a:solidFill>
            <a:srgbClr val="75BD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O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3B2F3F2D-A7FE-E40A-773D-D17D5339C105}"/>
              </a:ext>
            </a:extLst>
          </p:cNvPr>
          <p:cNvSpPr/>
          <p:nvPr/>
        </p:nvSpPr>
        <p:spPr>
          <a:xfrm rot="5400000">
            <a:off x="6048369" y="-5119686"/>
            <a:ext cx="95254" cy="12191999"/>
          </a:xfrm>
          <a:prstGeom prst="rect">
            <a:avLst/>
          </a:prstGeom>
          <a:solidFill>
            <a:srgbClr val="75BD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O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4FB715C-A1EB-6258-7EC3-A253687A573B}"/>
              </a:ext>
            </a:extLst>
          </p:cNvPr>
          <p:cNvSpPr/>
          <p:nvPr/>
        </p:nvSpPr>
        <p:spPr>
          <a:xfrm rot="5400000">
            <a:off x="4985544" y="1593056"/>
            <a:ext cx="158750" cy="10129838"/>
          </a:xfrm>
          <a:prstGeom prst="rect">
            <a:avLst/>
          </a:prstGeom>
          <a:solidFill>
            <a:srgbClr val="75BD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O" dirty="0"/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11DEEBCB-EC2C-EEE7-AEAD-A5D5C5D4A2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54625" y="6165605"/>
            <a:ext cx="1656638" cy="549519"/>
          </a:xfrm>
          <a:prstGeom prst="rect">
            <a:avLst/>
          </a:prstGeom>
        </p:spPr>
      </p:pic>
      <p:sp>
        <p:nvSpPr>
          <p:cNvPr id="15" name="1 Título">
            <a:extLst>
              <a:ext uri="{FF2B5EF4-FFF2-40B4-BE49-F238E27FC236}">
                <a16:creationId xmlns:a16="http://schemas.microsoft.com/office/drawing/2014/main" id="{2C574B2D-BBA9-000F-5AE4-EE3619311C68}"/>
              </a:ext>
            </a:extLst>
          </p:cNvPr>
          <p:cNvSpPr txBox="1">
            <a:spLocks/>
          </p:cNvSpPr>
          <p:nvPr/>
        </p:nvSpPr>
        <p:spPr bwMode="auto">
          <a:xfrm>
            <a:off x="1459261" y="209687"/>
            <a:ext cx="8981801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_tradnl" altLang="es-CO" sz="3500" b="1" dirty="0" smtClean="0">
                <a:gradFill flip="none" rotWithShape="1">
                  <a:gsLst>
                    <a:gs pos="0">
                      <a:srgbClr val="58B6C0">
                        <a:shade val="30000"/>
                        <a:satMod val="115000"/>
                      </a:srgbClr>
                    </a:gs>
                    <a:gs pos="50000">
                      <a:srgbClr val="58B6C0">
                        <a:shade val="67500"/>
                        <a:satMod val="115000"/>
                      </a:srgbClr>
                    </a:gs>
                    <a:gs pos="100000">
                      <a:srgbClr val="58B6C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Tw Cen MT Condensed" panose="020B0606020104020203" pitchFamily="34" charset="0"/>
                <a:ea typeface="+mn-ea"/>
              </a:rPr>
              <a:t>Respuesta </a:t>
            </a:r>
            <a:r>
              <a:rPr lang="es-ES_tradnl" altLang="es-CO" sz="3500" b="1" dirty="0">
                <a:gradFill flip="none" rotWithShape="1">
                  <a:gsLst>
                    <a:gs pos="0">
                      <a:srgbClr val="58B6C0">
                        <a:shade val="30000"/>
                        <a:satMod val="115000"/>
                      </a:srgbClr>
                    </a:gs>
                    <a:gs pos="50000">
                      <a:srgbClr val="58B6C0">
                        <a:shade val="67500"/>
                        <a:satMod val="115000"/>
                      </a:srgbClr>
                    </a:gs>
                    <a:gs pos="100000">
                      <a:srgbClr val="58B6C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Tw Cen MT Condensed" panose="020B0606020104020203" pitchFamily="34" charset="0"/>
                <a:ea typeface="+mn-ea"/>
              </a:rPr>
              <a:t>a PQRS</a:t>
            </a:r>
          </a:p>
        </p:txBody>
      </p:sp>
      <p:sp>
        <p:nvSpPr>
          <p:cNvPr id="17" name="Triángulo isósceles 16">
            <a:extLst>
              <a:ext uri="{FF2B5EF4-FFF2-40B4-BE49-F238E27FC236}">
                <a16:creationId xmlns:a16="http://schemas.microsoft.com/office/drawing/2014/main" id="{DAF1F12D-AFD4-941D-7BC4-60DE96423924}"/>
              </a:ext>
            </a:extLst>
          </p:cNvPr>
          <p:cNvSpPr/>
          <p:nvPr/>
        </p:nvSpPr>
        <p:spPr>
          <a:xfrm rot="5400000">
            <a:off x="1018738" y="365562"/>
            <a:ext cx="342212" cy="323665"/>
          </a:xfrm>
          <a:prstGeom prst="triangle">
            <a:avLst/>
          </a:prstGeom>
          <a:solidFill>
            <a:srgbClr val="75BD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Rectángulo 12"/>
          <p:cNvSpPr/>
          <p:nvPr/>
        </p:nvSpPr>
        <p:spPr>
          <a:xfrm>
            <a:off x="3588561" y="4355664"/>
            <a:ext cx="7329048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b="1" dirty="0" smtClean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NOMBRE </a:t>
            </a:r>
            <a:r>
              <a:rPr lang="es-ES" sz="16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DE </a:t>
            </a:r>
            <a:r>
              <a:rPr lang="es-ES" sz="1600" b="1" dirty="0" smtClean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DEPENDENCIA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es-CO" sz="500" b="1" dirty="0">
              <a:solidFill>
                <a:srgbClr val="0070C0"/>
              </a:solidFill>
            </a:endParaRP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sz="1400" dirty="0"/>
              <a:t>Derechos de Petición - Pendientes (No. de casos)</a:t>
            </a:r>
            <a:endParaRPr lang="es-CO" sz="1400" dirty="0"/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sz="1400" dirty="0"/>
              <a:t>Quejas, </a:t>
            </a:r>
            <a:r>
              <a:rPr lang="es-ES" sz="1400" dirty="0" smtClean="0"/>
              <a:t>reclamos y sugerencias </a:t>
            </a:r>
            <a:r>
              <a:rPr lang="es-ES" sz="1400" dirty="0"/>
              <a:t>- Pendientes (No. de casos)</a:t>
            </a:r>
            <a:endParaRPr lang="es-CO" sz="1400" dirty="0"/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sz="1400" dirty="0"/>
              <a:t>Aclaraciones peticionario (No. de casos</a:t>
            </a:r>
            <a:r>
              <a:rPr lang="es-ES" sz="1400" dirty="0" smtClean="0"/>
              <a:t>)</a:t>
            </a:r>
          </a:p>
        </p:txBody>
      </p:sp>
      <p:pic>
        <p:nvPicPr>
          <p:cNvPr id="14" name="Imagen 13"/>
          <p:cNvPicPr/>
          <p:nvPr/>
        </p:nvPicPr>
        <p:blipFill rotWithShape="1">
          <a:blip r:embed="rId5"/>
          <a:srcRect l="21379" t="28844" r="22506" b="61813"/>
          <a:stretch/>
        </p:blipFill>
        <p:spPr bwMode="auto">
          <a:xfrm>
            <a:off x="3560885" y="2965391"/>
            <a:ext cx="7479045" cy="7826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Imagen 15" descr="Mano cursor: vectores, gráficos, imágenes vectoriales | Depositphotos®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6" t="8148" r="6822" b="9199"/>
          <a:stretch/>
        </p:blipFill>
        <p:spPr bwMode="auto">
          <a:xfrm>
            <a:off x="5988983" y="4362476"/>
            <a:ext cx="364149" cy="3568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Imagen 18"/>
          <p:cNvPicPr/>
          <p:nvPr/>
        </p:nvPicPr>
        <p:blipFill rotWithShape="1">
          <a:blip r:embed="rId7"/>
          <a:srcRect l="1667" t="36454" r="25836" b="56024"/>
          <a:stretch/>
        </p:blipFill>
        <p:spPr bwMode="auto">
          <a:xfrm>
            <a:off x="3588561" y="3760151"/>
            <a:ext cx="7451369" cy="5451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文本框 26">
            <a:extLst>
              <a:ext uri="{FF2B5EF4-FFF2-40B4-BE49-F238E27FC236}">
                <a16:creationId xmlns:a16="http://schemas.microsoft.com/office/drawing/2014/main" id="{85C143D3-392B-47E9-B06B-4EC12AC41B6A}"/>
              </a:ext>
            </a:extLst>
          </p:cNvPr>
          <p:cNvSpPr txBox="1"/>
          <p:nvPr/>
        </p:nvSpPr>
        <p:spPr>
          <a:xfrm>
            <a:off x="354715" y="2517019"/>
            <a:ext cx="2470645" cy="561702"/>
          </a:xfrm>
          <a:prstGeom prst="rect">
            <a:avLst/>
          </a:prstGeom>
          <a:solidFill>
            <a:schemeClr val="accent1"/>
          </a:solidFill>
        </p:spPr>
        <p:txBody>
          <a:bodyPr wrap="square" lIns="68589" tIns="34295" rIns="68589" bIns="34295" rtlCol="0">
            <a:spAutoFit/>
          </a:bodyPr>
          <a:lstStyle/>
          <a:p>
            <a:pPr algn="ctr">
              <a:defRPr/>
            </a:pPr>
            <a:r>
              <a:rPr lang="es-CO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AL INGRESAR AL SITIO WEB PQRS</a:t>
            </a:r>
            <a:endParaRPr lang="es-CO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矩形 45"/>
          <p:cNvSpPr/>
          <p:nvPr/>
        </p:nvSpPr>
        <p:spPr>
          <a:xfrm>
            <a:off x="279610" y="1384046"/>
            <a:ext cx="11265758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base" hangingPunct="0"/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Cuando se reciben PQRS nuevos llegan la notificación a los correos electrónicos de la dependencia, sin embargo, se debe ingresar al sitio web de PQRS regularmente, con el fin de verificar los PQRS pendientes por responder.</a:t>
            </a:r>
          </a:p>
        </p:txBody>
      </p:sp>
      <p:sp>
        <p:nvSpPr>
          <p:cNvPr id="22" name="Arc 3"/>
          <p:cNvSpPr/>
          <p:nvPr/>
        </p:nvSpPr>
        <p:spPr>
          <a:xfrm rot="3647211" flipH="1">
            <a:off x="2510431" y="3066397"/>
            <a:ext cx="1385563" cy="628599"/>
          </a:xfrm>
          <a:prstGeom prst="arc">
            <a:avLst>
              <a:gd name="adj1" fmla="val 18923912"/>
              <a:gd name="adj2" fmla="val 0"/>
            </a:avLst>
          </a:prstGeom>
          <a:ln w="12700">
            <a:solidFill>
              <a:schemeClr val="bg1">
                <a:lumMod val="75000"/>
              </a:schemeClr>
            </a:solidFill>
            <a:prstDash val="dash"/>
            <a:headEnd type="triangle" w="lg" len="lg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42970" tIns="21485" rIns="42970" bIns="21485" rtlCol="0" anchor="ctr"/>
          <a:lstStyle/>
          <a:p>
            <a:pPr algn="ctr"/>
            <a:endParaRPr lang="en-US" sz="779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14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EFE7407-1C3F-E8E8-0FE7-1BFBDEAC83B7}"/>
              </a:ext>
            </a:extLst>
          </p:cNvPr>
          <p:cNvSpPr/>
          <p:nvPr/>
        </p:nvSpPr>
        <p:spPr>
          <a:xfrm>
            <a:off x="0" y="0"/>
            <a:ext cx="185738" cy="928688"/>
          </a:xfrm>
          <a:prstGeom prst="rect">
            <a:avLst/>
          </a:prstGeom>
          <a:solidFill>
            <a:srgbClr val="58B6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O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AA61FC2-D0D1-249E-F9C3-A98EBFD4F383}"/>
              </a:ext>
            </a:extLst>
          </p:cNvPr>
          <p:cNvSpPr/>
          <p:nvPr/>
        </p:nvSpPr>
        <p:spPr>
          <a:xfrm>
            <a:off x="185738" y="0"/>
            <a:ext cx="185738" cy="928688"/>
          </a:xfrm>
          <a:prstGeom prst="rect">
            <a:avLst/>
          </a:prstGeom>
          <a:solidFill>
            <a:srgbClr val="8CC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O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59144CB-F073-9B81-4642-C39A62643994}"/>
              </a:ext>
            </a:extLst>
          </p:cNvPr>
          <p:cNvSpPr/>
          <p:nvPr/>
        </p:nvSpPr>
        <p:spPr>
          <a:xfrm>
            <a:off x="367166" y="0"/>
            <a:ext cx="185738" cy="9358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O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F5B7E1B-C410-A470-BB9E-734BACE2F05D}"/>
              </a:ext>
            </a:extLst>
          </p:cNvPr>
          <p:cNvSpPr/>
          <p:nvPr/>
        </p:nvSpPr>
        <p:spPr>
          <a:xfrm>
            <a:off x="552904" y="0"/>
            <a:ext cx="181428" cy="935833"/>
          </a:xfrm>
          <a:prstGeom prst="rect">
            <a:avLst/>
          </a:prstGeom>
          <a:solidFill>
            <a:srgbClr val="75BD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O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3B2F3F2D-A7FE-E40A-773D-D17D5339C105}"/>
              </a:ext>
            </a:extLst>
          </p:cNvPr>
          <p:cNvSpPr/>
          <p:nvPr/>
        </p:nvSpPr>
        <p:spPr>
          <a:xfrm rot="5400000">
            <a:off x="6048369" y="-5119686"/>
            <a:ext cx="95254" cy="12191999"/>
          </a:xfrm>
          <a:prstGeom prst="rect">
            <a:avLst/>
          </a:prstGeom>
          <a:solidFill>
            <a:srgbClr val="75BD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O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4FB715C-A1EB-6258-7EC3-A253687A573B}"/>
              </a:ext>
            </a:extLst>
          </p:cNvPr>
          <p:cNvSpPr/>
          <p:nvPr/>
        </p:nvSpPr>
        <p:spPr>
          <a:xfrm rot="5400000">
            <a:off x="4985544" y="1593056"/>
            <a:ext cx="158750" cy="10129838"/>
          </a:xfrm>
          <a:prstGeom prst="rect">
            <a:avLst/>
          </a:prstGeom>
          <a:solidFill>
            <a:srgbClr val="75BD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O" dirty="0"/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11DEEBCB-EC2C-EEE7-AEAD-A5D5C5D4A2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54625" y="6165605"/>
            <a:ext cx="1656638" cy="549519"/>
          </a:xfrm>
          <a:prstGeom prst="rect">
            <a:avLst/>
          </a:prstGeom>
        </p:spPr>
      </p:pic>
      <p:sp>
        <p:nvSpPr>
          <p:cNvPr id="15" name="1 Título">
            <a:extLst>
              <a:ext uri="{FF2B5EF4-FFF2-40B4-BE49-F238E27FC236}">
                <a16:creationId xmlns:a16="http://schemas.microsoft.com/office/drawing/2014/main" id="{2C574B2D-BBA9-000F-5AE4-EE3619311C68}"/>
              </a:ext>
            </a:extLst>
          </p:cNvPr>
          <p:cNvSpPr txBox="1">
            <a:spLocks/>
          </p:cNvSpPr>
          <p:nvPr/>
        </p:nvSpPr>
        <p:spPr bwMode="auto">
          <a:xfrm>
            <a:off x="1459261" y="209687"/>
            <a:ext cx="8981801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_tradnl" altLang="es-CO" sz="3500" b="1" dirty="0" smtClean="0">
                <a:gradFill flip="none" rotWithShape="1">
                  <a:gsLst>
                    <a:gs pos="0">
                      <a:srgbClr val="58B6C0">
                        <a:shade val="30000"/>
                        <a:satMod val="115000"/>
                      </a:srgbClr>
                    </a:gs>
                    <a:gs pos="50000">
                      <a:srgbClr val="58B6C0">
                        <a:shade val="67500"/>
                        <a:satMod val="115000"/>
                      </a:srgbClr>
                    </a:gs>
                    <a:gs pos="100000">
                      <a:srgbClr val="58B6C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Tw Cen MT Condensed" panose="020B0606020104020203" pitchFamily="34" charset="0"/>
                <a:ea typeface="+mn-ea"/>
              </a:rPr>
              <a:t>Respuesta </a:t>
            </a:r>
            <a:r>
              <a:rPr lang="es-ES_tradnl" altLang="es-CO" sz="3500" b="1" dirty="0">
                <a:gradFill flip="none" rotWithShape="1">
                  <a:gsLst>
                    <a:gs pos="0">
                      <a:srgbClr val="58B6C0">
                        <a:shade val="30000"/>
                        <a:satMod val="115000"/>
                      </a:srgbClr>
                    </a:gs>
                    <a:gs pos="50000">
                      <a:srgbClr val="58B6C0">
                        <a:shade val="67500"/>
                        <a:satMod val="115000"/>
                      </a:srgbClr>
                    </a:gs>
                    <a:gs pos="100000">
                      <a:srgbClr val="58B6C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Tw Cen MT Condensed" panose="020B0606020104020203" pitchFamily="34" charset="0"/>
                <a:ea typeface="+mn-ea"/>
              </a:rPr>
              <a:t>a PQRS</a:t>
            </a:r>
          </a:p>
        </p:txBody>
      </p:sp>
      <p:sp>
        <p:nvSpPr>
          <p:cNvPr id="17" name="Triángulo isósceles 16">
            <a:extLst>
              <a:ext uri="{FF2B5EF4-FFF2-40B4-BE49-F238E27FC236}">
                <a16:creationId xmlns:a16="http://schemas.microsoft.com/office/drawing/2014/main" id="{DAF1F12D-AFD4-941D-7BC4-60DE96423924}"/>
              </a:ext>
            </a:extLst>
          </p:cNvPr>
          <p:cNvSpPr/>
          <p:nvPr/>
        </p:nvSpPr>
        <p:spPr>
          <a:xfrm rot="5400000">
            <a:off x="1018738" y="365562"/>
            <a:ext cx="342212" cy="323665"/>
          </a:xfrm>
          <a:prstGeom prst="triangle">
            <a:avLst/>
          </a:prstGeom>
          <a:solidFill>
            <a:srgbClr val="75BD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文本框 26">
            <a:extLst>
              <a:ext uri="{FF2B5EF4-FFF2-40B4-BE49-F238E27FC236}">
                <a16:creationId xmlns:a16="http://schemas.microsoft.com/office/drawing/2014/main" id="{85C143D3-392B-47E9-B06B-4EC12AC41B6A}"/>
              </a:ext>
            </a:extLst>
          </p:cNvPr>
          <p:cNvSpPr txBox="1"/>
          <p:nvPr/>
        </p:nvSpPr>
        <p:spPr>
          <a:xfrm>
            <a:off x="279610" y="2261655"/>
            <a:ext cx="2470645" cy="561702"/>
          </a:xfrm>
          <a:prstGeom prst="rect">
            <a:avLst/>
          </a:prstGeom>
          <a:solidFill>
            <a:schemeClr val="accent1"/>
          </a:solidFill>
        </p:spPr>
        <p:txBody>
          <a:bodyPr wrap="square" lIns="68589" tIns="34295" rIns="68589" bIns="34295" rtlCol="0">
            <a:spAutoFit/>
          </a:bodyPr>
          <a:lstStyle/>
          <a:p>
            <a:pPr algn="ctr">
              <a:defRPr/>
            </a:pPr>
            <a:r>
              <a:rPr lang="es-CO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AL INGRESAR AL SITIO WEB PQRS</a:t>
            </a:r>
            <a:endParaRPr lang="es-CO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矩形 45"/>
          <p:cNvSpPr/>
          <p:nvPr/>
        </p:nvSpPr>
        <p:spPr>
          <a:xfrm>
            <a:off x="279610" y="1384046"/>
            <a:ext cx="11265758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 fontAlgn="base" hangingPunct="0"/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Al </a:t>
            </a:r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dar clic en “Nombre de la dependencia” o “Listar pendientes”, se visualiza el listado de los PQRS 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para responder dentro de los términos establecidos por la ley.</a:t>
            </a:r>
            <a:endParaRPr lang="es-CO" sz="16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Arc 3"/>
          <p:cNvSpPr/>
          <p:nvPr/>
        </p:nvSpPr>
        <p:spPr>
          <a:xfrm rot="3647211" flipH="1">
            <a:off x="2435326" y="2811033"/>
            <a:ext cx="1385563" cy="628599"/>
          </a:xfrm>
          <a:prstGeom prst="arc">
            <a:avLst>
              <a:gd name="adj1" fmla="val 18923912"/>
              <a:gd name="adj2" fmla="val 0"/>
            </a:avLst>
          </a:prstGeom>
          <a:ln w="12700">
            <a:solidFill>
              <a:schemeClr val="bg1">
                <a:lumMod val="75000"/>
              </a:schemeClr>
            </a:solidFill>
            <a:prstDash val="dash"/>
            <a:headEnd type="triangle" w="lg" len="lg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42970" tIns="21485" rIns="42970" bIns="21485" rtlCol="0" anchor="ctr"/>
          <a:lstStyle/>
          <a:p>
            <a:pPr algn="ctr"/>
            <a:endParaRPr lang="en-US" sz="779" dirty="0">
              <a:solidFill>
                <a:schemeClr val="accent2"/>
              </a:solidFill>
            </a:endParaRPr>
          </a:p>
        </p:txBody>
      </p:sp>
      <p:pic>
        <p:nvPicPr>
          <p:cNvPr id="25" name="Imagen 24"/>
          <p:cNvPicPr/>
          <p:nvPr/>
        </p:nvPicPr>
        <p:blipFill rotWithShape="1">
          <a:blip r:embed="rId5"/>
          <a:srcRect l="16244" t="30441" r="16851" b="57032"/>
          <a:stretch/>
        </p:blipFill>
        <p:spPr bwMode="auto">
          <a:xfrm>
            <a:off x="3515194" y="2726201"/>
            <a:ext cx="8118505" cy="6019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6" name="Rectángulo redondeado 25"/>
          <p:cNvSpPr/>
          <p:nvPr/>
        </p:nvSpPr>
        <p:spPr>
          <a:xfrm>
            <a:off x="3494812" y="3601003"/>
            <a:ext cx="8165607" cy="46449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r>
              <a:rPr lang="es-CO" sz="1300" dirty="0">
                <a:solidFill>
                  <a:schemeClr val="accent5">
                    <a:lumMod val="50000"/>
                  </a:schemeClr>
                </a:solidFill>
              </a:rPr>
              <a:t>Recibido: </a:t>
            </a:r>
            <a:r>
              <a:rPr lang="es-CO" sz="1300" dirty="0" smtClean="0">
                <a:solidFill>
                  <a:schemeClr val="accent5">
                    <a:lumMod val="50000"/>
                  </a:schemeClr>
                </a:solidFill>
              </a:rPr>
              <a:t>2024-03-21 </a:t>
            </a:r>
            <a:r>
              <a:rPr lang="es-CO" sz="1300" dirty="0">
                <a:solidFill>
                  <a:schemeClr val="accent5">
                    <a:lumMod val="50000"/>
                  </a:schemeClr>
                </a:solidFill>
              </a:rPr>
              <a:t>- Identificador: </a:t>
            </a:r>
            <a:r>
              <a:rPr lang="es-CO" sz="1300" dirty="0" smtClean="0">
                <a:solidFill>
                  <a:schemeClr val="accent5">
                    <a:lumMod val="50000"/>
                  </a:schemeClr>
                </a:solidFill>
              </a:rPr>
              <a:t>DP-106-2024 </a:t>
            </a:r>
            <a:r>
              <a:rPr lang="es-CO" sz="1300" dirty="0">
                <a:solidFill>
                  <a:schemeClr val="accent5">
                    <a:lumMod val="50000"/>
                  </a:schemeClr>
                </a:solidFill>
              </a:rPr>
              <a:t>- Asunto: Inscripciones - Días hábiles disponibles: 15</a:t>
            </a:r>
          </a:p>
        </p:txBody>
      </p:sp>
      <p:sp>
        <p:nvSpPr>
          <p:cNvPr id="27" name="Rectángulo 26"/>
          <p:cNvSpPr/>
          <p:nvPr/>
        </p:nvSpPr>
        <p:spPr>
          <a:xfrm>
            <a:off x="3469691" y="3295853"/>
            <a:ext cx="31384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400" b="1" dirty="0">
                <a:solidFill>
                  <a:srgbClr val="333333"/>
                </a:solidFill>
              </a:rPr>
              <a:t>Derecho de petición en interés </a:t>
            </a:r>
            <a:r>
              <a:rPr lang="es-MX" sz="1400" b="1" dirty="0" smtClean="0">
                <a:solidFill>
                  <a:srgbClr val="333333"/>
                </a:solidFill>
              </a:rPr>
              <a:t>general</a:t>
            </a:r>
            <a:r>
              <a:rPr lang="es-MX" sz="1400" dirty="0">
                <a:solidFill>
                  <a:srgbClr val="333333"/>
                </a:solidFill>
              </a:rPr>
              <a:t> </a:t>
            </a:r>
            <a:endParaRPr lang="es-CO" sz="1400" dirty="0"/>
          </a:p>
        </p:txBody>
      </p:sp>
      <p:sp>
        <p:nvSpPr>
          <p:cNvPr id="28" name="Rectángulo 27"/>
          <p:cNvSpPr/>
          <p:nvPr/>
        </p:nvSpPr>
        <p:spPr>
          <a:xfrm>
            <a:off x="3469691" y="4088706"/>
            <a:ext cx="39446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400" b="1" dirty="0">
                <a:solidFill>
                  <a:srgbClr val="333333"/>
                </a:solidFill>
              </a:rPr>
              <a:t>Derecho de petición de información o documentos</a:t>
            </a:r>
            <a:endParaRPr lang="es-CO" sz="1400" b="1" dirty="0">
              <a:solidFill>
                <a:srgbClr val="333333"/>
              </a:solidFill>
            </a:endParaRPr>
          </a:p>
        </p:txBody>
      </p:sp>
      <p:sp>
        <p:nvSpPr>
          <p:cNvPr id="29" name="Rectángulo redondeado 28"/>
          <p:cNvSpPr/>
          <p:nvPr/>
        </p:nvSpPr>
        <p:spPr>
          <a:xfrm>
            <a:off x="3469691" y="4396483"/>
            <a:ext cx="8170974" cy="464492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s-MX" sz="1300" dirty="0">
                <a:solidFill>
                  <a:schemeClr val="accent5">
                    <a:lumMod val="50000"/>
                  </a:schemeClr>
                </a:solidFill>
              </a:rPr>
              <a:t>Recibido: </a:t>
            </a:r>
            <a:r>
              <a:rPr lang="es-MX" sz="1300" dirty="0" smtClean="0">
                <a:solidFill>
                  <a:schemeClr val="accent5">
                    <a:lumMod val="50000"/>
                  </a:schemeClr>
                </a:solidFill>
              </a:rPr>
              <a:t>2024-04-03 </a:t>
            </a:r>
            <a:r>
              <a:rPr lang="es-MX" sz="1300" dirty="0">
                <a:solidFill>
                  <a:schemeClr val="accent5">
                    <a:lumMod val="50000"/>
                  </a:schemeClr>
                </a:solidFill>
              </a:rPr>
              <a:t>- Identificador: </a:t>
            </a:r>
            <a:r>
              <a:rPr lang="es-MX" sz="1300" dirty="0" smtClean="0">
                <a:solidFill>
                  <a:schemeClr val="accent5">
                    <a:lumMod val="50000"/>
                  </a:schemeClr>
                </a:solidFill>
              </a:rPr>
              <a:t>DP-98-2024 </a:t>
            </a:r>
            <a:r>
              <a:rPr lang="es-MX" sz="1300" dirty="0">
                <a:solidFill>
                  <a:schemeClr val="accent5">
                    <a:lumMod val="50000"/>
                  </a:schemeClr>
                </a:solidFill>
              </a:rPr>
              <a:t>- Asunto: </a:t>
            </a:r>
            <a:r>
              <a:rPr lang="es-MX" sz="1300" dirty="0" smtClean="0">
                <a:solidFill>
                  <a:schemeClr val="accent5">
                    <a:lumMod val="50000"/>
                  </a:schemeClr>
                </a:solidFill>
              </a:rPr>
              <a:t>Funcionarios - </a:t>
            </a:r>
            <a:r>
              <a:rPr lang="es-MX" sz="1300" dirty="0">
                <a:solidFill>
                  <a:schemeClr val="accent5">
                    <a:lumMod val="50000"/>
                  </a:schemeClr>
                </a:solidFill>
              </a:rPr>
              <a:t>Días hábiles disponibles: </a:t>
            </a:r>
            <a:r>
              <a:rPr lang="es-MX" sz="1300" dirty="0" smtClean="0">
                <a:solidFill>
                  <a:schemeClr val="accent5">
                    <a:lumMod val="50000"/>
                  </a:schemeClr>
                </a:solidFill>
              </a:rPr>
              <a:t>3</a:t>
            </a:r>
            <a:endParaRPr lang="es-MX" sz="13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0" name="Imagen 1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" t="75452" r="95464" b="21841"/>
          <a:stretch>
            <a:fillRect/>
          </a:stretch>
        </p:blipFill>
        <p:spPr bwMode="auto">
          <a:xfrm>
            <a:off x="11248479" y="4485854"/>
            <a:ext cx="2667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ángulo redondeado 30"/>
          <p:cNvSpPr/>
          <p:nvPr/>
        </p:nvSpPr>
        <p:spPr>
          <a:xfrm>
            <a:off x="3469691" y="5212547"/>
            <a:ext cx="8164008" cy="464492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r>
              <a:rPr lang="es-CO" sz="1300" dirty="0">
                <a:solidFill>
                  <a:schemeClr val="accent5">
                    <a:lumMod val="50000"/>
                  </a:schemeClr>
                </a:solidFill>
              </a:rPr>
              <a:t>Recibido: </a:t>
            </a:r>
            <a:r>
              <a:rPr lang="es-CO" sz="1300" dirty="0" smtClean="0">
                <a:solidFill>
                  <a:schemeClr val="accent5">
                    <a:lumMod val="50000"/>
                  </a:schemeClr>
                </a:solidFill>
              </a:rPr>
              <a:t>2024-02-02 </a:t>
            </a:r>
            <a:r>
              <a:rPr lang="es-CO" sz="1300" dirty="0">
                <a:solidFill>
                  <a:schemeClr val="accent5">
                    <a:lumMod val="50000"/>
                  </a:schemeClr>
                </a:solidFill>
              </a:rPr>
              <a:t>- Identificador: </a:t>
            </a:r>
            <a:r>
              <a:rPr lang="es-CO" sz="1300" dirty="0" smtClean="0">
                <a:solidFill>
                  <a:schemeClr val="accent5">
                    <a:lumMod val="50000"/>
                  </a:schemeClr>
                </a:solidFill>
              </a:rPr>
              <a:t>DP-75-2024 </a:t>
            </a:r>
            <a:r>
              <a:rPr lang="es-CO" sz="1300" dirty="0">
                <a:solidFill>
                  <a:schemeClr val="accent5">
                    <a:lumMod val="50000"/>
                  </a:schemeClr>
                </a:solidFill>
              </a:rPr>
              <a:t>- Asunto: </a:t>
            </a:r>
            <a:r>
              <a:rPr lang="es-CO" sz="1300" dirty="0" smtClean="0">
                <a:solidFill>
                  <a:schemeClr val="accent5">
                    <a:lumMod val="50000"/>
                  </a:schemeClr>
                </a:solidFill>
              </a:rPr>
              <a:t>Matrícula académica </a:t>
            </a:r>
            <a:r>
              <a:rPr lang="es-CO" sz="1300" dirty="0">
                <a:solidFill>
                  <a:schemeClr val="accent5">
                    <a:lumMod val="50000"/>
                  </a:schemeClr>
                </a:solidFill>
              </a:rPr>
              <a:t>- Días hábiles </a:t>
            </a:r>
            <a:r>
              <a:rPr lang="es-CO" sz="1300" dirty="0" smtClean="0">
                <a:solidFill>
                  <a:schemeClr val="accent5">
                    <a:lumMod val="50000"/>
                  </a:schemeClr>
                </a:solidFill>
              </a:rPr>
              <a:t>vencidos: 4</a:t>
            </a:r>
            <a:endParaRPr lang="es-CO" sz="13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3463074" y="4881559"/>
            <a:ext cx="26137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400" b="1" dirty="0">
                <a:solidFill>
                  <a:srgbClr val="333333"/>
                </a:solidFill>
              </a:rPr>
              <a:t>Derecho de petición de </a:t>
            </a:r>
            <a:r>
              <a:rPr lang="es-CO" sz="1400" b="1" dirty="0">
                <a:solidFill>
                  <a:srgbClr val="333333"/>
                </a:solidFill>
              </a:rPr>
              <a:t>consulta</a:t>
            </a:r>
            <a:r>
              <a:rPr lang="es-MX" sz="1400" dirty="0">
                <a:solidFill>
                  <a:srgbClr val="333333"/>
                </a:solidFill>
              </a:rPr>
              <a:t> </a:t>
            </a:r>
            <a:endParaRPr lang="es-CO" sz="1400" dirty="0"/>
          </a:p>
        </p:txBody>
      </p:sp>
    </p:spTree>
    <p:extLst>
      <p:ext uri="{BB962C8B-B14F-4D97-AF65-F5344CB8AC3E}">
        <p14:creationId xmlns:p14="http://schemas.microsoft.com/office/powerpoint/2010/main" val="50403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3" grpId="0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EFE7407-1C3F-E8E8-0FE7-1BFBDEAC83B7}"/>
              </a:ext>
            </a:extLst>
          </p:cNvPr>
          <p:cNvSpPr/>
          <p:nvPr/>
        </p:nvSpPr>
        <p:spPr>
          <a:xfrm>
            <a:off x="0" y="0"/>
            <a:ext cx="185738" cy="928688"/>
          </a:xfrm>
          <a:prstGeom prst="rect">
            <a:avLst/>
          </a:prstGeom>
          <a:solidFill>
            <a:srgbClr val="58B6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O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AA61FC2-D0D1-249E-F9C3-A98EBFD4F383}"/>
              </a:ext>
            </a:extLst>
          </p:cNvPr>
          <p:cNvSpPr/>
          <p:nvPr/>
        </p:nvSpPr>
        <p:spPr>
          <a:xfrm>
            <a:off x="185738" y="0"/>
            <a:ext cx="185738" cy="928688"/>
          </a:xfrm>
          <a:prstGeom prst="rect">
            <a:avLst/>
          </a:prstGeom>
          <a:solidFill>
            <a:srgbClr val="8CC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O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59144CB-F073-9B81-4642-C39A62643994}"/>
              </a:ext>
            </a:extLst>
          </p:cNvPr>
          <p:cNvSpPr/>
          <p:nvPr/>
        </p:nvSpPr>
        <p:spPr>
          <a:xfrm>
            <a:off x="367166" y="0"/>
            <a:ext cx="185738" cy="9358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O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F5B7E1B-C410-A470-BB9E-734BACE2F05D}"/>
              </a:ext>
            </a:extLst>
          </p:cNvPr>
          <p:cNvSpPr/>
          <p:nvPr/>
        </p:nvSpPr>
        <p:spPr>
          <a:xfrm>
            <a:off x="552904" y="0"/>
            <a:ext cx="181428" cy="935833"/>
          </a:xfrm>
          <a:prstGeom prst="rect">
            <a:avLst/>
          </a:prstGeom>
          <a:solidFill>
            <a:srgbClr val="75BD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O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3B2F3F2D-A7FE-E40A-773D-D17D5339C105}"/>
              </a:ext>
            </a:extLst>
          </p:cNvPr>
          <p:cNvSpPr/>
          <p:nvPr/>
        </p:nvSpPr>
        <p:spPr>
          <a:xfrm rot="5400000">
            <a:off x="6048369" y="-5119686"/>
            <a:ext cx="95254" cy="12191999"/>
          </a:xfrm>
          <a:prstGeom prst="rect">
            <a:avLst/>
          </a:prstGeom>
          <a:solidFill>
            <a:srgbClr val="75BD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O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4FB715C-A1EB-6258-7EC3-A253687A573B}"/>
              </a:ext>
            </a:extLst>
          </p:cNvPr>
          <p:cNvSpPr/>
          <p:nvPr/>
        </p:nvSpPr>
        <p:spPr>
          <a:xfrm rot="5400000">
            <a:off x="4985544" y="1593056"/>
            <a:ext cx="158750" cy="10129838"/>
          </a:xfrm>
          <a:prstGeom prst="rect">
            <a:avLst/>
          </a:prstGeom>
          <a:solidFill>
            <a:srgbClr val="75BD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O" dirty="0"/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11DEEBCB-EC2C-EEE7-AEAD-A5D5C5D4A2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54625" y="6165605"/>
            <a:ext cx="1656638" cy="549519"/>
          </a:xfrm>
          <a:prstGeom prst="rect">
            <a:avLst/>
          </a:prstGeom>
        </p:spPr>
      </p:pic>
      <p:sp>
        <p:nvSpPr>
          <p:cNvPr id="15" name="1 Título">
            <a:extLst>
              <a:ext uri="{FF2B5EF4-FFF2-40B4-BE49-F238E27FC236}">
                <a16:creationId xmlns:a16="http://schemas.microsoft.com/office/drawing/2014/main" id="{2C574B2D-BBA9-000F-5AE4-EE3619311C68}"/>
              </a:ext>
            </a:extLst>
          </p:cNvPr>
          <p:cNvSpPr txBox="1">
            <a:spLocks/>
          </p:cNvSpPr>
          <p:nvPr/>
        </p:nvSpPr>
        <p:spPr bwMode="auto">
          <a:xfrm>
            <a:off x="1459261" y="209687"/>
            <a:ext cx="8981801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_tradnl" altLang="es-CO" sz="3500" b="1" dirty="0" smtClean="0">
                <a:gradFill flip="none" rotWithShape="1">
                  <a:gsLst>
                    <a:gs pos="0">
                      <a:srgbClr val="58B6C0">
                        <a:shade val="30000"/>
                        <a:satMod val="115000"/>
                      </a:srgbClr>
                    </a:gs>
                    <a:gs pos="50000">
                      <a:srgbClr val="58B6C0">
                        <a:shade val="67500"/>
                        <a:satMod val="115000"/>
                      </a:srgbClr>
                    </a:gs>
                    <a:gs pos="100000">
                      <a:srgbClr val="58B6C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Tw Cen MT Condensed" panose="020B0606020104020203" pitchFamily="34" charset="0"/>
                <a:ea typeface="+mn-ea"/>
              </a:rPr>
              <a:t>Respuesta </a:t>
            </a:r>
            <a:r>
              <a:rPr lang="es-ES_tradnl" altLang="es-CO" sz="3500" b="1" dirty="0">
                <a:gradFill flip="none" rotWithShape="1">
                  <a:gsLst>
                    <a:gs pos="0">
                      <a:srgbClr val="58B6C0">
                        <a:shade val="30000"/>
                        <a:satMod val="115000"/>
                      </a:srgbClr>
                    </a:gs>
                    <a:gs pos="50000">
                      <a:srgbClr val="58B6C0">
                        <a:shade val="67500"/>
                        <a:satMod val="115000"/>
                      </a:srgbClr>
                    </a:gs>
                    <a:gs pos="100000">
                      <a:srgbClr val="58B6C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Tw Cen MT Condensed" panose="020B0606020104020203" pitchFamily="34" charset="0"/>
                <a:ea typeface="+mn-ea"/>
              </a:rPr>
              <a:t>a PQRS</a:t>
            </a:r>
          </a:p>
        </p:txBody>
      </p:sp>
      <p:sp>
        <p:nvSpPr>
          <p:cNvPr id="17" name="Triángulo isósceles 16">
            <a:extLst>
              <a:ext uri="{FF2B5EF4-FFF2-40B4-BE49-F238E27FC236}">
                <a16:creationId xmlns:a16="http://schemas.microsoft.com/office/drawing/2014/main" id="{DAF1F12D-AFD4-941D-7BC4-60DE96423924}"/>
              </a:ext>
            </a:extLst>
          </p:cNvPr>
          <p:cNvSpPr/>
          <p:nvPr/>
        </p:nvSpPr>
        <p:spPr>
          <a:xfrm rot="5400000">
            <a:off x="1018738" y="365562"/>
            <a:ext cx="342212" cy="323665"/>
          </a:xfrm>
          <a:prstGeom prst="triangle">
            <a:avLst/>
          </a:prstGeom>
          <a:solidFill>
            <a:srgbClr val="75BD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7E78E7BA-E559-45C3-A385-DD3840B3EE03}"/>
              </a:ext>
            </a:extLst>
          </p:cNvPr>
          <p:cNvGrpSpPr/>
          <p:nvPr/>
        </p:nvGrpSpPr>
        <p:grpSpPr>
          <a:xfrm>
            <a:off x="3659464" y="2241704"/>
            <a:ext cx="4246987" cy="4167871"/>
            <a:chOff x="3135631" y="2257696"/>
            <a:chExt cx="2728319" cy="2677494"/>
          </a:xfrm>
        </p:grpSpPr>
        <p:sp>
          <p:nvSpPr>
            <p:cNvPr id="12" name="弧形 20">
              <a:extLst>
                <a:ext uri="{FF2B5EF4-FFF2-40B4-BE49-F238E27FC236}">
                  <a16:creationId xmlns:a16="http://schemas.microsoft.com/office/drawing/2014/main" id="{39BF78DD-87F0-4C36-AE20-1442697A4AFA}"/>
                </a:ext>
              </a:extLst>
            </p:cNvPr>
            <p:cNvSpPr/>
            <p:nvPr/>
          </p:nvSpPr>
          <p:spPr>
            <a:xfrm>
              <a:off x="3232888" y="2385683"/>
              <a:ext cx="2549162" cy="2549507"/>
            </a:xfrm>
            <a:prstGeom prst="arc">
              <a:avLst>
                <a:gd name="adj1" fmla="val 10885078"/>
                <a:gd name="adj2" fmla="val 0"/>
              </a:avLst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68589" tIns="34295" rIns="68589" bIns="34295" rtlCol="0" anchor="ctr"/>
            <a:lstStyle/>
            <a:p>
              <a:pPr algn="ctr"/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3" name="椭圆 21">
              <a:extLst>
                <a:ext uri="{FF2B5EF4-FFF2-40B4-BE49-F238E27FC236}">
                  <a16:creationId xmlns:a16="http://schemas.microsoft.com/office/drawing/2014/main" id="{AEB805D4-E153-4835-A72B-24AD09F04096}"/>
                </a:ext>
              </a:extLst>
            </p:cNvPr>
            <p:cNvSpPr/>
            <p:nvPr/>
          </p:nvSpPr>
          <p:spPr>
            <a:xfrm>
              <a:off x="3135631" y="3245757"/>
              <a:ext cx="255940" cy="2559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rtlCol="0" anchor="ctr"/>
            <a:lstStyle/>
            <a:p>
              <a:pPr algn="ctr"/>
              <a:r>
                <a:rPr lang="en-US" altLang="zh-CN" b="1" dirty="0">
                  <a:latin typeface="印品黑体" panose="00000500000000000000" pitchFamily="2" charset="-122"/>
                  <a:ea typeface="印品黑体" panose="00000500000000000000" pitchFamily="2" charset="-122"/>
                </a:rPr>
                <a:t>1</a:t>
              </a:r>
              <a:endParaRPr lang="zh-CN" altLang="en-US" b="1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4" name="椭圆 22">
              <a:extLst>
                <a:ext uri="{FF2B5EF4-FFF2-40B4-BE49-F238E27FC236}">
                  <a16:creationId xmlns:a16="http://schemas.microsoft.com/office/drawing/2014/main" id="{9E8B2B48-FA70-45B3-A0C9-F24D4F39924E}"/>
                </a:ext>
              </a:extLst>
            </p:cNvPr>
            <p:cNvSpPr/>
            <p:nvPr/>
          </p:nvSpPr>
          <p:spPr>
            <a:xfrm>
              <a:off x="3620880" y="2541832"/>
              <a:ext cx="255940" cy="2559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rtlCol="0" anchor="ctr"/>
            <a:lstStyle/>
            <a:p>
              <a:pPr algn="ctr"/>
              <a:r>
                <a:rPr lang="en-US" altLang="zh-CN" b="1" dirty="0">
                  <a:latin typeface="印品黑体" panose="00000500000000000000" pitchFamily="2" charset="-122"/>
                  <a:ea typeface="印品黑体" panose="00000500000000000000" pitchFamily="2" charset="-122"/>
                </a:rPr>
                <a:t>2</a:t>
              </a:r>
              <a:endParaRPr lang="zh-CN" altLang="en-US" b="1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6" name="椭圆 23">
              <a:extLst>
                <a:ext uri="{FF2B5EF4-FFF2-40B4-BE49-F238E27FC236}">
                  <a16:creationId xmlns:a16="http://schemas.microsoft.com/office/drawing/2014/main" id="{8669940F-2FF9-45A7-8895-1DA7804AC256}"/>
                </a:ext>
              </a:extLst>
            </p:cNvPr>
            <p:cNvSpPr/>
            <p:nvPr/>
          </p:nvSpPr>
          <p:spPr>
            <a:xfrm>
              <a:off x="4379498" y="2257696"/>
              <a:ext cx="255940" cy="25597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rtlCol="0" anchor="ctr"/>
            <a:lstStyle/>
            <a:p>
              <a:pPr algn="ctr"/>
              <a:r>
                <a:rPr lang="en-US" altLang="zh-CN" b="1" dirty="0">
                  <a:latin typeface="印品黑体" panose="00000500000000000000" pitchFamily="2" charset="-122"/>
                  <a:ea typeface="印品黑体" panose="00000500000000000000" pitchFamily="2" charset="-122"/>
                </a:rPr>
                <a:t>3</a:t>
              </a:r>
              <a:endParaRPr lang="zh-CN" altLang="en-US" b="1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8" name="椭圆 24">
              <a:extLst>
                <a:ext uri="{FF2B5EF4-FFF2-40B4-BE49-F238E27FC236}">
                  <a16:creationId xmlns:a16="http://schemas.microsoft.com/office/drawing/2014/main" id="{84F4FD86-631A-49D0-B653-26874A043028}"/>
                </a:ext>
              </a:extLst>
            </p:cNvPr>
            <p:cNvSpPr/>
            <p:nvPr/>
          </p:nvSpPr>
          <p:spPr>
            <a:xfrm>
              <a:off x="5156520" y="2541832"/>
              <a:ext cx="255940" cy="25597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rtlCol="0" anchor="ctr"/>
            <a:lstStyle/>
            <a:p>
              <a:pPr algn="ctr"/>
              <a:r>
                <a:rPr lang="en-US" altLang="zh-CN" b="1" dirty="0">
                  <a:latin typeface="印品黑体" panose="00000500000000000000" pitchFamily="2" charset="-122"/>
                  <a:ea typeface="印品黑体" panose="00000500000000000000" pitchFamily="2" charset="-122"/>
                </a:rPr>
                <a:t>4</a:t>
              </a:r>
              <a:endParaRPr lang="zh-CN" altLang="en-US" b="1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9" name="椭圆 25">
              <a:extLst>
                <a:ext uri="{FF2B5EF4-FFF2-40B4-BE49-F238E27FC236}">
                  <a16:creationId xmlns:a16="http://schemas.microsoft.com/office/drawing/2014/main" id="{CFF118E4-5B02-48A6-B9B0-95E34B9E536F}"/>
                </a:ext>
              </a:extLst>
            </p:cNvPr>
            <p:cNvSpPr/>
            <p:nvPr/>
          </p:nvSpPr>
          <p:spPr>
            <a:xfrm>
              <a:off x="5608010" y="3245757"/>
              <a:ext cx="255940" cy="2559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rtlCol="0" anchor="ctr"/>
            <a:lstStyle/>
            <a:p>
              <a:pPr algn="ctr"/>
              <a:r>
                <a:rPr lang="en-US" altLang="zh-CN" b="1" dirty="0">
                  <a:latin typeface="印品黑体" panose="00000500000000000000" pitchFamily="2" charset="-122"/>
                  <a:ea typeface="印品黑体" panose="00000500000000000000" pitchFamily="2" charset="-122"/>
                </a:rPr>
                <a:t>5</a:t>
              </a:r>
              <a:endParaRPr lang="zh-CN" altLang="en-US" b="1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grpSp>
          <p:nvGrpSpPr>
            <p:cNvPr id="20" name="组合 36">
              <a:extLst>
                <a:ext uri="{FF2B5EF4-FFF2-40B4-BE49-F238E27FC236}">
                  <a16:creationId xmlns:a16="http://schemas.microsoft.com/office/drawing/2014/main" id="{D98547B0-3C3E-469B-810C-55084AAA22E1}"/>
                </a:ext>
              </a:extLst>
            </p:cNvPr>
            <p:cNvGrpSpPr/>
            <p:nvPr/>
          </p:nvGrpSpPr>
          <p:grpSpPr>
            <a:xfrm>
              <a:off x="3817095" y="2757052"/>
              <a:ext cx="1386896" cy="1655948"/>
              <a:chOff x="3651662" y="3674936"/>
              <a:chExt cx="1848874" cy="2207250"/>
            </a:xfrm>
          </p:grpSpPr>
          <p:sp>
            <p:nvSpPr>
              <p:cNvPr id="21" name="任意多边形 37">
                <a:extLst>
                  <a:ext uri="{FF2B5EF4-FFF2-40B4-BE49-F238E27FC236}">
                    <a16:creationId xmlns:a16="http://schemas.microsoft.com/office/drawing/2014/main" id="{A78DB9D7-9B9B-4AA4-B5F3-45B6D2C9BE2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51662" y="3674936"/>
                <a:ext cx="1848874" cy="2207250"/>
              </a:xfrm>
              <a:custGeom>
                <a:avLst/>
                <a:gdLst>
                  <a:gd name="connsiteX0" fmla="*/ 677901 w 2374831"/>
                  <a:gd name="connsiteY0" fmla="*/ 3412116 h 3819479"/>
                  <a:gd name="connsiteX1" fmla="*/ 1644059 w 2374831"/>
                  <a:gd name="connsiteY1" fmla="*/ 3412116 h 3819479"/>
                  <a:gd name="connsiteX2" fmla="*/ 1644059 w 2374831"/>
                  <a:gd name="connsiteY2" fmla="*/ 3636403 h 3819479"/>
                  <a:gd name="connsiteX3" fmla="*/ 1452135 w 2374831"/>
                  <a:gd name="connsiteY3" fmla="*/ 3636403 h 3819479"/>
                  <a:gd name="connsiteX4" fmla="*/ 1406366 w 2374831"/>
                  <a:gd name="connsiteY4" fmla="*/ 3819479 h 3819479"/>
                  <a:gd name="connsiteX5" fmla="*/ 904644 w 2374831"/>
                  <a:gd name="connsiteY5" fmla="*/ 3819479 h 3819479"/>
                  <a:gd name="connsiteX6" fmla="*/ 858875 w 2374831"/>
                  <a:gd name="connsiteY6" fmla="*/ 3636403 h 3819479"/>
                  <a:gd name="connsiteX7" fmla="*/ 677901 w 2374831"/>
                  <a:gd name="connsiteY7" fmla="*/ 3636403 h 3819479"/>
                  <a:gd name="connsiteX8" fmla="*/ 1210563 w 2374831"/>
                  <a:gd name="connsiteY8" fmla="*/ 214813 h 3819479"/>
                  <a:gd name="connsiteX9" fmla="*/ 234135 w 2374831"/>
                  <a:gd name="connsiteY9" fmla="*/ 1200968 h 3819479"/>
                  <a:gd name="connsiteX10" fmla="*/ 530439 w 2374831"/>
                  <a:gd name="connsiteY10" fmla="*/ 2356594 h 3819479"/>
                  <a:gd name="connsiteX11" fmla="*/ 629422 w 2374831"/>
                  <a:gd name="connsiteY11" fmla="*/ 2455121 h 3819479"/>
                  <a:gd name="connsiteX12" fmla="*/ 632955 w 2374831"/>
                  <a:gd name="connsiteY12" fmla="*/ 2454082 h 3819479"/>
                  <a:gd name="connsiteX13" fmla="*/ 634850 w 2374831"/>
                  <a:gd name="connsiteY13" fmla="*/ 2460524 h 3819479"/>
                  <a:gd name="connsiteX14" fmla="*/ 645415 w 2374831"/>
                  <a:gd name="connsiteY14" fmla="*/ 2471041 h 3819479"/>
                  <a:gd name="connsiteX15" fmla="*/ 640611 w 2374831"/>
                  <a:gd name="connsiteY15" fmla="*/ 2480115 h 3819479"/>
                  <a:gd name="connsiteX16" fmla="*/ 825141 w 2374831"/>
                  <a:gd name="connsiteY16" fmla="*/ 3107541 h 3819479"/>
                  <a:gd name="connsiteX17" fmla="*/ 1520487 w 2374831"/>
                  <a:gd name="connsiteY17" fmla="*/ 3107541 h 3819479"/>
                  <a:gd name="connsiteX18" fmla="*/ 1697625 w 2374831"/>
                  <a:gd name="connsiteY18" fmla="*/ 2505248 h 3819479"/>
                  <a:gd name="connsiteX19" fmla="*/ 1694714 w 2374831"/>
                  <a:gd name="connsiteY19" fmla="*/ 2499211 h 3819479"/>
                  <a:gd name="connsiteX20" fmla="*/ 1701121 w 2374831"/>
                  <a:gd name="connsiteY20" fmla="*/ 2493362 h 3819479"/>
                  <a:gd name="connsiteX21" fmla="*/ 1703057 w 2374831"/>
                  <a:gd name="connsiteY21" fmla="*/ 2486779 h 3819479"/>
                  <a:gd name="connsiteX22" fmla="*/ 1707047 w 2374831"/>
                  <a:gd name="connsiteY22" fmla="*/ 2487952 h 3819479"/>
                  <a:gd name="connsiteX23" fmla="*/ 1814604 w 2374831"/>
                  <a:gd name="connsiteY23" fmla="*/ 2389768 h 3819479"/>
                  <a:gd name="connsiteX24" fmla="*/ 2146142 w 2374831"/>
                  <a:gd name="connsiteY24" fmla="*/ 1237621 h 3819479"/>
                  <a:gd name="connsiteX25" fmla="*/ 1210563 w 2374831"/>
                  <a:gd name="connsiteY25" fmla="*/ 214813 h 3819479"/>
                  <a:gd name="connsiteX26" fmla="*/ 1214591 w 2374831"/>
                  <a:gd name="connsiteY26" fmla="*/ 383 h 3819479"/>
                  <a:gd name="connsiteX27" fmla="*/ 2356115 w 2374831"/>
                  <a:gd name="connsiteY27" fmla="*/ 1191705 h 3819479"/>
                  <a:gd name="connsiteX28" fmla="*/ 1940101 w 2374831"/>
                  <a:gd name="connsiteY28" fmla="*/ 2566662 h 3819479"/>
                  <a:gd name="connsiteX29" fmla="*/ 1858280 w 2374831"/>
                  <a:gd name="connsiteY29" fmla="*/ 2636176 h 3819479"/>
                  <a:gd name="connsiteX30" fmla="*/ 1662374 w 2374831"/>
                  <a:gd name="connsiteY30" fmla="*/ 3302282 h 3819479"/>
                  <a:gd name="connsiteX31" fmla="*/ 1642818 w 2374831"/>
                  <a:gd name="connsiteY31" fmla="*/ 3296530 h 3819479"/>
                  <a:gd name="connsiteX32" fmla="*/ 1642365 w 2374831"/>
                  <a:gd name="connsiteY32" fmla="*/ 3298341 h 3819479"/>
                  <a:gd name="connsiteX33" fmla="*/ 668645 w 2374831"/>
                  <a:gd name="connsiteY33" fmla="*/ 3298341 h 3819479"/>
                  <a:gd name="connsiteX34" fmla="*/ 620945 w 2374831"/>
                  <a:gd name="connsiteY34" fmla="*/ 3107541 h 3819479"/>
                  <a:gd name="connsiteX35" fmla="*/ 625980 w 2374831"/>
                  <a:gd name="connsiteY35" fmla="*/ 3107541 h 3819479"/>
                  <a:gd name="connsiteX36" fmla="*/ 477257 w 2374831"/>
                  <a:gd name="connsiteY36" fmla="*/ 2601865 h 3819479"/>
                  <a:gd name="connsiteX37" fmla="*/ 398351 w 2374831"/>
                  <a:gd name="connsiteY37" fmla="*/ 2528795 h 3819479"/>
                  <a:gd name="connsiteX38" fmla="*/ 25870 w 2374831"/>
                  <a:gd name="connsiteY38" fmla="*/ 1147159 h 3819479"/>
                  <a:gd name="connsiteX39" fmla="*/ 1214591 w 2374831"/>
                  <a:gd name="connsiteY39" fmla="*/ 383 h 3819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2374831" h="3819479">
                    <a:moveTo>
                      <a:pt x="677901" y="3412116"/>
                    </a:moveTo>
                    <a:lnTo>
                      <a:pt x="1644059" y="3412116"/>
                    </a:lnTo>
                    <a:lnTo>
                      <a:pt x="1644059" y="3636403"/>
                    </a:lnTo>
                    <a:lnTo>
                      <a:pt x="1452135" y="3636403"/>
                    </a:lnTo>
                    <a:lnTo>
                      <a:pt x="1406366" y="3819479"/>
                    </a:lnTo>
                    <a:lnTo>
                      <a:pt x="904644" y="3819479"/>
                    </a:lnTo>
                    <a:lnTo>
                      <a:pt x="858875" y="3636403"/>
                    </a:lnTo>
                    <a:lnTo>
                      <a:pt x="677901" y="3636403"/>
                    </a:lnTo>
                    <a:close/>
                    <a:moveTo>
                      <a:pt x="1210563" y="214813"/>
                    </a:moveTo>
                    <a:cubicBezTo>
                      <a:pt x="739590" y="200611"/>
                      <a:pt x="328256" y="616042"/>
                      <a:pt x="234135" y="1200968"/>
                    </a:cubicBezTo>
                    <a:cubicBezTo>
                      <a:pt x="165163" y="1629602"/>
                      <a:pt x="280924" y="2067284"/>
                      <a:pt x="530439" y="2356594"/>
                    </a:cubicBezTo>
                    <a:lnTo>
                      <a:pt x="629422" y="2455121"/>
                    </a:lnTo>
                    <a:lnTo>
                      <a:pt x="632955" y="2454082"/>
                    </a:lnTo>
                    <a:lnTo>
                      <a:pt x="634850" y="2460524"/>
                    </a:lnTo>
                    <a:lnTo>
                      <a:pt x="645415" y="2471041"/>
                    </a:lnTo>
                    <a:lnTo>
                      <a:pt x="640611" y="2480115"/>
                    </a:lnTo>
                    <a:lnTo>
                      <a:pt x="825141" y="3107541"/>
                    </a:lnTo>
                    <a:lnTo>
                      <a:pt x="1520487" y="3107541"/>
                    </a:lnTo>
                    <a:lnTo>
                      <a:pt x="1697625" y="2505248"/>
                    </a:lnTo>
                    <a:lnTo>
                      <a:pt x="1694714" y="2499211"/>
                    </a:lnTo>
                    <a:lnTo>
                      <a:pt x="1701121" y="2493362"/>
                    </a:lnTo>
                    <a:lnTo>
                      <a:pt x="1703057" y="2486779"/>
                    </a:lnTo>
                    <a:lnTo>
                      <a:pt x="1707047" y="2487952"/>
                    </a:lnTo>
                    <a:lnTo>
                      <a:pt x="1814604" y="2389768"/>
                    </a:lnTo>
                    <a:cubicBezTo>
                      <a:pt x="2075917" y="2110708"/>
                      <a:pt x="2205489" y="1673395"/>
                      <a:pt x="2146142" y="1237621"/>
                    </a:cubicBezTo>
                    <a:cubicBezTo>
                      <a:pt x="2067107" y="657287"/>
                      <a:pt x="1675186" y="228824"/>
                      <a:pt x="1210563" y="214813"/>
                    </a:cubicBezTo>
                    <a:close/>
                    <a:moveTo>
                      <a:pt x="1214591" y="383"/>
                    </a:moveTo>
                    <a:cubicBezTo>
                      <a:pt x="1779092" y="16134"/>
                      <a:pt x="2256408" y="514273"/>
                      <a:pt x="2356115" y="1191705"/>
                    </a:cubicBezTo>
                    <a:cubicBezTo>
                      <a:pt x="2432917" y="1713508"/>
                      <a:pt x="2269282" y="2238010"/>
                      <a:pt x="1940101" y="2566662"/>
                    </a:cubicBezTo>
                    <a:lnTo>
                      <a:pt x="1858280" y="2636176"/>
                    </a:lnTo>
                    <a:lnTo>
                      <a:pt x="1662374" y="3302282"/>
                    </a:lnTo>
                    <a:lnTo>
                      <a:pt x="1642818" y="3296530"/>
                    </a:lnTo>
                    <a:lnTo>
                      <a:pt x="1642365" y="3298341"/>
                    </a:lnTo>
                    <a:lnTo>
                      <a:pt x="668645" y="3298341"/>
                    </a:lnTo>
                    <a:lnTo>
                      <a:pt x="620945" y="3107541"/>
                    </a:lnTo>
                    <a:lnTo>
                      <a:pt x="625980" y="3107541"/>
                    </a:lnTo>
                    <a:lnTo>
                      <a:pt x="477257" y="2601865"/>
                    </a:lnTo>
                    <a:lnTo>
                      <a:pt x="398351" y="2528795"/>
                    </a:lnTo>
                    <a:cubicBezTo>
                      <a:pt x="83040" y="2187205"/>
                      <a:pt x="-63507" y="1661104"/>
                      <a:pt x="25870" y="1147159"/>
                    </a:cubicBezTo>
                    <a:cubicBezTo>
                      <a:pt x="144292" y="466195"/>
                      <a:pt x="643655" y="-15547"/>
                      <a:pt x="1214591" y="38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accent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2" name="文本框 38">
                <a:extLst>
                  <a:ext uri="{FF2B5EF4-FFF2-40B4-BE49-F238E27FC236}">
                    <a16:creationId xmlns:a16="http://schemas.microsoft.com/office/drawing/2014/main" id="{D7DFB3B3-2A5F-4B4D-8339-A9F4CE0ECBAB}"/>
                  </a:ext>
                </a:extLst>
              </p:cNvPr>
              <p:cNvSpPr txBox="1"/>
              <p:nvPr/>
            </p:nvSpPr>
            <p:spPr>
              <a:xfrm>
                <a:off x="4028821" y="4105628"/>
                <a:ext cx="1086354" cy="922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s-CO" sz="1600" b="1" dirty="0" smtClean="0">
                    <a:solidFill>
                      <a:schemeClr val="accent2">
                        <a:lumMod val="75000"/>
                      </a:schemeClr>
                    </a:solidFill>
                    <a:latin typeface="Century Gothic" panose="020B0502020202020204" pitchFamily="34" charset="0"/>
                  </a:rPr>
                  <a:t>Acciones para responderPQRS</a:t>
                </a:r>
                <a:endParaRPr lang="es-CO" altLang="es-CO" sz="1600" b="1" dirty="0">
                  <a:solidFill>
                    <a:schemeClr val="accent2">
                      <a:lumMod val="7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23" name="文本框 26">
            <a:extLst>
              <a:ext uri="{FF2B5EF4-FFF2-40B4-BE49-F238E27FC236}">
                <a16:creationId xmlns:a16="http://schemas.microsoft.com/office/drawing/2014/main" id="{85C143D3-392B-47E9-B06B-4EC12AC41B6A}"/>
              </a:ext>
            </a:extLst>
          </p:cNvPr>
          <p:cNvSpPr txBox="1"/>
          <p:nvPr/>
        </p:nvSpPr>
        <p:spPr>
          <a:xfrm>
            <a:off x="801813" y="3821239"/>
            <a:ext cx="2470645" cy="315481"/>
          </a:xfrm>
          <a:prstGeom prst="rect">
            <a:avLst/>
          </a:prstGeom>
          <a:solidFill>
            <a:schemeClr val="accent1"/>
          </a:solidFill>
        </p:spPr>
        <p:txBody>
          <a:bodyPr wrap="square" lIns="68589" tIns="34295" rIns="68589" bIns="34295" rtlCol="0">
            <a:spAutoFit/>
          </a:bodyPr>
          <a:lstStyle/>
          <a:p>
            <a:pPr algn="ctr">
              <a:defRPr/>
            </a:pPr>
            <a:r>
              <a:rPr lang="es-CO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RESPONDER (PQRS)</a:t>
            </a:r>
            <a:endParaRPr lang="es-CO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文本框 28">
            <a:extLst>
              <a:ext uri="{FF2B5EF4-FFF2-40B4-BE49-F238E27FC236}">
                <a16:creationId xmlns:a16="http://schemas.microsoft.com/office/drawing/2014/main" id="{D023A8E7-5356-4538-9356-DACFC5F7EC83}"/>
              </a:ext>
            </a:extLst>
          </p:cNvPr>
          <p:cNvSpPr txBox="1"/>
          <p:nvPr/>
        </p:nvSpPr>
        <p:spPr>
          <a:xfrm>
            <a:off x="1561211" y="2686138"/>
            <a:ext cx="2479099" cy="315481"/>
          </a:xfrm>
          <a:prstGeom prst="rect">
            <a:avLst/>
          </a:prstGeom>
          <a:solidFill>
            <a:schemeClr val="accent2"/>
          </a:solidFill>
        </p:spPr>
        <p:txBody>
          <a:bodyPr wrap="square" lIns="68589" tIns="34295" rIns="68589" bIns="34295" rtlCol="0">
            <a:spAutoFit/>
          </a:bodyPr>
          <a:lstStyle/>
          <a:p>
            <a:pPr lvl="0" algn="ctr"/>
            <a:r>
              <a:rPr lang="es-ES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TRASLADAR (PQRS)</a:t>
            </a:r>
            <a:endParaRPr lang="es-CO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文本框 30">
            <a:extLst>
              <a:ext uri="{FF2B5EF4-FFF2-40B4-BE49-F238E27FC236}">
                <a16:creationId xmlns:a16="http://schemas.microsoft.com/office/drawing/2014/main" id="{315212DD-D23E-4F3E-A28B-F306079E5DC5}"/>
              </a:ext>
            </a:extLst>
          </p:cNvPr>
          <p:cNvSpPr txBox="1"/>
          <p:nvPr/>
        </p:nvSpPr>
        <p:spPr>
          <a:xfrm>
            <a:off x="4720252" y="1716223"/>
            <a:ext cx="2481611" cy="315481"/>
          </a:xfrm>
          <a:prstGeom prst="rect">
            <a:avLst/>
          </a:prstGeom>
          <a:solidFill>
            <a:schemeClr val="accent3"/>
          </a:solidFill>
        </p:spPr>
        <p:txBody>
          <a:bodyPr wrap="square" lIns="68589" tIns="34295" rIns="68589" bIns="34295" rtlCol="0">
            <a:spAutoFit/>
          </a:bodyPr>
          <a:lstStyle/>
          <a:p>
            <a:pPr lvl="0" algn="ctr"/>
            <a:r>
              <a:rPr lang="es-CO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RECLASIFICAR (QRS)</a:t>
            </a:r>
            <a:endParaRPr lang="es-CO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文本框 32">
            <a:extLst>
              <a:ext uri="{FF2B5EF4-FFF2-40B4-BE49-F238E27FC236}">
                <a16:creationId xmlns:a16="http://schemas.microsoft.com/office/drawing/2014/main" id="{CF35DC50-6679-44CF-8A4E-59CC72CBE9E1}"/>
              </a:ext>
            </a:extLst>
          </p:cNvPr>
          <p:cNvSpPr txBox="1"/>
          <p:nvPr/>
        </p:nvSpPr>
        <p:spPr>
          <a:xfrm>
            <a:off x="7707249" y="2686137"/>
            <a:ext cx="3214907" cy="31548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lIns="68589" tIns="34295" rIns="68589" bIns="34295" rtlCol="0">
            <a:spAutoFit/>
          </a:bodyPr>
          <a:lstStyle/>
          <a:p>
            <a:pPr algn="ctr">
              <a:defRPr/>
            </a:pPr>
            <a:r>
              <a:rPr lang="es-CO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SOLICITAR INFORMACIÓN (DP)</a:t>
            </a:r>
            <a:endParaRPr lang="es-CO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文本框 34">
            <a:extLst>
              <a:ext uri="{FF2B5EF4-FFF2-40B4-BE49-F238E27FC236}">
                <a16:creationId xmlns:a16="http://schemas.microsoft.com/office/drawing/2014/main" id="{6BB73486-9B2B-4652-A6ED-2D5B266EFAB5}"/>
              </a:ext>
            </a:extLst>
          </p:cNvPr>
          <p:cNvSpPr txBox="1"/>
          <p:nvPr/>
        </p:nvSpPr>
        <p:spPr>
          <a:xfrm>
            <a:off x="8219363" y="3821239"/>
            <a:ext cx="3214907" cy="315481"/>
          </a:xfrm>
          <a:prstGeom prst="rect">
            <a:avLst/>
          </a:prstGeom>
          <a:solidFill>
            <a:schemeClr val="accent1"/>
          </a:solidFill>
        </p:spPr>
        <p:txBody>
          <a:bodyPr wrap="square" lIns="68589" tIns="34295" rIns="68589" bIns="34295" rtlCol="0">
            <a:spAutoFit/>
          </a:bodyPr>
          <a:lstStyle/>
          <a:p>
            <a:pPr lvl="0" algn="ctr"/>
            <a:r>
              <a:rPr lang="es-ES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SOLICITAR RESOLUCIÓN (DP)</a:t>
            </a:r>
            <a:endParaRPr lang="es-CO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98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EFE7407-1C3F-E8E8-0FE7-1BFBDEAC83B7}"/>
              </a:ext>
            </a:extLst>
          </p:cNvPr>
          <p:cNvSpPr/>
          <p:nvPr/>
        </p:nvSpPr>
        <p:spPr>
          <a:xfrm>
            <a:off x="0" y="0"/>
            <a:ext cx="185738" cy="928688"/>
          </a:xfrm>
          <a:prstGeom prst="rect">
            <a:avLst/>
          </a:prstGeom>
          <a:solidFill>
            <a:srgbClr val="58B6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O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AA61FC2-D0D1-249E-F9C3-A98EBFD4F383}"/>
              </a:ext>
            </a:extLst>
          </p:cNvPr>
          <p:cNvSpPr/>
          <p:nvPr/>
        </p:nvSpPr>
        <p:spPr>
          <a:xfrm>
            <a:off x="185738" y="0"/>
            <a:ext cx="185738" cy="928688"/>
          </a:xfrm>
          <a:prstGeom prst="rect">
            <a:avLst/>
          </a:prstGeom>
          <a:solidFill>
            <a:srgbClr val="8CC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O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59144CB-F073-9B81-4642-C39A62643994}"/>
              </a:ext>
            </a:extLst>
          </p:cNvPr>
          <p:cNvSpPr/>
          <p:nvPr/>
        </p:nvSpPr>
        <p:spPr>
          <a:xfrm>
            <a:off x="367166" y="0"/>
            <a:ext cx="185738" cy="9358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O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F5B7E1B-C410-A470-BB9E-734BACE2F05D}"/>
              </a:ext>
            </a:extLst>
          </p:cNvPr>
          <p:cNvSpPr/>
          <p:nvPr/>
        </p:nvSpPr>
        <p:spPr>
          <a:xfrm>
            <a:off x="552904" y="0"/>
            <a:ext cx="181428" cy="935833"/>
          </a:xfrm>
          <a:prstGeom prst="rect">
            <a:avLst/>
          </a:prstGeom>
          <a:solidFill>
            <a:srgbClr val="75BD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O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3B2F3F2D-A7FE-E40A-773D-D17D5339C105}"/>
              </a:ext>
            </a:extLst>
          </p:cNvPr>
          <p:cNvSpPr/>
          <p:nvPr/>
        </p:nvSpPr>
        <p:spPr>
          <a:xfrm rot="5400000">
            <a:off x="6048369" y="-5119686"/>
            <a:ext cx="95254" cy="12191999"/>
          </a:xfrm>
          <a:prstGeom prst="rect">
            <a:avLst/>
          </a:prstGeom>
          <a:solidFill>
            <a:srgbClr val="75BD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O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4FB715C-A1EB-6258-7EC3-A253687A573B}"/>
              </a:ext>
            </a:extLst>
          </p:cNvPr>
          <p:cNvSpPr/>
          <p:nvPr/>
        </p:nvSpPr>
        <p:spPr>
          <a:xfrm rot="5400000">
            <a:off x="4985544" y="1593056"/>
            <a:ext cx="158750" cy="10129838"/>
          </a:xfrm>
          <a:prstGeom prst="rect">
            <a:avLst/>
          </a:prstGeom>
          <a:solidFill>
            <a:srgbClr val="75BD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O" dirty="0"/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11DEEBCB-EC2C-EEE7-AEAD-A5D5C5D4A2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54625" y="6165605"/>
            <a:ext cx="1656638" cy="549519"/>
          </a:xfrm>
          <a:prstGeom prst="rect">
            <a:avLst/>
          </a:prstGeom>
        </p:spPr>
      </p:pic>
      <p:sp>
        <p:nvSpPr>
          <p:cNvPr id="15" name="1 Título">
            <a:extLst>
              <a:ext uri="{FF2B5EF4-FFF2-40B4-BE49-F238E27FC236}">
                <a16:creationId xmlns:a16="http://schemas.microsoft.com/office/drawing/2014/main" id="{2C574B2D-BBA9-000F-5AE4-EE3619311C68}"/>
              </a:ext>
            </a:extLst>
          </p:cNvPr>
          <p:cNvSpPr txBox="1">
            <a:spLocks/>
          </p:cNvSpPr>
          <p:nvPr/>
        </p:nvSpPr>
        <p:spPr bwMode="auto">
          <a:xfrm>
            <a:off x="1459261" y="209687"/>
            <a:ext cx="8981801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_tradnl" altLang="es-CO" sz="3500" b="1" dirty="0" smtClean="0">
                <a:gradFill flip="none" rotWithShape="1">
                  <a:gsLst>
                    <a:gs pos="0">
                      <a:srgbClr val="58B6C0">
                        <a:shade val="30000"/>
                        <a:satMod val="115000"/>
                      </a:srgbClr>
                    </a:gs>
                    <a:gs pos="50000">
                      <a:srgbClr val="58B6C0">
                        <a:shade val="67500"/>
                        <a:satMod val="115000"/>
                      </a:srgbClr>
                    </a:gs>
                    <a:gs pos="100000">
                      <a:srgbClr val="58B6C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Tw Cen MT Condensed" panose="020B0606020104020203" pitchFamily="34" charset="0"/>
                <a:ea typeface="+mn-ea"/>
              </a:rPr>
              <a:t>Respuesta </a:t>
            </a:r>
            <a:r>
              <a:rPr lang="es-ES_tradnl" altLang="es-CO" sz="3500" b="1" dirty="0">
                <a:gradFill flip="none" rotWithShape="1">
                  <a:gsLst>
                    <a:gs pos="0">
                      <a:srgbClr val="58B6C0">
                        <a:shade val="30000"/>
                        <a:satMod val="115000"/>
                      </a:srgbClr>
                    </a:gs>
                    <a:gs pos="50000">
                      <a:srgbClr val="58B6C0">
                        <a:shade val="67500"/>
                        <a:satMod val="115000"/>
                      </a:srgbClr>
                    </a:gs>
                    <a:gs pos="100000">
                      <a:srgbClr val="58B6C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Tw Cen MT Condensed" panose="020B0606020104020203" pitchFamily="34" charset="0"/>
                <a:ea typeface="+mn-ea"/>
              </a:rPr>
              <a:t>a </a:t>
            </a:r>
            <a:r>
              <a:rPr lang="es-ES_tradnl" altLang="es-CO" sz="3500" b="1" dirty="0" smtClean="0">
                <a:gradFill flip="none" rotWithShape="1">
                  <a:gsLst>
                    <a:gs pos="0">
                      <a:srgbClr val="58B6C0">
                        <a:shade val="30000"/>
                        <a:satMod val="115000"/>
                      </a:srgbClr>
                    </a:gs>
                    <a:gs pos="50000">
                      <a:srgbClr val="58B6C0">
                        <a:shade val="67500"/>
                        <a:satMod val="115000"/>
                      </a:srgbClr>
                    </a:gs>
                    <a:gs pos="100000">
                      <a:srgbClr val="58B6C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Tw Cen MT Condensed" panose="020B0606020104020203" pitchFamily="34" charset="0"/>
                <a:ea typeface="+mn-ea"/>
              </a:rPr>
              <a:t>quejas, reclamos y sugerencias</a:t>
            </a:r>
            <a:endParaRPr lang="es-ES_tradnl" altLang="es-CO" sz="3500" b="1" dirty="0">
              <a:gradFill flip="none" rotWithShape="1">
                <a:gsLst>
                  <a:gs pos="0">
                    <a:srgbClr val="58B6C0">
                      <a:shade val="30000"/>
                      <a:satMod val="115000"/>
                    </a:srgbClr>
                  </a:gs>
                  <a:gs pos="50000">
                    <a:srgbClr val="58B6C0">
                      <a:shade val="67500"/>
                      <a:satMod val="115000"/>
                    </a:srgbClr>
                  </a:gs>
                  <a:gs pos="100000">
                    <a:srgbClr val="58B6C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Tw Cen MT Condensed" panose="020B0606020104020203" pitchFamily="34" charset="0"/>
              <a:ea typeface="+mn-ea"/>
            </a:endParaRPr>
          </a:p>
        </p:txBody>
      </p:sp>
      <p:sp>
        <p:nvSpPr>
          <p:cNvPr id="17" name="Triángulo isósceles 16">
            <a:extLst>
              <a:ext uri="{FF2B5EF4-FFF2-40B4-BE49-F238E27FC236}">
                <a16:creationId xmlns:a16="http://schemas.microsoft.com/office/drawing/2014/main" id="{DAF1F12D-AFD4-941D-7BC4-60DE96423924}"/>
              </a:ext>
            </a:extLst>
          </p:cNvPr>
          <p:cNvSpPr/>
          <p:nvPr/>
        </p:nvSpPr>
        <p:spPr>
          <a:xfrm rot="5400000">
            <a:off x="1018738" y="365562"/>
            <a:ext cx="342212" cy="323665"/>
          </a:xfrm>
          <a:prstGeom prst="triangle">
            <a:avLst/>
          </a:prstGeom>
          <a:solidFill>
            <a:srgbClr val="75BD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TextBox 95"/>
          <p:cNvSpPr txBox="1">
            <a:spLocks noChangeArrowheads="1"/>
          </p:cNvSpPr>
          <p:nvPr/>
        </p:nvSpPr>
        <p:spPr bwMode="auto">
          <a:xfrm>
            <a:off x="4168070" y="1306204"/>
            <a:ext cx="3582964" cy="954107"/>
          </a:xfrm>
          <a:prstGeom prst="rect">
            <a:avLst/>
          </a:prstGeom>
          <a:noFill/>
          <a:ln>
            <a:solidFill>
              <a:schemeClr val="accent4">
                <a:lumMod val="40000"/>
                <a:lumOff val="60000"/>
              </a:schemeClr>
            </a:solidFill>
          </a:ln>
          <a:extLst/>
        </p:spPr>
        <p:txBody>
          <a:bodyPr wrap="square">
            <a:spAutoFit/>
          </a:bodyPr>
          <a:lstStyle/>
          <a:p>
            <a:pPr algn="just"/>
            <a:r>
              <a:rPr lang="es-ES" sz="1200" b="1" i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印品黑体" panose="00000500000000000000" pitchFamily="2" charset="-122"/>
              </a:rPr>
              <a:t>Trasladar</a:t>
            </a:r>
            <a:r>
              <a:rPr lang="es-ES" sz="1100" b="1" i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印品黑体" panose="00000500000000000000" pitchFamily="2" charset="-122"/>
              </a:rPr>
              <a:t> </a:t>
            </a:r>
            <a:r>
              <a:rPr lang="es-ES" sz="1100" i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印品黑体" panose="00000500000000000000" pitchFamily="2" charset="-122"/>
              </a:rPr>
              <a:t>cuando el tema no le compete a su dependencia, </a:t>
            </a:r>
            <a:r>
              <a:rPr lang="es-CO" sz="1100" i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印品黑体" panose="00000500000000000000" pitchFamily="2" charset="-122"/>
              </a:rPr>
              <a:t>dentro de los siguientes 5 días hábiles al recibo de la solicitud</a:t>
            </a:r>
            <a:r>
              <a:rPr lang="es-CO" sz="1100" i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印品黑体" panose="00000500000000000000" pitchFamily="2" charset="-122"/>
              </a:rPr>
              <a:t>.</a:t>
            </a:r>
          </a:p>
          <a:p>
            <a:pPr algn="just"/>
            <a:endParaRPr lang="es-CO" sz="1100" i="1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  <a:ea typeface="印品黑体" panose="00000500000000000000" pitchFamily="2" charset="-122"/>
            </a:endParaRPr>
          </a:p>
          <a:p>
            <a:pPr algn="just"/>
            <a:r>
              <a:rPr lang="es-CO" altLang="es-CO" sz="1100" i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印品黑体" panose="00000500000000000000" pitchFamily="2" charset="-122"/>
              </a:rPr>
              <a:t>Si es necesario re-trasladar fuera de los tiempos, </a:t>
            </a:r>
            <a:r>
              <a:rPr lang="es-CO" altLang="es-CO" sz="1100" i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印品黑体" panose="00000500000000000000" pitchFamily="2" charset="-122"/>
              </a:rPr>
              <a:t>solicitarlo a través del </a:t>
            </a:r>
            <a:r>
              <a:rPr lang="es-CO" altLang="es-CO" sz="1100" i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印品黑体" panose="00000500000000000000" pitchFamily="2" charset="-122"/>
                <a:hlinkClick r:id="rId5"/>
              </a:rPr>
              <a:t>quejasyreclamos@utp.edu.co</a:t>
            </a:r>
            <a:r>
              <a:rPr lang="es-CO" altLang="es-CO" sz="1100" i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印品黑体" panose="00000500000000000000" pitchFamily="2" charset="-122"/>
              </a:rPr>
              <a:t> indicando el motivo.</a:t>
            </a:r>
            <a:endParaRPr lang="es-CO" altLang="es-CO" sz="1100" i="1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  <a:ea typeface="印品黑体" panose="00000500000000000000" pitchFamily="2" charset="-122"/>
            </a:endParaRPr>
          </a:p>
        </p:txBody>
      </p:sp>
      <p:cxnSp>
        <p:nvCxnSpPr>
          <p:cNvPr id="12" name="直接连接符 25">
            <a:extLst>
              <a:ext uri="{FF2B5EF4-FFF2-40B4-BE49-F238E27FC236}">
                <a16:creationId xmlns:a16="http://schemas.microsoft.com/office/drawing/2014/main" id="{A6CBB3C6-DC61-488B-8EBF-0754BEE0633E}"/>
              </a:ext>
            </a:extLst>
          </p:cNvPr>
          <p:cNvCxnSpPr/>
          <p:nvPr/>
        </p:nvCxnSpPr>
        <p:spPr>
          <a:xfrm flipH="1">
            <a:off x="8696709" y="4269437"/>
            <a:ext cx="7838" cy="43430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upo 12">
            <a:extLst>
              <a:ext uri="{FF2B5EF4-FFF2-40B4-BE49-F238E27FC236}">
                <a16:creationId xmlns:a16="http://schemas.microsoft.com/office/drawing/2014/main" id="{C0869B34-A531-4470-B1E3-A8D10E4B73E8}"/>
              </a:ext>
            </a:extLst>
          </p:cNvPr>
          <p:cNvGrpSpPr/>
          <p:nvPr/>
        </p:nvGrpSpPr>
        <p:grpSpPr>
          <a:xfrm>
            <a:off x="1709159" y="2746646"/>
            <a:ext cx="8306799" cy="1474485"/>
            <a:chOff x="727213" y="2251335"/>
            <a:chExt cx="6004848" cy="1065880"/>
          </a:xfrm>
        </p:grpSpPr>
        <p:sp>
          <p:nvSpPr>
            <p:cNvPr id="14" name="椭圆 12">
              <a:extLst>
                <a:ext uri="{FF2B5EF4-FFF2-40B4-BE49-F238E27FC236}">
                  <a16:creationId xmlns:a16="http://schemas.microsoft.com/office/drawing/2014/main" id="{860D56BC-CDD9-49F0-8E98-AFA7646E8AF3}"/>
                </a:ext>
              </a:extLst>
            </p:cNvPr>
            <p:cNvSpPr/>
            <p:nvPr/>
          </p:nvSpPr>
          <p:spPr>
            <a:xfrm>
              <a:off x="1103178" y="2251335"/>
              <a:ext cx="1082160" cy="10658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rtlCol="0" anchor="ctr"/>
            <a:lstStyle/>
            <a:p>
              <a:pPr algn="ctr"/>
              <a:r>
                <a:rPr lang="es-CO" altLang="zh-CN" sz="1600" b="1" dirty="0" smtClean="0">
                  <a:latin typeface="Arial Narrow" panose="020B0606020202030204" pitchFamily="34" charset="0"/>
                  <a:ea typeface="印品黑体" panose="00000500000000000000" pitchFamily="2" charset="-122"/>
                </a:rPr>
                <a:t>Responder</a:t>
              </a:r>
            </a:p>
          </p:txBody>
        </p:sp>
        <p:sp>
          <p:nvSpPr>
            <p:cNvPr id="16" name="椭圆 13">
              <a:extLst>
                <a:ext uri="{FF2B5EF4-FFF2-40B4-BE49-F238E27FC236}">
                  <a16:creationId xmlns:a16="http://schemas.microsoft.com/office/drawing/2014/main" id="{4D2B106C-1431-4970-8866-E4DD2E926EAE}"/>
                </a:ext>
              </a:extLst>
            </p:cNvPr>
            <p:cNvSpPr/>
            <p:nvPr/>
          </p:nvSpPr>
          <p:spPr>
            <a:xfrm>
              <a:off x="3178648" y="2251335"/>
              <a:ext cx="1082160" cy="10658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rtlCol="0" anchor="ctr"/>
            <a:lstStyle/>
            <a:p>
              <a:pPr algn="ctr"/>
              <a:r>
                <a:rPr lang="es-CO" altLang="zh-CN" sz="1600" b="1" dirty="0" smtClean="0">
                  <a:latin typeface="Arial Narrow" panose="020B0606020202030204" pitchFamily="34" charset="0"/>
                  <a:ea typeface="印品黑体" panose="00000500000000000000" pitchFamily="2" charset="-122"/>
                </a:rPr>
                <a:t>Trasladar</a:t>
              </a:r>
              <a:endParaRPr lang="zh-CN" altLang="en-US" b="1" dirty="0">
                <a:latin typeface="Arial Narrow" panose="020B0606020202030204" pitchFamily="34" charset="0"/>
                <a:ea typeface="印品黑体" panose="00000500000000000000" pitchFamily="2" charset="-122"/>
              </a:endParaRPr>
            </a:p>
          </p:txBody>
        </p:sp>
        <p:sp>
          <p:nvSpPr>
            <p:cNvPr id="18" name="椭圆 14">
              <a:extLst>
                <a:ext uri="{FF2B5EF4-FFF2-40B4-BE49-F238E27FC236}">
                  <a16:creationId xmlns:a16="http://schemas.microsoft.com/office/drawing/2014/main" id="{2C34FB3D-D569-46E4-8B65-E81865AFE4A3}"/>
                </a:ext>
              </a:extLst>
            </p:cNvPr>
            <p:cNvSpPr/>
            <p:nvPr/>
          </p:nvSpPr>
          <p:spPr>
            <a:xfrm>
              <a:off x="5254119" y="2251335"/>
              <a:ext cx="1082160" cy="106588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rtlCol="0" anchor="ctr"/>
            <a:lstStyle/>
            <a:p>
              <a:pPr algn="ctr"/>
              <a:r>
                <a:rPr lang="es-CO" altLang="zh-CN" sz="1500" b="1" dirty="0">
                  <a:latin typeface="Arial Narrow" panose="020B0606020202030204" pitchFamily="34" charset="0"/>
                  <a:ea typeface="印品黑体" panose="00000500000000000000" pitchFamily="2" charset="-122"/>
                </a:rPr>
                <a:t>Reclasificar</a:t>
              </a:r>
              <a:endParaRPr lang="zh-CN" altLang="en-US" sz="1500" b="1" dirty="0">
                <a:latin typeface="Arial Narrow" panose="020B0606020202030204" pitchFamily="34" charset="0"/>
                <a:ea typeface="印品黑体" panose="00000500000000000000" pitchFamily="2" charset="-122"/>
              </a:endParaRPr>
            </a:p>
          </p:txBody>
        </p:sp>
        <p:cxnSp>
          <p:nvCxnSpPr>
            <p:cNvPr id="19" name="直接连接符 16">
              <a:extLst>
                <a:ext uri="{FF2B5EF4-FFF2-40B4-BE49-F238E27FC236}">
                  <a16:creationId xmlns:a16="http://schemas.microsoft.com/office/drawing/2014/main" id="{F77E3845-FAA5-46F0-8320-71BDD9CDE48A}"/>
                </a:ext>
              </a:extLst>
            </p:cNvPr>
            <p:cNvCxnSpPr>
              <a:endCxn id="14" idx="2"/>
            </p:cNvCxnSpPr>
            <p:nvPr/>
          </p:nvCxnSpPr>
          <p:spPr>
            <a:xfrm>
              <a:off x="727213" y="2784275"/>
              <a:ext cx="37596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7">
              <a:extLst>
                <a:ext uri="{FF2B5EF4-FFF2-40B4-BE49-F238E27FC236}">
                  <a16:creationId xmlns:a16="http://schemas.microsoft.com/office/drawing/2014/main" id="{E32B3DE9-FD29-4EC6-9BA9-9D90894B64D3}"/>
                </a:ext>
              </a:extLst>
            </p:cNvPr>
            <p:cNvCxnSpPr/>
            <p:nvPr/>
          </p:nvCxnSpPr>
          <p:spPr>
            <a:xfrm>
              <a:off x="6336279" y="2784275"/>
              <a:ext cx="39578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18">
              <a:extLst>
                <a:ext uri="{FF2B5EF4-FFF2-40B4-BE49-F238E27FC236}">
                  <a16:creationId xmlns:a16="http://schemas.microsoft.com/office/drawing/2014/main" id="{3D07CE40-1B92-4D7F-88E1-D6C6C8FBC8A3}"/>
                </a:ext>
              </a:extLst>
            </p:cNvPr>
            <p:cNvCxnSpPr>
              <a:stCxn id="14" idx="6"/>
              <a:endCxn id="16" idx="2"/>
            </p:cNvCxnSpPr>
            <p:nvPr/>
          </p:nvCxnSpPr>
          <p:spPr>
            <a:xfrm>
              <a:off x="2185338" y="2784275"/>
              <a:ext cx="99331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19">
              <a:extLst>
                <a:ext uri="{FF2B5EF4-FFF2-40B4-BE49-F238E27FC236}">
                  <a16:creationId xmlns:a16="http://schemas.microsoft.com/office/drawing/2014/main" id="{1693B680-FAD5-4469-B4AD-318B39765CD7}"/>
                </a:ext>
              </a:extLst>
            </p:cNvPr>
            <p:cNvCxnSpPr>
              <a:stCxn id="16" idx="6"/>
              <a:endCxn id="18" idx="2"/>
            </p:cNvCxnSpPr>
            <p:nvPr/>
          </p:nvCxnSpPr>
          <p:spPr>
            <a:xfrm>
              <a:off x="4260808" y="2784275"/>
              <a:ext cx="993311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直接连接符 25">
            <a:extLst>
              <a:ext uri="{FF2B5EF4-FFF2-40B4-BE49-F238E27FC236}">
                <a16:creationId xmlns:a16="http://schemas.microsoft.com/office/drawing/2014/main" id="{A6CBB3C6-DC61-488B-8EBF-0754BEE0633E}"/>
              </a:ext>
            </a:extLst>
          </p:cNvPr>
          <p:cNvCxnSpPr/>
          <p:nvPr/>
        </p:nvCxnSpPr>
        <p:spPr>
          <a:xfrm flipV="1">
            <a:off x="5844616" y="2244923"/>
            <a:ext cx="4235" cy="43430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95"/>
          <p:cNvSpPr txBox="1">
            <a:spLocks noChangeArrowheads="1"/>
          </p:cNvSpPr>
          <p:nvPr/>
        </p:nvSpPr>
        <p:spPr bwMode="auto">
          <a:xfrm>
            <a:off x="7039814" y="4722855"/>
            <a:ext cx="3360274" cy="784830"/>
          </a:xfrm>
          <a:prstGeom prst="rect">
            <a:avLst/>
          </a:prstGeom>
          <a:noFill/>
          <a:ln>
            <a:solidFill>
              <a:schemeClr val="accent4">
                <a:lumMod val="40000"/>
                <a:lumOff val="60000"/>
              </a:schemeClr>
            </a:solidFill>
          </a:ln>
          <a:extLst/>
        </p:spPr>
        <p:txBody>
          <a:bodyPr wrap="square">
            <a:spAutoFit/>
          </a:bodyPr>
          <a:lstStyle/>
          <a:p>
            <a:pPr algn="just"/>
            <a:r>
              <a:rPr lang="es-ES" sz="12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印品黑体" panose="00000500000000000000" pitchFamily="2" charset="-122"/>
              </a:rPr>
              <a:t>Solicitar reclasificación </a:t>
            </a:r>
            <a:r>
              <a:rPr lang="es-ES" sz="1100" i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印品黑体" panose="00000500000000000000" pitchFamily="2" charset="-122"/>
              </a:rPr>
              <a:t>cuando usted considere que:</a:t>
            </a:r>
            <a:endParaRPr lang="es-CO" sz="1100" i="1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  <a:ea typeface="印品黑体" panose="00000500000000000000" pitchFamily="2" charset="-122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ES" sz="1100" i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印品黑体" panose="00000500000000000000" pitchFamily="2" charset="-122"/>
              </a:rPr>
              <a:t>Una </a:t>
            </a:r>
            <a:r>
              <a:rPr lang="es-ES" sz="1100" i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印品黑体" panose="00000500000000000000" pitchFamily="2" charset="-122"/>
              </a:rPr>
              <a:t>queja es: derecho de petición, reclamo o sugerencia.  </a:t>
            </a:r>
            <a:endParaRPr lang="es-CO" sz="1100" i="1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  <a:ea typeface="印品黑体" panose="00000500000000000000" pitchFamily="2" charset="-122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ES" sz="1100" i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印品黑体" panose="00000500000000000000" pitchFamily="2" charset="-122"/>
              </a:rPr>
              <a:t>Un reclamo es: derecho de petición, sugerencia o queja. </a:t>
            </a:r>
            <a:endParaRPr lang="es-CO" sz="1100" i="1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  <a:ea typeface="印品黑体" panose="00000500000000000000" pitchFamily="2" charset="-122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ES" sz="1100" i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印品黑体" panose="00000500000000000000" pitchFamily="2" charset="-122"/>
              </a:rPr>
              <a:t>Una sugerencia es: derecho de petición, queja o reclamo. </a:t>
            </a:r>
            <a:endParaRPr lang="es-CO" sz="1100" i="1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  <a:ea typeface="印品黑体" panose="00000500000000000000" pitchFamily="2" charset="-122"/>
            </a:endParaRPr>
          </a:p>
        </p:txBody>
      </p:sp>
      <p:cxnSp>
        <p:nvCxnSpPr>
          <p:cNvPr id="25" name="直接连接符 25">
            <a:extLst>
              <a:ext uri="{FF2B5EF4-FFF2-40B4-BE49-F238E27FC236}">
                <a16:creationId xmlns:a16="http://schemas.microsoft.com/office/drawing/2014/main" id="{A6CBB3C6-DC61-488B-8EBF-0754BEE0633E}"/>
              </a:ext>
            </a:extLst>
          </p:cNvPr>
          <p:cNvCxnSpPr/>
          <p:nvPr/>
        </p:nvCxnSpPr>
        <p:spPr>
          <a:xfrm flipH="1">
            <a:off x="2981465" y="4288552"/>
            <a:ext cx="7838" cy="43430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95"/>
          <p:cNvSpPr txBox="1">
            <a:spLocks noChangeArrowheads="1"/>
          </p:cNvSpPr>
          <p:nvPr/>
        </p:nvSpPr>
        <p:spPr bwMode="auto">
          <a:xfrm>
            <a:off x="1193653" y="4722856"/>
            <a:ext cx="3591299" cy="784830"/>
          </a:xfrm>
          <a:prstGeom prst="rect">
            <a:avLst/>
          </a:prstGeom>
          <a:noFill/>
          <a:ln>
            <a:solidFill>
              <a:schemeClr val="accent4">
                <a:lumMod val="40000"/>
                <a:lumOff val="60000"/>
              </a:schemeClr>
            </a:solidFill>
          </a:ln>
          <a:extLst/>
        </p:spPr>
        <p:txBody>
          <a:bodyPr wrap="square">
            <a:spAutoFit/>
          </a:bodyPr>
          <a:lstStyle/>
          <a:p>
            <a:pPr algn="just"/>
            <a:r>
              <a:rPr lang="es-ES" sz="1200" b="1" i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印品黑体" panose="00000500000000000000" pitchFamily="2" charset="-122"/>
              </a:rPr>
              <a:t>Responder</a:t>
            </a:r>
            <a:r>
              <a:rPr lang="es-ES" sz="1100" b="1" i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印品黑体" panose="00000500000000000000" pitchFamily="2" charset="-122"/>
              </a:rPr>
              <a:t> </a:t>
            </a:r>
            <a:r>
              <a:rPr lang="es-ES" sz="1100" i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印品黑体" panose="00000500000000000000" pitchFamily="2" charset="-122"/>
              </a:rPr>
              <a:t>las quejas, reclamos y sugerencias </a:t>
            </a:r>
            <a:r>
              <a:rPr lang="es-ES" sz="1100" i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印品黑体" panose="00000500000000000000" pitchFamily="2" charset="-122"/>
              </a:rPr>
              <a:t>que los usuarios </a:t>
            </a:r>
            <a:r>
              <a:rPr lang="es-ES" sz="1100" i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印品黑体" panose="00000500000000000000" pitchFamily="2" charset="-122"/>
              </a:rPr>
              <a:t>presenten, </a:t>
            </a:r>
            <a:r>
              <a:rPr lang="es-ES" sz="1100" i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印品黑体" panose="00000500000000000000" pitchFamily="2" charset="-122"/>
              </a:rPr>
              <a:t>de manera </a:t>
            </a:r>
            <a:r>
              <a:rPr lang="es-ES" sz="1100" i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印品黑体" panose="00000500000000000000" pitchFamily="2" charset="-122"/>
              </a:rPr>
              <a:t>que la respuesta </a:t>
            </a:r>
            <a:r>
              <a:rPr lang="es-ES" sz="1100" i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印品黑体" panose="00000500000000000000" pitchFamily="2" charset="-122"/>
              </a:rPr>
              <a:t>sea </a:t>
            </a:r>
            <a:r>
              <a:rPr lang="es-ES" sz="1100" i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印品黑体" panose="00000500000000000000" pitchFamily="2" charset="-122"/>
              </a:rPr>
              <a:t>oportuna, coherente </a:t>
            </a:r>
            <a:r>
              <a:rPr lang="es-ES" sz="1100" i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印品黑体" panose="00000500000000000000" pitchFamily="2" charset="-122"/>
              </a:rPr>
              <a:t>con lo solicitado, </a:t>
            </a:r>
            <a:r>
              <a:rPr lang="es-ES" sz="1100" i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印品黑体" panose="00000500000000000000" pitchFamily="2" charset="-122"/>
              </a:rPr>
              <a:t>en </a:t>
            </a:r>
            <a:r>
              <a:rPr lang="es-ES" sz="1100" i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印品黑体" panose="00000500000000000000" pitchFamily="2" charset="-122"/>
              </a:rPr>
              <a:t>lo posible de fácil comprensión y dentro de los términos establecidos por la </a:t>
            </a:r>
            <a:r>
              <a:rPr lang="es-ES" sz="1100" i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印品黑体" panose="00000500000000000000" pitchFamily="2" charset="-122"/>
              </a:rPr>
              <a:t>ley.</a:t>
            </a:r>
            <a:endParaRPr lang="es-CO" sz="1100" i="1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  <a:ea typeface="印品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31935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4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EFE7407-1C3F-E8E8-0FE7-1BFBDEAC83B7}"/>
              </a:ext>
            </a:extLst>
          </p:cNvPr>
          <p:cNvSpPr/>
          <p:nvPr/>
        </p:nvSpPr>
        <p:spPr>
          <a:xfrm>
            <a:off x="0" y="0"/>
            <a:ext cx="185738" cy="928688"/>
          </a:xfrm>
          <a:prstGeom prst="rect">
            <a:avLst/>
          </a:prstGeom>
          <a:solidFill>
            <a:srgbClr val="58B6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O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AA61FC2-D0D1-249E-F9C3-A98EBFD4F383}"/>
              </a:ext>
            </a:extLst>
          </p:cNvPr>
          <p:cNvSpPr/>
          <p:nvPr/>
        </p:nvSpPr>
        <p:spPr>
          <a:xfrm>
            <a:off x="185738" y="0"/>
            <a:ext cx="185738" cy="928688"/>
          </a:xfrm>
          <a:prstGeom prst="rect">
            <a:avLst/>
          </a:prstGeom>
          <a:solidFill>
            <a:srgbClr val="8CC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O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59144CB-F073-9B81-4642-C39A62643994}"/>
              </a:ext>
            </a:extLst>
          </p:cNvPr>
          <p:cNvSpPr/>
          <p:nvPr/>
        </p:nvSpPr>
        <p:spPr>
          <a:xfrm>
            <a:off x="367166" y="0"/>
            <a:ext cx="185738" cy="9358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O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F5B7E1B-C410-A470-BB9E-734BACE2F05D}"/>
              </a:ext>
            </a:extLst>
          </p:cNvPr>
          <p:cNvSpPr/>
          <p:nvPr/>
        </p:nvSpPr>
        <p:spPr>
          <a:xfrm>
            <a:off x="552904" y="0"/>
            <a:ext cx="181428" cy="935833"/>
          </a:xfrm>
          <a:prstGeom prst="rect">
            <a:avLst/>
          </a:prstGeom>
          <a:solidFill>
            <a:srgbClr val="75BD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O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3B2F3F2D-A7FE-E40A-773D-D17D5339C105}"/>
              </a:ext>
            </a:extLst>
          </p:cNvPr>
          <p:cNvSpPr/>
          <p:nvPr/>
        </p:nvSpPr>
        <p:spPr>
          <a:xfrm rot="5400000">
            <a:off x="6048369" y="-5119686"/>
            <a:ext cx="95254" cy="12191999"/>
          </a:xfrm>
          <a:prstGeom prst="rect">
            <a:avLst/>
          </a:prstGeom>
          <a:solidFill>
            <a:srgbClr val="75BD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O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4FB715C-A1EB-6258-7EC3-A253687A573B}"/>
              </a:ext>
            </a:extLst>
          </p:cNvPr>
          <p:cNvSpPr/>
          <p:nvPr/>
        </p:nvSpPr>
        <p:spPr>
          <a:xfrm rot="5400000">
            <a:off x="4985544" y="1593056"/>
            <a:ext cx="158750" cy="10129838"/>
          </a:xfrm>
          <a:prstGeom prst="rect">
            <a:avLst/>
          </a:prstGeom>
          <a:solidFill>
            <a:srgbClr val="75BD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O" dirty="0"/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11DEEBCB-EC2C-EEE7-AEAD-A5D5C5D4A2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54625" y="6165605"/>
            <a:ext cx="1656638" cy="549519"/>
          </a:xfrm>
          <a:prstGeom prst="rect">
            <a:avLst/>
          </a:prstGeom>
        </p:spPr>
      </p:pic>
      <p:sp>
        <p:nvSpPr>
          <p:cNvPr id="17" name="Triángulo isósceles 16">
            <a:extLst>
              <a:ext uri="{FF2B5EF4-FFF2-40B4-BE49-F238E27FC236}">
                <a16:creationId xmlns:a16="http://schemas.microsoft.com/office/drawing/2014/main" id="{DAF1F12D-AFD4-941D-7BC4-60DE96423924}"/>
              </a:ext>
            </a:extLst>
          </p:cNvPr>
          <p:cNvSpPr/>
          <p:nvPr/>
        </p:nvSpPr>
        <p:spPr>
          <a:xfrm rot="5400000">
            <a:off x="1018738" y="365562"/>
            <a:ext cx="342212" cy="323665"/>
          </a:xfrm>
          <a:prstGeom prst="triangle">
            <a:avLst/>
          </a:prstGeom>
          <a:solidFill>
            <a:srgbClr val="75BD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1 Título">
            <a:extLst>
              <a:ext uri="{FF2B5EF4-FFF2-40B4-BE49-F238E27FC236}">
                <a16:creationId xmlns:a16="http://schemas.microsoft.com/office/drawing/2014/main" id="{2C574B2D-BBA9-000F-5AE4-EE3619311C68}"/>
              </a:ext>
            </a:extLst>
          </p:cNvPr>
          <p:cNvSpPr txBox="1">
            <a:spLocks/>
          </p:cNvSpPr>
          <p:nvPr/>
        </p:nvSpPr>
        <p:spPr bwMode="auto">
          <a:xfrm>
            <a:off x="1459261" y="209687"/>
            <a:ext cx="8981801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_tradnl" altLang="es-CO" sz="3500" b="1" dirty="0" smtClean="0">
                <a:gradFill flip="none" rotWithShape="1">
                  <a:gsLst>
                    <a:gs pos="0">
                      <a:srgbClr val="58B6C0">
                        <a:shade val="30000"/>
                        <a:satMod val="115000"/>
                      </a:srgbClr>
                    </a:gs>
                    <a:gs pos="50000">
                      <a:srgbClr val="58B6C0">
                        <a:shade val="67500"/>
                        <a:satMod val="115000"/>
                      </a:srgbClr>
                    </a:gs>
                    <a:gs pos="100000">
                      <a:srgbClr val="58B6C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Tw Cen MT Condensed" panose="020B0606020104020203" pitchFamily="34" charset="0"/>
                <a:ea typeface="+mn-ea"/>
              </a:rPr>
              <a:t>Respuesta </a:t>
            </a:r>
            <a:r>
              <a:rPr lang="es-ES_tradnl" altLang="es-CO" sz="3500" b="1" dirty="0">
                <a:gradFill flip="none" rotWithShape="1">
                  <a:gsLst>
                    <a:gs pos="0">
                      <a:srgbClr val="58B6C0">
                        <a:shade val="30000"/>
                        <a:satMod val="115000"/>
                      </a:srgbClr>
                    </a:gs>
                    <a:gs pos="50000">
                      <a:srgbClr val="58B6C0">
                        <a:shade val="67500"/>
                        <a:satMod val="115000"/>
                      </a:srgbClr>
                    </a:gs>
                    <a:gs pos="100000">
                      <a:srgbClr val="58B6C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Tw Cen MT Condensed" panose="020B0606020104020203" pitchFamily="34" charset="0"/>
                <a:ea typeface="+mn-ea"/>
              </a:rPr>
              <a:t>a </a:t>
            </a:r>
            <a:r>
              <a:rPr lang="es-ES_tradnl" altLang="es-CO" sz="3500" b="1" dirty="0" smtClean="0">
                <a:gradFill flip="none" rotWithShape="1">
                  <a:gsLst>
                    <a:gs pos="0">
                      <a:srgbClr val="58B6C0">
                        <a:shade val="30000"/>
                        <a:satMod val="115000"/>
                      </a:srgbClr>
                    </a:gs>
                    <a:gs pos="50000">
                      <a:srgbClr val="58B6C0">
                        <a:shade val="67500"/>
                        <a:satMod val="115000"/>
                      </a:srgbClr>
                    </a:gs>
                    <a:gs pos="100000">
                      <a:srgbClr val="58B6C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Tw Cen MT Condensed" panose="020B0606020104020203" pitchFamily="34" charset="0"/>
                <a:ea typeface="+mn-ea"/>
              </a:rPr>
              <a:t>quejas, reclamos y sugerencias</a:t>
            </a:r>
            <a:endParaRPr lang="es-ES_tradnl" altLang="es-CO" sz="3500" b="1" dirty="0">
              <a:gradFill flip="none" rotWithShape="1">
                <a:gsLst>
                  <a:gs pos="0">
                    <a:srgbClr val="58B6C0">
                      <a:shade val="30000"/>
                      <a:satMod val="115000"/>
                    </a:srgbClr>
                  </a:gs>
                  <a:gs pos="50000">
                    <a:srgbClr val="58B6C0">
                      <a:shade val="67500"/>
                      <a:satMod val="115000"/>
                    </a:srgbClr>
                  </a:gs>
                  <a:gs pos="100000">
                    <a:srgbClr val="58B6C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Tw Cen MT Condensed" panose="020B0606020104020203" pitchFamily="34" charset="0"/>
              <a:ea typeface="+mn-ea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292353" y="1587806"/>
            <a:ext cx="9304701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A partir de los procesos de mejoramiento que se realizan a nivel institucional, se hace necesario enfatizar sobre la importancia de </a:t>
            </a:r>
            <a:r>
              <a:rPr lang="es-ES" sz="16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reclasificar quejas y reclamos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, por </a:t>
            </a:r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tanto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, se recomienda que antes de responder la solicitud del usuario, </a:t>
            </a:r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verifique 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si esta se debe reclasificar, todo esto considerando, que el usuario tipifica su solicitud como “reclamo”, cuando en realidad es una queja.</a:t>
            </a:r>
            <a:endParaRPr lang="es-CO" sz="16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CO" sz="16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 </a:t>
            </a:r>
          </a:p>
          <a:p>
            <a:pPr algn="just"/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La relevancia de estos indicadores recae sobre la obligatoriedad que tiene la Universidad en reportar a los entes de control de manera periódica.</a:t>
            </a:r>
            <a:endParaRPr lang="es-CO" sz="16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椭圆 14">
            <a:extLst>
              <a:ext uri="{FF2B5EF4-FFF2-40B4-BE49-F238E27FC236}">
                <a16:creationId xmlns:a16="http://schemas.microsoft.com/office/drawing/2014/main" id="{2C34FB3D-D569-46E4-8B65-E81865AFE4A3}"/>
              </a:ext>
            </a:extLst>
          </p:cNvPr>
          <p:cNvSpPr/>
          <p:nvPr/>
        </p:nvSpPr>
        <p:spPr>
          <a:xfrm>
            <a:off x="459696" y="1682981"/>
            <a:ext cx="1497005" cy="147448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r>
              <a:rPr lang="es-CO" altLang="zh-CN" sz="1500" b="1" dirty="0">
                <a:latin typeface="Arial Narrow" panose="020B0606020202030204" pitchFamily="34" charset="0"/>
                <a:ea typeface="印品黑体" panose="00000500000000000000" pitchFamily="2" charset="-122"/>
              </a:rPr>
              <a:t>Reclasificar</a:t>
            </a:r>
            <a:endParaRPr lang="zh-CN" altLang="en-US" sz="1500" b="1" dirty="0">
              <a:latin typeface="Arial Narrow" panose="020B0606020202030204" pitchFamily="34" charset="0"/>
              <a:ea typeface="印品黑体" panose="00000500000000000000" pitchFamily="2" charset="-122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2292353" y="3701410"/>
            <a:ext cx="930470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s-ES" sz="1600" b="1" u="sng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Queja</a:t>
            </a:r>
            <a:r>
              <a:rPr lang="es-ES" sz="1600" b="1" u="sng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:</a:t>
            </a:r>
            <a:r>
              <a:rPr lang="es-ES" sz="1600" b="1" u="sng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endParaRPr lang="es-CO" sz="1600" b="1" u="sng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just">
              <a:spcAft>
                <a:spcPts val="0"/>
              </a:spcAft>
              <a:tabLst>
                <a:tab pos="2743200" algn="l"/>
              </a:tabLst>
            </a:pPr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Manifestación de protesta, censura, descontento o inconformidad que formula un usuario en relación con una conducta que considera inadecuada en la prestación de un servicio por parte de uno o varios servidores públicos.</a:t>
            </a:r>
            <a:endParaRPr lang="es-CO" sz="16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449580" algn="just">
              <a:spcAft>
                <a:spcPts val="0"/>
              </a:spcAft>
              <a:tabLst>
                <a:tab pos="2743200" algn="l"/>
              </a:tabLst>
            </a:pPr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 </a:t>
            </a:r>
            <a:endParaRPr lang="es-CO" sz="16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es-ES" sz="1600" b="1" u="sng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Reclamo</a:t>
            </a:r>
            <a:r>
              <a:rPr lang="es-ES" sz="1600" b="1" u="sng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:</a:t>
            </a:r>
            <a:endParaRPr lang="es-CO" sz="1600" b="1" u="sng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just">
              <a:spcAft>
                <a:spcPts val="0"/>
              </a:spcAft>
              <a:tabLst>
                <a:tab pos="2743200" algn="l"/>
              </a:tabLst>
            </a:pPr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Manera de exigir, reivindicar o demandar una solución a la Universidad para que corrija la mala prestación de un servicio o la falta de atención a una solicitud.</a:t>
            </a:r>
            <a:endParaRPr lang="es-CO" sz="16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Hexagon 7"/>
          <p:cNvSpPr/>
          <p:nvPr/>
        </p:nvSpPr>
        <p:spPr>
          <a:xfrm>
            <a:off x="459696" y="4169806"/>
            <a:ext cx="1497005" cy="1474485"/>
          </a:xfrm>
          <a:prstGeom prst="hexagon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b="1" dirty="0" smtClean="0">
                <a:latin typeface="Arial Narrow" panose="020B0606020202030204" pitchFamily="34" charset="0"/>
                <a:ea typeface="印品黑体" panose="00000500000000000000" pitchFamily="2" charset="-122"/>
              </a:rPr>
              <a:t>Definiciones</a:t>
            </a:r>
            <a:endParaRPr lang="es-CO" sz="1200" b="1" dirty="0">
              <a:latin typeface="Arial Narrow" panose="020B0606020202030204" pitchFamily="34" charset="0"/>
              <a:ea typeface="印品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9522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EFE7407-1C3F-E8E8-0FE7-1BFBDEAC83B7}"/>
              </a:ext>
            </a:extLst>
          </p:cNvPr>
          <p:cNvSpPr/>
          <p:nvPr/>
        </p:nvSpPr>
        <p:spPr>
          <a:xfrm>
            <a:off x="0" y="0"/>
            <a:ext cx="185738" cy="928688"/>
          </a:xfrm>
          <a:prstGeom prst="rect">
            <a:avLst/>
          </a:prstGeom>
          <a:solidFill>
            <a:srgbClr val="58B6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O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AA61FC2-D0D1-249E-F9C3-A98EBFD4F383}"/>
              </a:ext>
            </a:extLst>
          </p:cNvPr>
          <p:cNvSpPr/>
          <p:nvPr/>
        </p:nvSpPr>
        <p:spPr>
          <a:xfrm>
            <a:off x="185738" y="0"/>
            <a:ext cx="185738" cy="928688"/>
          </a:xfrm>
          <a:prstGeom prst="rect">
            <a:avLst/>
          </a:prstGeom>
          <a:solidFill>
            <a:srgbClr val="8CC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O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59144CB-F073-9B81-4642-C39A62643994}"/>
              </a:ext>
            </a:extLst>
          </p:cNvPr>
          <p:cNvSpPr/>
          <p:nvPr/>
        </p:nvSpPr>
        <p:spPr>
          <a:xfrm>
            <a:off x="367166" y="0"/>
            <a:ext cx="185738" cy="9358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O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F5B7E1B-C410-A470-BB9E-734BACE2F05D}"/>
              </a:ext>
            </a:extLst>
          </p:cNvPr>
          <p:cNvSpPr/>
          <p:nvPr/>
        </p:nvSpPr>
        <p:spPr>
          <a:xfrm>
            <a:off x="552904" y="0"/>
            <a:ext cx="181428" cy="935833"/>
          </a:xfrm>
          <a:prstGeom prst="rect">
            <a:avLst/>
          </a:prstGeom>
          <a:solidFill>
            <a:srgbClr val="75BD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O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3B2F3F2D-A7FE-E40A-773D-D17D5339C105}"/>
              </a:ext>
            </a:extLst>
          </p:cNvPr>
          <p:cNvSpPr/>
          <p:nvPr/>
        </p:nvSpPr>
        <p:spPr>
          <a:xfrm rot="5400000">
            <a:off x="6048369" y="-5119686"/>
            <a:ext cx="95254" cy="12191999"/>
          </a:xfrm>
          <a:prstGeom prst="rect">
            <a:avLst/>
          </a:prstGeom>
          <a:solidFill>
            <a:srgbClr val="75BD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O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4FB715C-A1EB-6258-7EC3-A253687A573B}"/>
              </a:ext>
            </a:extLst>
          </p:cNvPr>
          <p:cNvSpPr/>
          <p:nvPr/>
        </p:nvSpPr>
        <p:spPr>
          <a:xfrm rot="5400000">
            <a:off x="4985544" y="1593056"/>
            <a:ext cx="158750" cy="10129838"/>
          </a:xfrm>
          <a:prstGeom prst="rect">
            <a:avLst/>
          </a:prstGeom>
          <a:solidFill>
            <a:srgbClr val="75BD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O" dirty="0"/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11DEEBCB-EC2C-EEE7-AEAD-A5D5C5D4A2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54625" y="6165605"/>
            <a:ext cx="1656638" cy="549519"/>
          </a:xfrm>
          <a:prstGeom prst="rect">
            <a:avLst/>
          </a:prstGeom>
        </p:spPr>
      </p:pic>
      <p:sp>
        <p:nvSpPr>
          <p:cNvPr id="15" name="1 Título">
            <a:extLst>
              <a:ext uri="{FF2B5EF4-FFF2-40B4-BE49-F238E27FC236}">
                <a16:creationId xmlns:a16="http://schemas.microsoft.com/office/drawing/2014/main" id="{2C574B2D-BBA9-000F-5AE4-EE3619311C68}"/>
              </a:ext>
            </a:extLst>
          </p:cNvPr>
          <p:cNvSpPr txBox="1">
            <a:spLocks/>
          </p:cNvSpPr>
          <p:nvPr/>
        </p:nvSpPr>
        <p:spPr bwMode="auto">
          <a:xfrm>
            <a:off x="1459261" y="209687"/>
            <a:ext cx="8981801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_tradnl" altLang="es-CO" sz="3500" b="1" dirty="0" smtClean="0">
                <a:gradFill flip="none" rotWithShape="1">
                  <a:gsLst>
                    <a:gs pos="0">
                      <a:srgbClr val="58B6C0">
                        <a:shade val="30000"/>
                        <a:satMod val="115000"/>
                      </a:srgbClr>
                    </a:gs>
                    <a:gs pos="50000">
                      <a:srgbClr val="58B6C0">
                        <a:shade val="67500"/>
                        <a:satMod val="115000"/>
                      </a:srgbClr>
                    </a:gs>
                    <a:gs pos="100000">
                      <a:srgbClr val="58B6C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Tw Cen MT Condensed" panose="020B0606020104020203" pitchFamily="34" charset="0"/>
                <a:ea typeface="+mn-ea"/>
              </a:rPr>
              <a:t>Respuesta </a:t>
            </a:r>
            <a:r>
              <a:rPr lang="es-ES_tradnl" altLang="es-CO" sz="3500" b="1" dirty="0">
                <a:gradFill flip="none" rotWithShape="1">
                  <a:gsLst>
                    <a:gs pos="0">
                      <a:srgbClr val="58B6C0">
                        <a:shade val="30000"/>
                        <a:satMod val="115000"/>
                      </a:srgbClr>
                    </a:gs>
                    <a:gs pos="50000">
                      <a:srgbClr val="58B6C0">
                        <a:shade val="67500"/>
                        <a:satMod val="115000"/>
                      </a:srgbClr>
                    </a:gs>
                    <a:gs pos="100000">
                      <a:srgbClr val="58B6C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Tw Cen MT Condensed" panose="020B0606020104020203" pitchFamily="34" charset="0"/>
                <a:ea typeface="+mn-ea"/>
              </a:rPr>
              <a:t>a </a:t>
            </a:r>
            <a:r>
              <a:rPr lang="es-ES_tradnl" altLang="es-CO" sz="3500" b="1" dirty="0" smtClean="0">
                <a:gradFill flip="none" rotWithShape="1">
                  <a:gsLst>
                    <a:gs pos="0">
                      <a:srgbClr val="58B6C0">
                        <a:shade val="30000"/>
                        <a:satMod val="115000"/>
                      </a:srgbClr>
                    </a:gs>
                    <a:gs pos="50000">
                      <a:srgbClr val="58B6C0">
                        <a:shade val="67500"/>
                        <a:satMod val="115000"/>
                      </a:srgbClr>
                    </a:gs>
                    <a:gs pos="100000">
                      <a:srgbClr val="58B6C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Tw Cen MT Condensed" panose="020B0606020104020203" pitchFamily="34" charset="0"/>
                <a:ea typeface="+mn-ea"/>
              </a:rPr>
              <a:t>derechos de petición</a:t>
            </a:r>
            <a:endParaRPr lang="es-ES_tradnl" altLang="es-CO" sz="3500" b="1" dirty="0">
              <a:gradFill flip="none" rotWithShape="1">
                <a:gsLst>
                  <a:gs pos="0">
                    <a:srgbClr val="58B6C0">
                      <a:shade val="30000"/>
                      <a:satMod val="115000"/>
                    </a:srgbClr>
                  </a:gs>
                  <a:gs pos="50000">
                    <a:srgbClr val="58B6C0">
                      <a:shade val="67500"/>
                      <a:satMod val="115000"/>
                    </a:srgbClr>
                  </a:gs>
                  <a:gs pos="100000">
                    <a:srgbClr val="58B6C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Tw Cen MT Condensed" panose="020B0606020104020203" pitchFamily="34" charset="0"/>
              <a:ea typeface="+mn-ea"/>
            </a:endParaRPr>
          </a:p>
        </p:txBody>
      </p:sp>
      <p:sp>
        <p:nvSpPr>
          <p:cNvPr id="17" name="Triángulo isósceles 16">
            <a:extLst>
              <a:ext uri="{FF2B5EF4-FFF2-40B4-BE49-F238E27FC236}">
                <a16:creationId xmlns:a16="http://schemas.microsoft.com/office/drawing/2014/main" id="{DAF1F12D-AFD4-941D-7BC4-60DE96423924}"/>
              </a:ext>
            </a:extLst>
          </p:cNvPr>
          <p:cNvSpPr/>
          <p:nvPr/>
        </p:nvSpPr>
        <p:spPr>
          <a:xfrm rot="5400000">
            <a:off x="1018738" y="365562"/>
            <a:ext cx="342212" cy="323665"/>
          </a:xfrm>
          <a:prstGeom prst="triangle">
            <a:avLst/>
          </a:prstGeom>
          <a:solidFill>
            <a:srgbClr val="75BD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C0869B34-A531-4470-B1E3-A8D10E4B73E8}"/>
              </a:ext>
            </a:extLst>
          </p:cNvPr>
          <p:cNvGrpSpPr/>
          <p:nvPr/>
        </p:nvGrpSpPr>
        <p:grpSpPr>
          <a:xfrm>
            <a:off x="470020" y="2941979"/>
            <a:ext cx="11261886" cy="1474485"/>
            <a:chOff x="666500" y="2251335"/>
            <a:chExt cx="8141031" cy="1065880"/>
          </a:xfrm>
        </p:grpSpPr>
        <p:sp>
          <p:nvSpPr>
            <p:cNvPr id="12" name="椭圆 12">
              <a:extLst>
                <a:ext uri="{FF2B5EF4-FFF2-40B4-BE49-F238E27FC236}">
                  <a16:creationId xmlns:a16="http://schemas.microsoft.com/office/drawing/2014/main" id="{860D56BC-CDD9-49F0-8E98-AFA7646E8AF3}"/>
                </a:ext>
              </a:extLst>
            </p:cNvPr>
            <p:cNvSpPr/>
            <p:nvPr/>
          </p:nvSpPr>
          <p:spPr>
            <a:xfrm>
              <a:off x="1103178" y="2251335"/>
              <a:ext cx="1082160" cy="10658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rtlCol="0" anchor="ctr"/>
            <a:lstStyle/>
            <a:p>
              <a:pPr algn="ctr"/>
              <a:r>
                <a:rPr lang="es-CO" altLang="zh-CN" sz="1600" b="1" dirty="0" smtClean="0">
                  <a:latin typeface="Arial Narrow" panose="020B0606020202030204" pitchFamily="34" charset="0"/>
                  <a:ea typeface="印品黑体" panose="00000500000000000000" pitchFamily="2" charset="-122"/>
                </a:rPr>
                <a:t>Responder</a:t>
              </a:r>
            </a:p>
          </p:txBody>
        </p:sp>
        <p:sp>
          <p:nvSpPr>
            <p:cNvPr id="13" name="椭圆 13">
              <a:extLst>
                <a:ext uri="{FF2B5EF4-FFF2-40B4-BE49-F238E27FC236}">
                  <a16:creationId xmlns:a16="http://schemas.microsoft.com/office/drawing/2014/main" id="{4D2B106C-1431-4970-8866-E4DD2E926EAE}"/>
                </a:ext>
              </a:extLst>
            </p:cNvPr>
            <p:cNvSpPr/>
            <p:nvPr/>
          </p:nvSpPr>
          <p:spPr>
            <a:xfrm>
              <a:off x="3178648" y="2251335"/>
              <a:ext cx="1082160" cy="10658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rtlCol="0" anchor="ctr"/>
            <a:lstStyle/>
            <a:p>
              <a:pPr algn="ctr"/>
              <a:r>
                <a:rPr lang="es-CO" altLang="zh-CN" sz="1600" b="1" dirty="0">
                  <a:latin typeface="Arial Narrow" panose="020B0606020202030204" pitchFamily="34" charset="0"/>
                  <a:ea typeface="印品黑体" panose="00000500000000000000" pitchFamily="2" charset="-122"/>
                </a:rPr>
                <a:t>Trasladar</a:t>
              </a:r>
              <a:endParaRPr lang="zh-CN" altLang="en-US" sz="1600" b="1" dirty="0">
                <a:latin typeface="Arial Narrow" panose="020B0606020202030204" pitchFamily="34" charset="0"/>
                <a:ea typeface="印品黑体" panose="00000500000000000000" pitchFamily="2" charset="-122"/>
              </a:endParaRPr>
            </a:p>
          </p:txBody>
        </p:sp>
        <p:sp>
          <p:nvSpPr>
            <p:cNvPr id="14" name="椭圆 14">
              <a:extLst>
                <a:ext uri="{FF2B5EF4-FFF2-40B4-BE49-F238E27FC236}">
                  <a16:creationId xmlns:a16="http://schemas.microsoft.com/office/drawing/2014/main" id="{2C34FB3D-D569-46E4-8B65-E81865AFE4A3}"/>
                </a:ext>
              </a:extLst>
            </p:cNvPr>
            <p:cNvSpPr/>
            <p:nvPr/>
          </p:nvSpPr>
          <p:spPr>
            <a:xfrm>
              <a:off x="5254119" y="2251335"/>
              <a:ext cx="1082160" cy="106588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rtlCol="0" anchor="ctr"/>
            <a:lstStyle/>
            <a:p>
              <a:pPr algn="ctr"/>
              <a:r>
                <a:rPr lang="es-CO" altLang="zh-CN" sz="1600" b="1" dirty="0">
                  <a:latin typeface="Arial Narrow" panose="020B0606020202030204" pitchFamily="34" charset="0"/>
                  <a:ea typeface="印品黑体" panose="00000500000000000000" pitchFamily="2" charset="-122"/>
                </a:rPr>
                <a:t>Solicitar </a:t>
              </a:r>
              <a:r>
                <a:rPr lang="es-CO" altLang="zh-CN" sz="1200" b="1" dirty="0" smtClean="0">
                  <a:latin typeface="Arial Narrow" panose="020B0606020202030204" pitchFamily="34" charset="0"/>
                  <a:ea typeface="印品黑体" panose="00000500000000000000" pitchFamily="2" charset="-122"/>
                </a:rPr>
                <a:t>información</a:t>
              </a:r>
              <a:endParaRPr lang="zh-CN" altLang="en-US" sz="1200" b="1" dirty="0">
                <a:latin typeface="Arial Narrow" panose="020B0606020202030204" pitchFamily="34" charset="0"/>
                <a:ea typeface="印品黑体" panose="00000500000000000000" pitchFamily="2" charset="-122"/>
              </a:endParaRPr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0AE4C052-4129-4E3B-8663-3A6973B66B91}"/>
                </a:ext>
              </a:extLst>
            </p:cNvPr>
            <p:cNvSpPr/>
            <p:nvPr/>
          </p:nvSpPr>
          <p:spPr>
            <a:xfrm>
              <a:off x="7329589" y="2251335"/>
              <a:ext cx="1082160" cy="106588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rtlCol="0" anchor="ctr"/>
            <a:lstStyle/>
            <a:p>
              <a:pPr algn="ctr"/>
              <a:endParaRPr lang="es-CO" altLang="zh-CN" sz="1600" b="1" dirty="0" smtClean="0">
                <a:latin typeface="Arial Narrow" panose="020B0606020202030204" pitchFamily="34" charset="0"/>
                <a:ea typeface="印品黑体" panose="00000500000000000000" pitchFamily="2" charset="-122"/>
              </a:endParaRPr>
            </a:p>
            <a:p>
              <a:pPr algn="ctr"/>
              <a:r>
                <a:rPr lang="es-CO" altLang="zh-CN" sz="1600" b="1" dirty="0" smtClean="0">
                  <a:latin typeface="Arial Narrow" panose="020B0606020202030204" pitchFamily="34" charset="0"/>
                  <a:ea typeface="印品黑体" panose="00000500000000000000" pitchFamily="2" charset="-122"/>
                </a:rPr>
                <a:t>Solicitar </a:t>
              </a:r>
              <a:r>
                <a:rPr lang="es-CO" altLang="zh-CN" sz="1200" b="1" dirty="0">
                  <a:latin typeface="Arial Narrow" panose="020B0606020202030204" pitchFamily="34" charset="0"/>
                  <a:ea typeface="印品黑体" panose="00000500000000000000" pitchFamily="2" charset="-122"/>
                </a:rPr>
                <a:t>resolución de Rectoría</a:t>
              </a:r>
              <a:endParaRPr lang="zh-CN" altLang="en-US" sz="1200" b="1" dirty="0">
                <a:latin typeface="Arial Narrow" panose="020B0606020202030204" pitchFamily="34" charset="0"/>
                <a:ea typeface="印品黑体" panose="00000500000000000000" pitchFamily="2" charset="-122"/>
              </a:endParaRPr>
            </a:p>
            <a:p>
              <a:pPr algn="ctr"/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cxnSp>
          <p:nvCxnSpPr>
            <p:cNvPr id="18" name="直接连接符 16">
              <a:extLst>
                <a:ext uri="{FF2B5EF4-FFF2-40B4-BE49-F238E27FC236}">
                  <a16:creationId xmlns:a16="http://schemas.microsoft.com/office/drawing/2014/main" id="{F77E3845-FAA5-46F0-8320-71BDD9CDE48A}"/>
                </a:ext>
              </a:extLst>
            </p:cNvPr>
            <p:cNvCxnSpPr>
              <a:endCxn id="12" idx="2"/>
            </p:cNvCxnSpPr>
            <p:nvPr/>
          </p:nvCxnSpPr>
          <p:spPr>
            <a:xfrm>
              <a:off x="666500" y="2784275"/>
              <a:ext cx="436678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7">
              <a:extLst>
                <a:ext uri="{FF2B5EF4-FFF2-40B4-BE49-F238E27FC236}">
                  <a16:creationId xmlns:a16="http://schemas.microsoft.com/office/drawing/2014/main" id="{E32B3DE9-FD29-4EC6-9BA9-9D90894B64D3}"/>
                </a:ext>
              </a:extLst>
            </p:cNvPr>
            <p:cNvCxnSpPr>
              <a:stCxn id="16" idx="6"/>
            </p:cNvCxnSpPr>
            <p:nvPr/>
          </p:nvCxnSpPr>
          <p:spPr>
            <a:xfrm>
              <a:off x="8411749" y="2784275"/>
              <a:ext cx="39578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8">
              <a:extLst>
                <a:ext uri="{FF2B5EF4-FFF2-40B4-BE49-F238E27FC236}">
                  <a16:creationId xmlns:a16="http://schemas.microsoft.com/office/drawing/2014/main" id="{3D07CE40-1B92-4D7F-88E1-D6C6C8FBC8A3}"/>
                </a:ext>
              </a:extLst>
            </p:cNvPr>
            <p:cNvCxnSpPr>
              <a:stCxn id="12" idx="6"/>
              <a:endCxn id="13" idx="2"/>
            </p:cNvCxnSpPr>
            <p:nvPr/>
          </p:nvCxnSpPr>
          <p:spPr>
            <a:xfrm>
              <a:off x="2185338" y="2784275"/>
              <a:ext cx="99331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19">
              <a:extLst>
                <a:ext uri="{FF2B5EF4-FFF2-40B4-BE49-F238E27FC236}">
                  <a16:creationId xmlns:a16="http://schemas.microsoft.com/office/drawing/2014/main" id="{1693B680-FAD5-4469-B4AD-318B39765CD7}"/>
                </a:ext>
              </a:extLst>
            </p:cNvPr>
            <p:cNvCxnSpPr>
              <a:stCxn id="13" idx="6"/>
              <a:endCxn id="14" idx="2"/>
            </p:cNvCxnSpPr>
            <p:nvPr/>
          </p:nvCxnSpPr>
          <p:spPr>
            <a:xfrm>
              <a:off x="4260808" y="2784275"/>
              <a:ext cx="993311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0">
              <a:extLst>
                <a:ext uri="{FF2B5EF4-FFF2-40B4-BE49-F238E27FC236}">
                  <a16:creationId xmlns:a16="http://schemas.microsoft.com/office/drawing/2014/main" id="{1F5FA8EB-7D14-488F-A4EF-D21430ADEA08}"/>
                </a:ext>
              </a:extLst>
            </p:cNvPr>
            <p:cNvCxnSpPr>
              <a:stCxn id="14" idx="6"/>
              <a:endCxn id="16" idx="2"/>
            </p:cNvCxnSpPr>
            <p:nvPr/>
          </p:nvCxnSpPr>
          <p:spPr>
            <a:xfrm>
              <a:off x="6336279" y="2784275"/>
              <a:ext cx="99331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直接连接符 25">
            <a:extLst>
              <a:ext uri="{FF2B5EF4-FFF2-40B4-BE49-F238E27FC236}">
                <a16:creationId xmlns:a16="http://schemas.microsoft.com/office/drawing/2014/main" id="{A6CBB3C6-DC61-488B-8EBF-0754BEE0633E}"/>
              </a:ext>
            </a:extLst>
          </p:cNvPr>
          <p:cNvCxnSpPr/>
          <p:nvPr/>
        </p:nvCxnSpPr>
        <p:spPr>
          <a:xfrm flipH="1">
            <a:off x="7574808" y="4448663"/>
            <a:ext cx="7838" cy="43430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95"/>
          <p:cNvSpPr txBox="1">
            <a:spLocks noChangeArrowheads="1"/>
          </p:cNvSpPr>
          <p:nvPr/>
        </p:nvSpPr>
        <p:spPr bwMode="auto">
          <a:xfrm>
            <a:off x="6041134" y="4882967"/>
            <a:ext cx="3047329" cy="784830"/>
          </a:xfrm>
          <a:prstGeom prst="rect">
            <a:avLst/>
          </a:prstGeom>
          <a:noFill/>
          <a:ln>
            <a:solidFill>
              <a:schemeClr val="accent4">
                <a:lumMod val="40000"/>
                <a:lumOff val="60000"/>
              </a:schemeClr>
            </a:solidFill>
          </a:ln>
          <a:extLst/>
        </p:spPr>
        <p:txBody>
          <a:bodyPr wrap="square">
            <a:spAutoFit/>
          </a:bodyPr>
          <a:lstStyle/>
          <a:p>
            <a:pPr algn="just"/>
            <a:r>
              <a:rPr lang="es-ES" sz="1200" b="1" i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印品黑体" panose="00000500000000000000" pitchFamily="2" charset="-122"/>
              </a:rPr>
              <a:t>S</a:t>
            </a:r>
            <a:r>
              <a:rPr lang="es-ES" sz="1200" b="1" i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印品黑体" panose="00000500000000000000" pitchFamily="2" charset="-122"/>
              </a:rPr>
              <a:t>olicitar </a:t>
            </a:r>
            <a:r>
              <a:rPr lang="es-ES" sz="1200" b="1" i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印品黑体" panose="00000500000000000000" pitchFamily="2" charset="-122"/>
              </a:rPr>
              <a:t>información </a:t>
            </a:r>
            <a:r>
              <a:rPr lang="es-ES" sz="1100" i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印品黑体" panose="00000500000000000000" pitchFamily="2" charset="-122"/>
              </a:rPr>
              <a:t>al peticionario para completar su derecho de petición o adjuntar recibos de pago, permitiendo que al usuario se habilite un formulario para el envió de la información.</a:t>
            </a:r>
            <a:endParaRPr lang="es-CO" sz="1100" i="1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  <a:ea typeface="印品黑体" panose="00000500000000000000" pitchFamily="2" charset="-122"/>
            </a:endParaRPr>
          </a:p>
        </p:txBody>
      </p:sp>
      <p:sp>
        <p:nvSpPr>
          <p:cNvPr id="25" name="TextBox 95"/>
          <p:cNvSpPr txBox="1">
            <a:spLocks noChangeArrowheads="1"/>
          </p:cNvSpPr>
          <p:nvPr/>
        </p:nvSpPr>
        <p:spPr bwMode="auto">
          <a:xfrm>
            <a:off x="8758408" y="1660636"/>
            <a:ext cx="3047329" cy="800219"/>
          </a:xfrm>
          <a:prstGeom prst="rect">
            <a:avLst/>
          </a:prstGeom>
          <a:noFill/>
          <a:ln>
            <a:solidFill>
              <a:schemeClr val="accent4">
                <a:lumMod val="40000"/>
                <a:lumOff val="60000"/>
              </a:schemeClr>
            </a:solidFill>
          </a:ln>
          <a:extLst/>
        </p:spPr>
        <p:txBody>
          <a:bodyPr wrap="square">
            <a:spAutoFit/>
          </a:bodyPr>
          <a:lstStyle/>
          <a:p>
            <a:pPr algn="just"/>
            <a:r>
              <a:rPr lang="es-ES" sz="1200" b="1" i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印品黑体" panose="00000500000000000000" pitchFamily="2" charset="-122"/>
              </a:rPr>
              <a:t>Solicitar </a:t>
            </a:r>
            <a:r>
              <a:rPr lang="es-ES" sz="1200" b="1" i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印品黑体" panose="00000500000000000000" pitchFamily="2" charset="-122"/>
              </a:rPr>
              <a:t>la elaboración de Resolución de Rectoría </a:t>
            </a:r>
            <a:r>
              <a:rPr lang="es-ES" sz="1100" i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印品黑体" panose="00000500000000000000" pitchFamily="2" charset="-122"/>
              </a:rPr>
              <a:t>para rechazar los derechos de petición con desistimiento tácito o solicitudes de información de carácter reservado o clasificado.</a:t>
            </a:r>
            <a:endParaRPr lang="es-CO" sz="1100" i="1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  <a:ea typeface="印品黑体" panose="00000500000000000000" pitchFamily="2" charset="-122"/>
            </a:endParaRPr>
          </a:p>
        </p:txBody>
      </p:sp>
      <p:sp>
        <p:nvSpPr>
          <p:cNvPr id="26" name="TextBox 95"/>
          <p:cNvSpPr txBox="1">
            <a:spLocks noChangeArrowheads="1"/>
          </p:cNvSpPr>
          <p:nvPr/>
        </p:nvSpPr>
        <p:spPr bwMode="auto">
          <a:xfrm>
            <a:off x="2988752" y="1167129"/>
            <a:ext cx="3582964" cy="1292662"/>
          </a:xfrm>
          <a:prstGeom prst="rect">
            <a:avLst/>
          </a:prstGeom>
          <a:noFill/>
          <a:ln>
            <a:solidFill>
              <a:schemeClr val="accent4">
                <a:lumMod val="40000"/>
                <a:lumOff val="60000"/>
              </a:schemeClr>
            </a:solidFill>
          </a:ln>
          <a:extLst/>
        </p:spPr>
        <p:txBody>
          <a:bodyPr wrap="square">
            <a:spAutoFit/>
          </a:bodyPr>
          <a:lstStyle/>
          <a:p>
            <a:pPr algn="just"/>
            <a:r>
              <a:rPr lang="es-ES" sz="1200" b="1" i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印品黑体" panose="00000500000000000000" pitchFamily="2" charset="-122"/>
              </a:rPr>
              <a:t>Trasladar</a:t>
            </a:r>
            <a:r>
              <a:rPr lang="es-ES" sz="1100" b="1" i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印品黑体" panose="00000500000000000000" pitchFamily="2" charset="-122"/>
              </a:rPr>
              <a:t> </a:t>
            </a:r>
            <a:r>
              <a:rPr lang="es-ES" sz="1100" i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印品黑体" panose="00000500000000000000" pitchFamily="2" charset="-122"/>
              </a:rPr>
              <a:t>cuando el tema no le compete a su dependencia (traslado interno) o cuando el tema no es competencia de la UTP (traslado externo), </a:t>
            </a:r>
            <a:r>
              <a:rPr lang="es-CO" sz="1100" i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印品黑体" panose="00000500000000000000" pitchFamily="2" charset="-122"/>
              </a:rPr>
              <a:t>dentro de los siguientes 5 días hábiles al recibo de la solicitud.</a:t>
            </a:r>
          </a:p>
          <a:p>
            <a:pPr algn="just"/>
            <a:endParaRPr lang="es-CO" sz="1100" i="1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  <a:ea typeface="印品黑体" panose="00000500000000000000" pitchFamily="2" charset="-122"/>
            </a:endParaRPr>
          </a:p>
          <a:p>
            <a:pPr algn="just"/>
            <a:r>
              <a:rPr lang="es-CO" altLang="es-CO" sz="1100" i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印品黑体" panose="00000500000000000000" pitchFamily="2" charset="-122"/>
              </a:rPr>
              <a:t>Si es necesario re-trasladar fuera de los tiempos, solicitarlo a través del </a:t>
            </a:r>
            <a:r>
              <a:rPr lang="es-CO" altLang="es-CO" sz="1100" i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印品黑体" panose="00000500000000000000" pitchFamily="2" charset="-122"/>
                <a:hlinkClick r:id="rId5"/>
              </a:rPr>
              <a:t>quejasyreclamos@utp.edu.co</a:t>
            </a:r>
            <a:r>
              <a:rPr lang="es-CO" altLang="es-CO" sz="1100" i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印品黑体" panose="00000500000000000000" pitchFamily="2" charset="-122"/>
              </a:rPr>
              <a:t> indicando el motivo.</a:t>
            </a:r>
          </a:p>
        </p:txBody>
      </p:sp>
      <p:cxnSp>
        <p:nvCxnSpPr>
          <p:cNvPr id="27" name="直接连接符 25">
            <a:extLst>
              <a:ext uri="{FF2B5EF4-FFF2-40B4-BE49-F238E27FC236}">
                <a16:creationId xmlns:a16="http://schemas.microsoft.com/office/drawing/2014/main" id="{A6CBB3C6-DC61-488B-8EBF-0754BEE0633E}"/>
              </a:ext>
            </a:extLst>
          </p:cNvPr>
          <p:cNvCxnSpPr/>
          <p:nvPr/>
        </p:nvCxnSpPr>
        <p:spPr>
          <a:xfrm flipV="1">
            <a:off x="4699481" y="2465223"/>
            <a:ext cx="4235" cy="43430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5">
            <a:extLst>
              <a:ext uri="{FF2B5EF4-FFF2-40B4-BE49-F238E27FC236}">
                <a16:creationId xmlns:a16="http://schemas.microsoft.com/office/drawing/2014/main" id="{A6CBB3C6-DC61-488B-8EBF-0754BEE0633E}"/>
              </a:ext>
            </a:extLst>
          </p:cNvPr>
          <p:cNvCxnSpPr/>
          <p:nvPr/>
        </p:nvCxnSpPr>
        <p:spPr>
          <a:xfrm flipH="1">
            <a:off x="1814761" y="4471926"/>
            <a:ext cx="7838" cy="43430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95"/>
          <p:cNvSpPr txBox="1">
            <a:spLocks noChangeArrowheads="1"/>
          </p:cNvSpPr>
          <p:nvPr/>
        </p:nvSpPr>
        <p:spPr bwMode="auto">
          <a:xfrm>
            <a:off x="354846" y="4906230"/>
            <a:ext cx="3046380" cy="954107"/>
          </a:xfrm>
          <a:prstGeom prst="rect">
            <a:avLst/>
          </a:prstGeom>
          <a:noFill/>
          <a:ln>
            <a:solidFill>
              <a:schemeClr val="accent4">
                <a:lumMod val="40000"/>
                <a:lumOff val="60000"/>
              </a:schemeClr>
            </a:solidFill>
          </a:ln>
          <a:extLst/>
        </p:spPr>
        <p:txBody>
          <a:bodyPr wrap="square">
            <a:spAutoFit/>
          </a:bodyPr>
          <a:lstStyle/>
          <a:p>
            <a:pPr algn="just"/>
            <a:r>
              <a:rPr lang="es-ES" sz="1200" b="1" i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印品黑体" panose="00000500000000000000" pitchFamily="2" charset="-122"/>
              </a:rPr>
              <a:t>Responder</a:t>
            </a:r>
            <a:r>
              <a:rPr lang="es-ES" sz="1100" b="1" i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印品黑体" panose="00000500000000000000" pitchFamily="2" charset="-122"/>
              </a:rPr>
              <a:t> </a:t>
            </a:r>
            <a:r>
              <a:rPr lang="es-ES" sz="1100" i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印品黑体" panose="00000500000000000000" pitchFamily="2" charset="-122"/>
              </a:rPr>
              <a:t>los derechos de petición que </a:t>
            </a:r>
            <a:r>
              <a:rPr lang="es-ES" sz="1100" i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印品黑体" panose="00000500000000000000" pitchFamily="2" charset="-122"/>
              </a:rPr>
              <a:t>los usuarios </a:t>
            </a:r>
            <a:r>
              <a:rPr lang="es-ES" sz="1100" i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印品黑体" panose="00000500000000000000" pitchFamily="2" charset="-122"/>
              </a:rPr>
              <a:t>presenten, </a:t>
            </a:r>
            <a:r>
              <a:rPr lang="es-ES" sz="1100" i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印品黑体" panose="00000500000000000000" pitchFamily="2" charset="-122"/>
              </a:rPr>
              <a:t>de manera </a:t>
            </a:r>
            <a:r>
              <a:rPr lang="es-ES" sz="1100" i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印品黑体" panose="00000500000000000000" pitchFamily="2" charset="-122"/>
              </a:rPr>
              <a:t>que la respuesta </a:t>
            </a:r>
            <a:r>
              <a:rPr lang="es-ES" sz="1100" i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印品黑体" panose="00000500000000000000" pitchFamily="2" charset="-122"/>
              </a:rPr>
              <a:t>sea </a:t>
            </a:r>
            <a:r>
              <a:rPr lang="es-ES" sz="1100" i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印品黑体" panose="00000500000000000000" pitchFamily="2" charset="-122"/>
              </a:rPr>
              <a:t>oportuna, coherente </a:t>
            </a:r>
            <a:r>
              <a:rPr lang="es-ES" sz="1100" i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印品黑体" panose="00000500000000000000" pitchFamily="2" charset="-122"/>
              </a:rPr>
              <a:t>con lo solicitado, </a:t>
            </a:r>
            <a:r>
              <a:rPr lang="es-ES" sz="1100" i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印品黑体" panose="00000500000000000000" pitchFamily="2" charset="-122"/>
              </a:rPr>
              <a:t>en </a:t>
            </a:r>
            <a:r>
              <a:rPr lang="es-ES" sz="1100" i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印品黑体" panose="00000500000000000000" pitchFamily="2" charset="-122"/>
              </a:rPr>
              <a:t>lo posible de fácil comprensión y dentro de los términos establecidos por la </a:t>
            </a:r>
            <a:r>
              <a:rPr lang="es-ES" sz="1100" i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印品黑体" panose="00000500000000000000" pitchFamily="2" charset="-122"/>
              </a:rPr>
              <a:t>ley.</a:t>
            </a:r>
            <a:endParaRPr lang="es-CO" sz="1100" i="1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  <a:ea typeface="印品黑体" panose="00000500000000000000" pitchFamily="2" charset="-122"/>
            </a:endParaRPr>
          </a:p>
        </p:txBody>
      </p:sp>
      <p:cxnSp>
        <p:nvCxnSpPr>
          <p:cNvPr id="30" name="直接连接符 25">
            <a:extLst>
              <a:ext uri="{FF2B5EF4-FFF2-40B4-BE49-F238E27FC236}">
                <a16:creationId xmlns:a16="http://schemas.microsoft.com/office/drawing/2014/main" id="{A6CBB3C6-DC61-488B-8EBF-0754BEE0633E}"/>
              </a:ext>
            </a:extLst>
          </p:cNvPr>
          <p:cNvCxnSpPr/>
          <p:nvPr/>
        </p:nvCxnSpPr>
        <p:spPr>
          <a:xfrm flipV="1">
            <a:off x="10431662" y="2455943"/>
            <a:ext cx="4235" cy="43430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742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包图主题2">
  <a:themeElements>
    <a:clrScheme name="Verde azulado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7533</TotalTime>
  <Words>591</Words>
  <Application>Microsoft Office PowerPoint</Application>
  <PresentationFormat>Panorámica</PresentationFormat>
  <Paragraphs>74</Paragraphs>
  <Slides>7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14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22" baseType="lpstr">
      <vt:lpstr>微软雅黑</vt:lpstr>
      <vt:lpstr>ＭＳ Ｐゴシック</vt:lpstr>
      <vt:lpstr>Arial</vt:lpstr>
      <vt:lpstr>Arial Black</vt:lpstr>
      <vt:lpstr>Arial Narrow</vt:lpstr>
      <vt:lpstr>Calibri</vt:lpstr>
      <vt:lpstr>Cambria</vt:lpstr>
      <vt:lpstr>Century Gothic</vt:lpstr>
      <vt:lpstr>Courier New</vt:lpstr>
      <vt:lpstr>等线</vt:lpstr>
      <vt:lpstr>Franklin Gothic Heavy</vt:lpstr>
      <vt:lpstr>Tw Cen MT Condensed</vt:lpstr>
      <vt:lpstr>Verdana</vt:lpstr>
      <vt:lpstr>印品黑体</vt:lpstr>
      <vt:lpstr>包图主题2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</dc:title>
  <dc:creator>WIN7</dc:creator>
  <cp:lastModifiedBy>Hewlett-Packard Company</cp:lastModifiedBy>
  <cp:revision>232</cp:revision>
  <dcterms:created xsi:type="dcterms:W3CDTF">2017-08-18T03:02:00Z</dcterms:created>
  <dcterms:modified xsi:type="dcterms:W3CDTF">2024-04-09T20:33:01Z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