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392" r:id="rId2"/>
    <p:sldId id="390" r:id="rId3"/>
    <p:sldId id="391" r:id="rId4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C066"/>
    <a:srgbClr val="FF9409"/>
    <a:srgbClr val="C0CEFC"/>
    <a:srgbClr val="9CB2FA"/>
    <a:srgbClr val="33CCCC"/>
    <a:srgbClr val="75BDA7"/>
    <a:srgbClr val="3494BA"/>
    <a:srgbClr val="3399FF"/>
    <a:srgbClr val="33CCFF"/>
    <a:srgbClr val="58B6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3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8E373BA-85BC-4523-9443-C0B6070F6F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011DCB-FDF0-4AE6-8EDF-98D55BB3BD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F9BAD-4A98-4ABD-98D9-29F3CB1CFFC5}" type="datetimeFigureOut">
              <a:rPr lang="es-PE" smtClean="0"/>
              <a:t>15/02/2024</a:t>
            </a:fld>
            <a:endParaRPr lang="es-PE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D9A2B3-BC7D-4179-B139-7C1D386E28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75F451-8FDC-4921-910D-6331E857B2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7CA06-7EC5-4CE8-80DC-44637603D6B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30766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  <a:t>2024/2/15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325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9890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339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6785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55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">
            <a:extLst>
              <a:ext uri="{FF2B5EF4-FFF2-40B4-BE49-F238E27FC236}">
                <a16:creationId xmlns:a16="http://schemas.microsoft.com/office/drawing/2014/main" id="{6FBC8789-68AE-4915-A113-3B4F4DB93A19}"/>
              </a:ext>
            </a:extLst>
          </p:cNvPr>
          <p:cNvSpPr/>
          <p:nvPr userDrawn="1"/>
        </p:nvSpPr>
        <p:spPr>
          <a:xfrm flipV="1">
            <a:off x="-19048" y="931248"/>
            <a:ext cx="12209461" cy="787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等腰三角形 2">
            <a:extLst>
              <a:ext uri="{FF2B5EF4-FFF2-40B4-BE49-F238E27FC236}">
                <a16:creationId xmlns:a16="http://schemas.microsoft.com/office/drawing/2014/main" id="{1B1957EB-E895-45FE-9BDC-F9A1E08A2131}"/>
              </a:ext>
            </a:extLst>
          </p:cNvPr>
          <p:cNvSpPr/>
          <p:nvPr userDrawn="1"/>
        </p:nvSpPr>
        <p:spPr>
          <a:xfrm rot="5400000">
            <a:off x="994227" y="381908"/>
            <a:ext cx="381645" cy="329004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8">
            <a:extLst>
              <a:ext uri="{FF2B5EF4-FFF2-40B4-BE49-F238E27FC236}">
                <a16:creationId xmlns:a16="http://schemas.microsoft.com/office/drawing/2014/main" id="{C2EE5C8E-7D56-4092-94AC-8BB2C97EAFA0}"/>
              </a:ext>
            </a:extLst>
          </p:cNvPr>
          <p:cNvGrpSpPr/>
          <p:nvPr userDrawn="1"/>
        </p:nvGrpSpPr>
        <p:grpSpPr>
          <a:xfrm>
            <a:off x="4536" y="0"/>
            <a:ext cx="721182" cy="931248"/>
            <a:chOff x="0" y="532828"/>
            <a:chExt cx="498355" cy="568897"/>
          </a:xfrm>
        </p:grpSpPr>
        <p:sp>
          <p:nvSpPr>
            <p:cNvPr id="5" name="矩形 9">
              <a:extLst>
                <a:ext uri="{FF2B5EF4-FFF2-40B4-BE49-F238E27FC236}">
                  <a16:creationId xmlns:a16="http://schemas.microsoft.com/office/drawing/2014/main" id="{F64A5F79-9727-425F-8E67-274E617427C5}"/>
                </a:ext>
              </a:extLst>
            </p:cNvPr>
            <p:cNvSpPr/>
            <p:nvPr/>
          </p:nvSpPr>
          <p:spPr>
            <a:xfrm>
              <a:off x="0" y="532828"/>
              <a:ext cx="128433" cy="5688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10">
              <a:extLst>
                <a:ext uri="{FF2B5EF4-FFF2-40B4-BE49-F238E27FC236}">
                  <a16:creationId xmlns:a16="http://schemas.microsoft.com/office/drawing/2014/main" id="{BE989FAD-1A28-4CF7-9D6B-50FE116E749E}"/>
                </a:ext>
              </a:extLst>
            </p:cNvPr>
            <p:cNvSpPr/>
            <p:nvPr/>
          </p:nvSpPr>
          <p:spPr>
            <a:xfrm>
              <a:off x="130533" y="532828"/>
              <a:ext cx="130259" cy="568897"/>
            </a:xfrm>
            <a:prstGeom prst="rect">
              <a:avLst/>
            </a:prstGeom>
            <a:solidFill>
              <a:srgbClr val="8CC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11">
              <a:extLst>
                <a:ext uri="{FF2B5EF4-FFF2-40B4-BE49-F238E27FC236}">
                  <a16:creationId xmlns:a16="http://schemas.microsoft.com/office/drawing/2014/main" id="{2E573C0A-7E9A-4B79-A2E7-7E23A7B2CBC1}"/>
                </a:ext>
              </a:extLst>
            </p:cNvPr>
            <p:cNvSpPr/>
            <p:nvPr/>
          </p:nvSpPr>
          <p:spPr>
            <a:xfrm>
              <a:off x="374250" y="532828"/>
              <a:ext cx="124105" cy="5688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12">
              <a:extLst>
                <a:ext uri="{FF2B5EF4-FFF2-40B4-BE49-F238E27FC236}">
                  <a16:creationId xmlns:a16="http://schemas.microsoft.com/office/drawing/2014/main" id="{62E42EC7-5CC3-45D0-882D-008E29EBAFC4}"/>
                </a:ext>
              </a:extLst>
            </p:cNvPr>
            <p:cNvSpPr/>
            <p:nvPr/>
          </p:nvSpPr>
          <p:spPr>
            <a:xfrm>
              <a:off x="253744" y="532828"/>
              <a:ext cx="128433" cy="5688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8" name="椭圆 3">
            <a:extLst>
              <a:ext uri="{FF2B5EF4-FFF2-40B4-BE49-F238E27FC236}">
                <a16:creationId xmlns:a16="http://schemas.microsoft.com/office/drawing/2014/main" id="{65F83126-86E2-4795-BA92-2D5F35FD981F}"/>
              </a:ext>
            </a:extLst>
          </p:cNvPr>
          <p:cNvSpPr/>
          <p:nvPr userDrawn="1"/>
        </p:nvSpPr>
        <p:spPr>
          <a:xfrm>
            <a:off x="11563042" y="6283199"/>
            <a:ext cx="283369" cy="282906"/>
          </a:xfrm>
          <a:custGeom>
            <a:avLst/>
            <a:gdLst>
              <a:gd name="connsiteX0" fmla="*/ 140017 w 606581"/>
              <a:gd name="connsiteY0" fmla="*/ 411043 h 605592"/>
              <a:gd name="connsiteX1" fmla="*/ 178821 w 606581"/>
              <a:gd name="connsiteY1" fmla="*/ 427078 h 605592"/>
              <a:gd name="connsiteX2" fmla="*/ 178821 w 606581"/>
              <a:gd name="connsiteY2" fmla="*/ 504564 h 605592"/>
              <a:gd name="connsiteX3" fmla="*/ 93692 w 606581"/>
              <a:gd name="connsiteY3" fmla="*/ 589557 h 605592"/>
              <a:gd name="connsiteX4" fmla="*/ 54887 w 606581"/>
              <a:gd name="connsiteY4" fmla="*/ 605592 h 605592"/>
              <a:gd name="connsiteX5" fmla="*/ 16083 w 606581"/>
              <a:gd name="connsiteY5" fmla="*/ 589557 h 605592"/>
              <a:gd name="connsiteX6" fmla="*/ 16083 w 606581"/>
              <a:gd name="connsiteY6" fmla="*/ 511979 h 605592"/>
              <a:gd name="connsiteX7" fmla="*/ 101212 w 606581"/>
              <a:gd name="connsiteY7" fmla="*/ 427078 h 605592"/>
              <a:gd name="connsiteX8" fmla="*/ 140017 w 606581"/>
              <a:gd name="connsiteY8" fmla="*/ 411043 h 605592"/>
              <a:gd name="connsiteX9" fmla="*/ 382501 w 606581"/>
              <a:gd name="connsiteY9" fmla="*/ 49537 h 605592"/>
              <a:gd name="connsiteX10" fmla="*/ 557044 w 606581"/>
              <a:gd name="connsiteY10" fmla="*/ 223798 h 605592"/>
              <a:gd name="connsiteX11" fmla="*/ 382501 w 606581"/>
              <a:gd name="connsiteY11" fmla="*/ 398059 h 605592"/>
              <a:gd name="connsiteX12" fmla="*/ 207957 w 606581"/>
              <a:gd name="connsiteY12" fmla="*/ 223798 h 605592"/>
              <a:gd name="connsiteX13" fmla="*/ 382501 w 606581"/>
              <a:gd name="connsiteY13" fmla="*/ 49537 h 605592"/>
              <a:gd name="connsiteX14" fmla="*/ 382536 w 606581"/>
              <a:gd name="connsiteY14" fmla="*/ 24750 h 605592"/>
              <a:gd name="connsiteX15" fmla="*/ 304914 w 606581"/>
              <a:gd name="connsiteY15" fmla="*/ 40417 h 605592"/>
              <a:gd name="connsiteX16" fmla="*/ 241591 w 606581"/>
              <a:gd name="connsiteY16" fmla="*/ 83058 h 605592"/>
              <a:gd name="connsiteX17" fmla="*/ 198880 w 606581"/>
              <a:gd name="connsiteY17" fmla="*/ 146278 h 605592"/>
              <a:gd name="connsiteX18" fmla="*/ 183189 w 606581"/>
              <a:gd name="connsiteY18" fmla="*/ 223774 h 605592"/>
              <a:gd name="connsiteX19" fmla="*/ 198880 w 606581"/>
              <a:gd name="connsiteY19" fmla="*/ 301177 h 605592"/>
              <a:gd name="connsiteX20" fmla="*/ 241591 w 606581"/>
              <a:gd name="connsiteY20" fmla="*/ 364490 h 605592"/>
              <a:gd name="connsiteX21" fmla="*/ 304914 w 606581"/>
              <a:gd name="connsiteY21" fmla="*/ 407131 h 605592"/>
              <a:gd name="connsiteX22" fmla="*/ 382536 w 606581"/>
              <a:gd name="connsiteY22" fmla="*/ 422705 h 605592"/>
              <a:gd name="connsiteX23" fmla="*/ 460158 w 606581"/>
              <a:gd name="connsiteY23" fmla="*/ 407131 h 605592"/>
              <a:gd name="connsiteX24" fmla="*/ 523481 w 606581"/>
              <a:gd name="connsiteY24" fmla="*/ 364490 h 605592"/>
              <a:gd name="connsiteX25" fmla="*/ 566192 w 606581"/>
              <a:gd name="connsiteY25" fmla="*/ 301177 h 605592"/>
              <a:gd name="connsiteX26" fmla="*/ 581883 w 606581"/>
              <a:gd name="connsiteY26" fmla="*/ 223774 h 605592"/>
              <a:gd name="connsiteX27" fmla="*/ 566192 w 606581"/>
              <a:gd name="connsiteY27" fmla="*/ 146278 h 605592"/>
              <a:gd name="connsiteX28" fmla="*/ 523481 w 606581"/>
              <a:gd name="connsiteY28" fmla="*/ 83058 h 605592"/>
              <a:gd name="connsiteX29" fmla="*/ 460158 w 606581"/>
              <a:gd name="connsiteY29" fmla="*/ 40417 h 605592"/>
              <a:gd name="connsiteX30" fmla="*/ 382536 w 606581"/>
              <a:gd name="connsiteY30" fmla="*/ 24750 h 605592"/>
              <a:gd name="connsiteX31" fmla="*/ 382536 w 606581"/>
              <a:gd name="connsiteY31" fmla="*/ 0 h 605592"/>
              <a:gd name="connsiteX32" fmla="*/ 469721 w 606581"/>
              <a:gd name="connsiteY32" fmla="*/ 17613 h 605592"/>
              <a:gd name="connsiteX33" fmla="*/ 540937 w 606581"/>
              <a:gd name="connsiteY33" fmla="*/ 65538 h 605592"/>
              <a:gd name="connsiteX34" fmla="*/ 588940 w 606581"/>
              <a:gd name="connsiteY34" fmla="*/ 136637 h 605592"/>
              <a:gd name="connsiteX35" fmla="*/ 606581 w 606581"/>
              <a:gd name="connsiteY35" fmla="*/ 223774 h 605592"/>
              <a:gd name="connsiteX36" fmla="*/ 588940 w 606581"/>
              <a:gd name="connsiteY36" fmla="*/ 310818 h 605592"/>
              <a:gd name="connsiteX37" fmla="*/ 540937 w 606581"/>
              <a:gd name="connsiteY37" fmla="*/ 381917 h 605592"/>
              <a:gd name="connsiteX38" fmla="*/ 469721 w 606581"/>
              <a:gd name="connsiteY38" fmla="*/ 429842 h 605592"/>
              <a:gd name="connsiteX39" fmla="*/ 382536 w 606581"/>
              <a:gd name="connsiteY39" fmla="*/ 447455 h 605592"/>
              <a:gd name="connsiteX40" fmla="*/ 295258 w 606581"/>
              <a:gd name="connsiteY40" fmla="*/ 429842 h 605592"/>
              <a:gd name="connsiteX41" fmla="*/ 240105 w 606581"/>
              <a:gd name="connsiteY41" fmla="*/ 396471 h 605592"/>
              <a:gd name="connsiteX42" fmla="*/ 209558 w 606581"/>
              <a:gd name="connsiteY42" fmla="*/ 427061 h 605592"/>
              <a:gd name="connsiteX43" fmla="*/ 196373 w 606581"/>
              <a:gd name="connsiteY43" fmla="*/ 409541 h 605592"/>
              <a:gd name="connsiteX44" fmla="*/ 178918 w 606581"/>
              <a:gd name="connsiteY44" fmla="*/ 396378 h 605592"/>
              <a:gd name="connsiteX45" fmla="*/ 209465 w 606581"/>
              <a:gd name="connsiteY45" fmla="*/ 365880 h 605592"/>
              <a:gd name="connsiteX46" fmla="*/ 176040 w 606581"/>
              <a:gd name="connsiteY46" fmla="*/ 310818 h 605592"/>
              <a:gd name="connsiteX47" fmla="*/ 158491 w 606581"/>
              <a:gd name="connsiteY47" fmla="*/ 223774 h 605592"/>
              <a:gd name="connsiteX48" fmla="*/ 176040 w 606581"/>
              <a:gd name="connsiteY48" fmla="*/ 136637 h 605592"/>
              <a:gd name="connsiteX49" fmla="*/ 224043 w 606581"/>
              <a:gd name="connsiteY49" fmla="*/ 65538 h 605592"/>
              <a:gd name="connsiteX50" fmla="*/ 295258 w 606581"/>
              <a:gd name="connsiteY50" fmla="*/ 17613 h 605592"/>
              <a:gd name="connsiteX51" fmla="*/ 382536 w 606581"/>
              <a:gd name="connsiteY51" fmla="*/ 0 h 60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6581" h="605592">
                <a:moveTo>
                  <a:pt x="140017" y="411043"/>
                </a:moveTo>
                <a:cubicBezTo>
                  <a:pt x="154035" y="411043"/>
                  <a:pt x="168053" y="416326"/>
                  <a:pt x="178821" y="427078"/>
                </a:cubicBezTo>
                <a:cubicBezTo>
                  <a:pt x="200266" y="448488"/>
                  <a:pt x="200266" y="483153"/>
                  <a:pt x="178821" y="504564"/>
                </a:cubicBezTo>
                <a:lnTo>
                  <a:pt x="93692" y="589557"/>
                </a:lnTo>
                <a:cubicBezTo>
                  <a:pt x="83016" y="600216"/>
                  <a:pt x="68905" y="605592"/>
                  <a:pt x="54887" y="605592"/>
                </a:cubicBezTo>
                <a:cubicBezTo>
                  <a:pt x="40870" y="605592"/>
                  <a:pt x="26759" y="600216"/>
                  <a:pt x="16083" y="589557"/>
                </a:cubicBezTo>
                <a:cubicBezTo>
                  <a:pt x="-5362" y="568147"/>
                  <a:pt x="-5362" y="533389"/>
                  <a:pt x="16083" y="511979"/>
                </a:cubicBezTo>
                <a:lnTo>
                  <a:pt x="101212" y="427078"/>
                </a:lnTo>
                <a:cubicBezTo>
                  <a:pt x="111888" y="416326"/>
                  <a:pt x="125999" y="411043"/>
                  <a:pt x="140017" y="411043"/>
                </a:cubicBezTo>
                <a:close/>
                <a:moveTo>
                  <a:pt x="382501" y="49537"/>
                </a:moveTo>
                <a:cubicBezTo>
                  <a:pt x="478871" y="49537"/>
                  <a:pt x="557044" y="127491"/>
                  <a:pt x="557044" y="223798"/>
                </a:cubicBezTo>
                <a:cubicBezTo>
                  <a:pt x="557044" y="320012"/>
                  <a:pt x="478871" y="398059"/>
                  <a:pt x="382501" y="398059"/>
                </a:cubicBezTo>
                <a:cubicBezTo>
                  <a:pt x="286130" y="398059"/>
                  <a:pt x="207957" y="320012"/>
                  <a:pt x="207957" y="223798"/>
                </a:cubicBezTo>
                <a:cubicBezTo>
                  <a:pt x="207957" y="127491"/>
                  <a:pt x="286130" y="49537"/>
                  <a:pt x="382501" y="49537"/>
                </a:cubicBezTo>
                <a:close/>
                <a:moveTo>
                  <a:pt x="382536" y="24750"/>
                </a:moveTo>
                <a:cubicBezTo>
                  <a:pt x="355610" y="24750"/>
                  <a:pt x="329519" y="30034"/>
                  <a:pt x="304914" y="40417"/>
                </a:cubicBezTo>
                <a:cubicBezTo>
                  <a:pt x="281238" y="50428"/>
                  <a:pt x="259882" y="64796"/>
                  <a:pt x="241591" y="83058"/>
                </a:cubicBezTo>
                <a:cubicBezTo>
                  <a:pt x="223300" y="101319"/>
                  <a:pt x="208908" y="122547"/>
                  <a:pt x="198880" y="146278"/>
                </a:cubicBezTo>
                <a:cubicBezTo>
                  <a:pt x="188481" y="170843"/>
                  <a:pt x="183189" y="196891"/>
                  <a:pt x="183189" y="223774"/>
                </a:cubicBezTo>
                <a:cubicBezTo>
                  <a:pt x="183189" y="250564"/>
                  <a:pt x="188481" y="276705"/>
                  <a:pt x="198880" y="301177"/>
                </a:cubicBezTo>
                <a:cubicBezTo>
                  <a:pt x="208908" y="324908"/>
                  <a:pt x="223300" y="346228"/>
                  <a:pt x="241591" y="364490"/>
                </a:cubicBezTo>
                <a:cubicBezTo>
                  <a:pt x="259882" y="382752"/>
                  <a:pt x="281238" y="397027"/>
                  <a:pt x="304914" y="407131"/>
                </a:cubicBezTo>
                <a:cubicBezTo>
                  <a:pt x="329519" y="417513"/>
                  <a:pt x="355610" y="422705"/>
                  <a:pt x="382536" y="422705"/>
                </a:cubicBezTo>
                <a:cubicBezTo>
                  <a:pt x="409462" y="422705"/>
                  <a:pt x="435553" y="417513"/>
                  <a:pt x="460158" y="407131"/>
                </a:cubicBezTo>
                <a:cubicBezTo>
                  <a:pt x="483834" y="397027"/>
                  <a:pt x="505190" y="382752"/>
                  <a:pt x="523481" y="364490"/>
                </a:cubicBezTo>
                <a:cubicBezTo>
                  <a:pt x="541772" y="346228"/>
                  <a:pt x="556164" y="324908"/>
                  <a:pt x="566192" y="301177"/>
                </a:cubicBezTo>
                <a:cubicBezTo>
                  <a:pt x="576591" y="276705"/>
                  <a:pt x="581883" y="250564"/>
                  <a:pt x="581883" y="223774"/>
                </a:cubicBezTo>
                <a:cubicBezTo>
                  <a:pt x="581883" y="196891"/>
                  <a:pt x="576591" y="170843"/>
                  <a:pt x="566192" y="146278"/>
                </a:cubicBezTo>
                <a:cubicBezTo>
                  <a:pt x="556164" y="122547"/>
                  <a:pt x="541772" y="101319"/>
                  <a:pt x="523481" y="83058"/>
                </a:cubicBezTo>
                <a:cubicBezTo>
                  <a:pt x="505190" y="64796"/>
                  <a:pt x="483834" y="50428"/>
                  <a:pt x="460158" y="40417"/>
                </a:cubicBezTo>
                <a:cubicBezTo>
                  <a:pt x="435553" y="30034"/>
                  <a:pt x="409462" y="24750"/>
                  <a:pt x="382536" y="24750"/>
                </a:cubicBezTo>
                <a:close/>
                <a:moveTo>
                  <a:pt x="382536" y="0"/>
                </a:moveTo>
                <a:cubicBezTo>
                  <a:pt x="412712" y="0"/>
                  <a:pt x="442145" y="5933"/>
                  <a:pt x="469721" y="17613"/>
                </a:cubicBezTo>
                <a:cubicBezTo>
                  <a:pt x="496462" y="28922"/>
                  <a:pt x="520417" y="45051"/>
                  <a:pt x="540937" y="65538"/>
                </a:cubicBezTo>
                <a:cubicBezTo>
                  <a:pt x="561549" y="86117"/>
                  <a:pt x="577705" y="110033"/>
                  <a:pt x="588940" y="136637"/>
                </a:cubicBezTo>
                <a:cubicBezTo>
                  <a:pt x="600639" y="164262"/>
                  <a:pt x="606581" y="193554"/>
                  <a:pt x="606581" y="223774"/>
                </a:cubicBezTo>
                <a:cubicBezTo>
                  <a:pt x="606581" y="253901"/>
                  <a:pt x="600639" y="283194"/>
                  <a:pt x="588940" y="310818"/>
                </a:cubicBezTo>
                <a:cubicBezTo>
                  <a:pt x="577705" y="337515"/>
                  <a:pt x="561549" y="361431"/>
                  <a:pt x="540937" y="381917"/>
                </a:cubicBezTo>
                <a:cubicBezTo>
                  <a:pt x="520417" y="402496"/>
                  <a:pt x="496462" y="418626"/>
                  <a:pt x="469721" y="429842"/>
                </a:cubicBezTo>
                <a:cubicBezTo>
                  <a:pt x="442145" y="441522"/>
                  <a:pt x="412805" y="447455"/>
                  <a:pt x="382536" y="447455"/>
                </a:cubicBezTo>
                <a:cubicBezTo>
                  <a:pt x="352267" y="447455"/>
                  <a:pt x="322927" y="441522"/>
                  <a:pt x="295258" y="429842"/>
                </a:cubicBezTo>
                <a:cubicBezTo>
                  <a:pt x="275295" y="421407"/>
                  <a:pt x="256818" y="410190"/>
                  <a:pt x="240105" y="396471"/>
                </a:cubicBezTo>
                <a:lnTo>
                  <a:pt x="209558" y="427061"/>
                </a:lnTo>
                <a:cubicBezTo>
                  <a:pt x="206030" y="420758"/>
                  <a:pt x="201666" y="414918"/>
                  <a:pt x="196373" y="409541"/>
                </a:cubicBezTo>
                <a:cubicBezTo>
                  <a:pt x="191081" y="404350"/>
                  <a:pt x="185232" y="399901"/>
                  <a:pt x="178918" y="396378"/>
                </a:cubicBezTo>
                <a:lnTo>
                  <a:pt x="209465" y="365880"/>
                </a:lnTo>
                <a:cubicBezTo>
                  <a:pt x="195724" y="349287"/>
                  <a:pt x="184582" y="330840"/>
                  <a:pt x="176040" y="310818"/>
                </a:cubicBezTo>
                <a:cubicBezTo>
                  <a:pt x="164341" y="283194"/>
                  <a:pt x="158491" y="253901"/>
                  <a:pt x="158491" y="223774"/>
                </a:cubicBezTo>
                <a:cubicBezTo>
                  <a:pt x="158491" y="193554"/>
                  <a:pt x="164341" y="164262"/>
                  <a:pt x="176040" y="136637"/>
                </a:cubicBezTo>
                <a:cubicBezTo>
                  <a:pt x="187367" y="110033"/>
                  <a:pt x="203523" y="86117"/>
                  <a:pt x="224043" y="65538"/>
                </a:cubicBezTo>
                <a:cubicBezTo>
                  <a:pt x="244655" y="45051"/>
                  <a:pt x="268610" y="28922"/>
                  <a:pt x="295258" y="17613"/>
                </a:cubicBezTo>
                <a:cubicBezTo>
                  <a:pt x="322927" y="5933"/>
                  <a:pt x="352267" y="0"/>
                  <a:pt x="3825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1" name="Título 20">
            <a:extLst>
              <a:ext uri="{FF2B5EF4-FFF2-40B4-BE49-F238E27FC236}">
                <a16:creationId xmlns:a16="http://schemas.microsoft.com/office/drawing/2014/main" id="{8E685A7B-284B-49F0-B076-31AB5FBB72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49552" y="271009"/>
            <a:ext cx="6460966" cy="54497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enter the relevant text title</a:t>
            </a:r>
            <a:br>
              <a:rPr lang="en-US" dirty="0"/>
            </a:br>
            <a:endParaRPr lang="es-PE" dirty="0"/>
          </a:p>
        </p:txBody>
      </p:sp>
      <p:sp>
        <p:nvSpPr>
          <p:cNvPr id="26" name="Rectangle 578">
            <a:extLst>
              <a:ext uri="{FF2B5EF4-FFF2-40B4-BE49-F238E27FC236}">
                <a16:creationId xmlns:a16="http://schemas.microsoft.com/office/drawing/2014/main" id="{E7649288-EBF5-4D14-8F7A-1533F8F004B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09196" y="6280820"/>
            <a:ext cx="173697" cy="468362"/>
          </a:xfrm>
          <a:prstGeom prst="rect">
            <a:avLst/>
          </a:prstGeom>
          <a:solidFill>
            <a:srgbClr val="75BDA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sp>
        <p:nvSpPr>
          <p:cNvPr id="27" name="Freeform 579">
            <a:extLst>
              <a:ext uri="{FF2B5EF4-FFF2-40B4-BE49-F238E27FC236}">
                <a16:creationId xmlns:a16="http://schemas.microsoft.com/office/drawing/2014/main" id="{45494489-E69F-4E02-BF13-11E110E69FCC}"/>
              </a:ext>
            </a:extLst>
          </p:cNvPr>
          <p:cNvSpPr>
            <a:spLocks/>
          </p:cNvSpPr>
          <p:nvPr userDrawn="1"/>
        </p:nvSpPr>
        <p:spPr bwMode="auto">
          <a:xfrm>
            <a:off x="11309196" y="5997012"/>
            <a:ext cx="792493" cy="752171"/>
          </a:xfrm>
          <a:custGeom>
            <a:avLst/>
            <a:gdLst>
              <a:gd name="T0" fmla="*/ 0 w 676"/>
              <a:gd name="T1" fmla="*/ 241 h 641"/>
              <a:gd name="T2" fmla="*/ 152 w 676"/>
              <a:gd name="T3" fmla="*/ 241 h 641"/>
              <a:gd name="T4" fmla="*/ 281 w 676"/>
              <a:gd name="T5" fmla="*/ 404 h 641"/>
              <a:gd name="T6" fmla="*/ 492 w 676"/>
              <a:gd name="T7" fmla="*/ 128 h 641"/>
              <a:gd name="T8" fmla="*/ 423 w 676"/>
              <a:gd name="T9" fmla="*/ 69 h 641"/>
              <a:gd name="T10" fmla="*/ 676 w 676"/>
              <a:gd name="T11" fmla="*/ 0 h 641"/>
              <a:gd name="T12" fmla="*/ 656 w 676"/>
              <a:gd name="T13" fmla="*/ 263 h 641"/>
              <a:gd name="T14" fmla="*/ 588 w 676"/>
              <a:gd name="T15" fmla="*/ 207 h 641"/>
              <a:gd name="T16" fmla="*/ 281 w 676"/>
              <a:gd name="T17" fmla="*/ 641 h 641"/>
              <a:gd name="T18" fmla="*/ 0 w 676"/>
              <a:gd name="T19" fmla="*/ 2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6" h="641">
                <a:moveTo>
                  <a:pt x="0" y="241"/>
                </a:moveTo>
                <a:cubicBezTo>
                  <a:pt x="51" y="241"/>
                  <a:pt x="101" y="241"/>
                  <a:pt x="152" y="241"/>
                </a:cubicBezTo>
                <a:cubicBezTo>
                  <a:pt x="195" y="295"/>
                  <a:pt x="238" y="350"/>
                  <a:pt x="281" y="404"/>
                </a:cubicBezTo>
                <a:cubicBezTo>
                  <a:pt x="351" y="312"/>
                  <a:pt x="422" y="220"/>
                  <a:pt x="492" y="128"/>
                </a:cubicBezTo>
                <a:cubicBezTo>
                  <a:pt x="469" y="108"/>
                  <a:pt x="446" y="89"/>
                  <a:pt x="423" y="69"/>
                </a:cubicBezTo>
                <a:cubicBezTo>
                  <a:pt x="507" y="46"/>
                  <a:pt x="592" y="23"/>
                  <a:pt x="676" y="0"/>
                </a:cubicBezTo>
                <a:cubicBezTo>
                  <a:pt x="669" y="87"/>
                  <a:pt x="663" y="175"/>
                  <a:pt x="656" y="263"/>
                </a:cubicBezTo>
                <a:cubicBezTo>
                  <a:pt x="633" y="244"/>
                  <a:pt x="611" y="225"/>
                  <a:pt x="588" y="207"/>
                </a:cubicBezTo>
                <a:cubicBezTo>
                  <a:pt x="486" y="351"/>
                  <a:pt x="383" y="496"/>
                  <a:pt x="281" y="641"/>
                </a:cubicBezTo>
                <a:cubicBezTo>
                  <a:pt x="187" y="508"/>
                  <a:pt x="94" y="374"/>
                  <a:pt x="0" y="241"/>
                </a:cubicBezTo>
                <a:close/>
              </a:path>
            </a:pathLst>
          </a:custGeom>
          <a:solidFill>
            <a:srgbClr val="58B6C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sp>
        <p:nvSpPr>
          <p:cNvPr id="28" name="Freeform 580">
            <a:extLst>
              <a:ext uri="{FF2B5EF4-FFF2-40B4-BE49-F238E27FC236}">
                <a16:creationId xmlns:a16="http://schemas.microsoft.com/office/drawing/2014/main" id="{D9C41E3C-239A-461E-B13B-241E2D427202}"/>
              </a:ext>
            </a:extLst>
          </p:cNvPr>
          <p:cNvSpPr>
            <a:spLocks/>
          </p:cNvSpPr>
          <p:nvPr userDrawn="1"/>
        </p:nvSpPr>
        <p:spPr bwMode="auto">
          <a:xfrm>
            <a:off x="11822532" y="6280820"/>
            <a:ext cx="175248" cy="468362"/>
          </a:xfrm>
          <a:custGeom>
            <a:avLst/>
            <a:gdLst>
              <a:gd name="T0" fmla="*/ 0 w 150"/>
              <a:gd name="T1" fmla="*/ 209 h 399"/>
              <a:gd name="T2" fmla="*/ 150 w 150"/>
              <a:gd name="T3" fmla="*/ 0 h 399"/>
              <a:gd name="T4" fmla="*/ 150 w 150"/>
              <a:gd name="T5" fmla="*/ 399 h 399"/>
              <a:gd name="T6" fmla="*/ 0 w 150"/>
              <a:gd name="T7" fmla="*/ 399 h 399"/>
              <a:gd name="T8" fmla="*/ 0 w 150"/>
              <a:gd name="T9" fmla="*/ 20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399">
                <a:moveTo>
                  <a:pt x="0" y="209"/>
                </a:moveTo>
                <a:cubicBezTo>
                  <a:pt x="50" y="140"/>
                  <a:pt x="100" y="70"/>
                  <a:pt x="150" y="0"/>
                </a:cubicBezTo>
                <a:cubicBezTo>
                  <a:pt x="150" y="133"/>
                  <a:pt x="150" y="266"/>
                  <a:pt x="150" y="399"/>
                </a:cubicBezTo>
                <a:cubicBezTo>
                  <a:pt x="100" y="399"/>
                  <a:pt x="50" y="399"/>
                  <a:pt x="0" y="399"/>
                </a:cubicBezTo>
                <a:cubicBezTo>
                  <a:pt x="0" y="336"/>
                  <a:pt x="0" y="273"/>
                  <a:pt x="0" y="209"/>
                </a:cubicBezTo>
                <a:close/>
              </a:path>
            </a:pathLst>
          </a:custGeom>
          <a:solidFill>
            <a:srgbClr val="75BDA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sp>
        <p:nvSpPr>
          <p:cNvPr id="29" name="Freeform 581">
            <a:extLst>
              <a:ext uri="{FF2B5EF4-FFF2-40B4-BE49-F238E27FC236}">
                <a16:creationId xmlns:a16="http://schemas.microsoft.com/office/drawing/2014/main" id="{25E4434D-0B0E-4A66-BCF4-C91C4EEC5AA9}"/>
              </a:ext>
            </a:extLst>
          </p:cNvPr>
          <p:cNvSpPr>
            <a:spLocks/>
          </p:cNvSpPr>
          <p:nvPr userDrawn="1"/>
        </p:nvSpPr>
        <p:spPr bwMode="auto">
          <a:xfrm>
            <a:off x="11309196" y="6280820"/>
            <a:ext cx="173697" cy="356699"/>
          </a:xfrm>
          <a:custGeom>
            <a:avLst/>
            <a:gdLst>
              <a:gd name="T0" fmla="*/ 0 w 149"/>
              <a:gd name="T1" fmla="*/ 0 h 305"/>
              <a:gd name="T2" fmla="*/ 149 w 149"/>
              <a:gd name="T3" fmla="*/ 305 h 305"/>
              <a:gd name="T4" fmla="*/ 149 w 149"/>
              <a:gd name="T5" fmla="*/ 212 h 305"/>
              <a:gd name="T6" fmla="*/ 0 w 149"/>
              <a:gd name="T7" fmla="*/ 0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9" h="305">
                <a:moveTo>
                  <a:pt x="0" y="0"/>
                </a:moveTo>
                <a:cubicBezTo>
                  <a:pt x="50" y="102"/>
                  <a:pt x="100" y="204"/>
                  <a:pt x="149" y="305"/>
                </a:cubicBezTo>
                <a:cubicBezTo>
                  <a:pt x="149" y="274"/>
                  <a:pt x="149" y="243"/>
                  <a:pt x="149" y="212"/>
                </a:cubicBezTo>
                <a:cubicBezTo>
                  <a:pt x="99" y="142"/>
                  <a:pt x="50" y="71"/>
                  <a:pt x="0" y="0"/>
                </a:cubicBezTo>
                <a:close/>
              </a:path>
            </a:pathLst>
          </a:custGeom>
          <a:solidFill>
            <a:srgbClr val="3494B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72B0F827-A81B-4060-A691-4C1BB2E1601F}"/>
              </a:ext>
            </a:extLst>
          </p:cNvPr>
          <p:cNvSpPr/>
          <p:nvPr userDrawn="1"/>
        </p:nvSpPr>
        <p:spPr>
          <a:xfrm>
            <a:off x="1" y="6571641"/>
            <a:ext cx="11309196" cy="177540"/>
          </a:xfrm>
          <a:prstGeom prst="rect">
            <a:avLst/>
          </a:prstGeom>
          <a:solidFill>
            <a:srgbClr val="75BDA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9296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B22F1847-CFC5-45DB-997A-5EFDECA57DB9}"/>
              </a:ext>
            </a:extLst>
          </p:cNvPr>
          <p:cNvGrpSpPr/>
          <p:nvPr userDrawn="1"/>
        </p:nvGrpSpPr>
        <p:grpSpPr>
          <a:xfrm>
            <a:off x="0" y="6572402"/>
            <a:ext cx="12154152" cy="176780"/>
            <a:chOff x="0" y="6640497"/>
            <a:chExt cx="12154152" cy="226331"/>
          </a:xfrm>
        </p:grpSpPr>
        <p:sp>
          <p:nvSpPr>
            <p:cNvPr id="26" name="Rectangle 36">
              <a:extLst>
                <a:ext uri="{FF2B5EF4-FFF2-40B4-BE49-F238E27FC236}">
                  <a16:creationId xmlns:a16="http://schemas.microsoft.com/office/drawing/2014/main" id="{DB929CA7-53E6-43F0-8FF8-CDF3DF758CD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6640497"/>
              <a:ext cx="5104067" cy="226331"/>
            </a:xfrm>
            <a:prstGeom prst="rect">
              <a:avLst/>
            </a:prstGeom>
            <a:solidFill>
              <a:srgbClr val="58B6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 dirty="0"/>
            </a:p>
          </p:txBody>
        </p:sp>
        <p:sp>
          <p:nvSpPr>
            <p:cNvPr id="27" name="Rectangle 37">
              <a:extLst>
                <a:ext uri="{FF2B5EF4-FFF2-40B4-BE49-F238E27FC236}">
                  <a16:creationId xmlns:a16="http://schemas.microsoft.com/office/drawing/2014/main" id="{BD0A70F8-B4B1-408C-9791-B9B2284FFE6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82915" y="6640497"/>
              <a:ext cx="3633977" cy="226331"/>
            </a:xfrm>
            <a:prstGeom prst="rect">
              <a:avLst/>
            </a:prstGeom>
            <a:solidFill>
              <a:srgbClr val="8CC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 dirty="0"/>
            </a:p>
          </p:txBody>
        </p:sp>
        <p:sp>
          <p:nvSpPr>
            <p:cNvPr id="28" name="Rectangle 38">
              <a:extLst>
                <a:ext uri="{FF2B5EF4-FFF2-40B4-BE49-F238E27FC236}">
                  <a16:creationId xmlns:a16="http://schemas.microsoft.com/office/drawing/2014/main" id="{5A9B10AD-0719-40EA-9819-397122A370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16892" y="6640497"/>
              <a:ext cx="2149081" cy="226331"/>
            </a:xfrm>
            <a:prstGeom prst="rect">
              <a:avLst/>
            </a:prstGeom>
            <a:solidFill>
              <a:srgbClr val="3494B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 dirty="0"/>
            </a:p>
          </p:txBody>
        </p:sp>
        <p:sp>
          <p:nvSpPr>
            <p:cNvPr id="29" name="Rectangle 39">
              <a:extLst>
                <a:ext uri="{FF2B5EF4-FFF2-40B4-BE49-F238E27FC236}">
                  <a16:creationId xmlns:a16="http://schemas.microsoft.com/office/drawing/2014/main" id="{27D11D7E-5B0A-439D-9D57-0546D771CF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865972" y="6640497"/>
              <a:ext cx="1288180" cy="226331"/>
            </a:xfrm>
            <a:prstGeom prst="rect">
              <a:avLst/>
            </a:prstGeom>
            <a:solidFill>
              <a:srgbClr val="75BD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 dirty="0"/>
            </a:p>
          </p:txBody>
        </p:sp>
      </p:grpSp>
    </p:spTree>
    <p:extLst>
      <p:ext uri="{BB962C8B-B14F-4D97-AF65-F5344CB8AC3E}">
        <p14:creationId xmlns:p14="http://schemas.microsoft.com/office/powerpoint/2010/main" val="390047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78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ED2DBC6C-DD6D-48BF-98C2-B6D09B71BC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28E335B3-E6C8-4C68-B320-5A11CD77B769}"/>
              </a:ext>
            </a:extLst>
          </p:cNvPr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0D8302F-3B95-4D6C-8612-300A5D3E29C1}"/>
              </a:ext>
            </a:extLst>
          </p:cNvPr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>
            <a:extLst>
              <a:ext uri="{FF2B5EF4-FFF2-40B4-BE49-F238E27FC236}">
                <a16:creationId xmlns:a16="http://schemas.microsoft.com/office/drawing/2014/main" id="{1FC8F613-E070-4AE7-9313-0DDC9F553451}"/>
              </a:ext>
            </a:extLst>
          </p:cNvPr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extBox 57">
            <a:extLst>
              <a:ext uri="{FF2B5EF4-FFF2-40B4-BE49-F238E27FC236}">
                <a16:creationId xmlns:a16="http://schemas.microsoft.com/office/drawing/2014/main" id="{B82A7FE8-1FB6-45BD-BF01-27DCAE0D0FAD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8">
            <a:extLst>
              <a:ext uri="{FF2B5EF4-FFF2-40B4-BE49-F238E27FC236}">
                <a16:creationId xmlns:a16="http://schemas.microsoft.com/office/drawing/2014/main" id="{7840F394-0820-4BF8-A5C8-E994209710B0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60">
            <a:extLst>
              <a:ext uri="{FF2B5EF4-FFF2-40B4-BE49-F238E27FC236}">
                <a16:creationId xmlns:a16="http://schemas.microsoft.com/office/drawing/2014/main" id="{539B8B64-1121-4AE7-A6EF-FD1E7CAF1200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9011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感谢您下载包图网平台上提供的</a:t>
            </a:r>
            <a:r>
              <a:rPr lang="en-US" altLang="zh-CN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r>
              <a:rPr lang="en-US" altLang="zh-CN" sz="6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ibaotu.com</a:t>
            </a:r>
          </a:p>
        </p:txBody>
      </p:sp>
    </p:spTree>
    <p:extLst>
      <p:ext uri="{BB962C8B-B14F-4D97-AF65-F5344CB8AC3E}">
        <p14:creationId xmlns:p14="http://schemas.microsoft.com/office/powerpoint/2010/main" val="333706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6" r:id="rId3"/>
    <p:sldLayoutId id="2147483654" r:id="rId4"/>
    <p:sldLayoutId id="214748365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MH_Others_1">
            <a:extLst>
              <a:ext uri="{FF2B5EF4-FFF2-40B4-BE49-F238E27FC236}">
                <a16:creationId xmlns:a16="http://schemas.microsoft.com/office/drawing/2014/main" id="{AF001D83-D035-4797-A0EB-C953CD7BA87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984165" y="283925"/>
            <a:ext cx="3828995" cy="4924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s-CO" altLang="zh-CN" sz="3200" b="1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  <a:sym typeface="Arial" panose="020B0604020202020204" pitchFamily="34" charset="0"/>
              </a:rPr>
              <a:t>SISTEMA PQRS</a:t>
            </a:r>
            <a:endParaRPr lang="es-CO" altLang="zh-CN" sz="3200" b="1" dirty="0">
              <a:solidFill>
                <a:schemeClr val="accent3">
                  <a:lumMod val="75000"/>
                </a:schemeClr>
              </a:solidFill>
              <a:latin typeface="Century Gothic" panose="020B0502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2" name="Imagen 31" descr="PLAN PASO A PASO DESDE EL 14 DE ABRIL – ICEDUC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79" t="15691" r="34140" b="70521"/>
          <a:stretch/>
        </p:blipFill>
        <p:spPr bwMode="auto">
          <a:xfrm>
            <a:off x="586789" y="1989361"/>
            <a:ext cx="4925060" cy="1190625"/>
          </a:xfrm>
          <a:prstGeom prst="rect">
            <a:avLst/>
          </a:prstGeom>
          <a:noFill/>
          <a:ln w="34925">
            <a:solidFill>
              <a:srgbClr val="00B0F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3" name="Rectángulo redondeado 32"/>
          <p:cNvSpPr/>
          <p:nvPr/>
        </p:nvSpPr>
        <p:spPr>
          <a:xfrm>
            <a:off x="431947" y="4340794"/>
            <a:ext cx="11165683" cy="173962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s-ES" sz="2800" b="1" dirty="0">
                <a:gradFill>
                  <a:gsLst>
                    <a:gs pos="71500">
                      <a:schemeClr val="accent2">
                        <a:lumMod val="60000"/>
                        <a:lumOff val="40000"/>
                      </a:schemeClr>
                    </a:gs>
                    <a:gs pos="0">
                      <a:schemeClr val="accent2"/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latin typeface="Century Gothic" panose="020B0502020202020204" pitchFamily="34" charset="0"/>
              </a:rPr>
              <a:t>1. Ingresar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al aplicativo PQRS para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registrar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la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solicitud recibida.</a:t>
            </a:r>
            <a:endParaRPr lang="es-ES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algn="just"/>
            <a:r>
              <a:rPr lang="es-ES" sz="2800" b="1" dirty="0">
                <a:gradFill>
                  <a:gsLst>
                    <a:gs pos="71500">
                      <a:schemeClr val="accent2">
                        <a:lumMod val="60000"/>
                        <a:lumOff val="40000"/>
                      </a:schemeClr>
                    </a:gs>
                    <a:gs pos="0">
                      <a:schemeClr val="accent2"/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latin typeface="Century Gothic" panose="020B0502020202020204" pitchFamily="34" charset="0"/>
              </a:rPr>
              <a:t>2. Dar clic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en “</a:t>
            </a:r>
            <a:r>
              <a:rPr lang="es-E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Crear </a:t>
            </a:r>
            <a:r>
              <a:rPr lang="es-E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derecho de </a:t>
            </a:r>
            <a:r>
              <a:rPr lang="es-E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petición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”, si va ingresar un derecho de petición o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“</a:t>
            </a:r>
            <a:r>
              <a:rPr lang="es-E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Crear PQR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”, si va ingresar una queja, reclamo o sugerencia.</a:t>
            </a:r>
          </a:p>
          <a:p>
            <a:pPr algn="just"/>
            <a:r>
              <a:rPr lang="es-ES" sz="2800" b="1" dirty="0">
                <a:gradFill>
                  <a:gsLst>
                    <a:gs pos="71500">
                      <a:schemeClr val="accent2">
                        <a:lumMod val="60000"/>
                        <a:lumOff val="40000"/>
                      </a:schemeClr>
                    </a:gs>
                    <a:gs pos="0">
                      <a:schemeClr val="accent2"/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latin typeface="Century Gothic" panose="020B0502020202020204" pitchFamily="34" charset="0"/>
              </a:rPr>
              <a:t>3. Diligenciar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completamente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formulario todos los datos del usuario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s-ES" sz="2800" b="1" dirty="0">
                <a:gradFill>
                  <a:gsLst>
                    <a:gs pos="71500">
                      <a:schemeClr val="accent2">
                        <a:lumMod val="60000"/>
                        <a:lumOff val="40000"/>
                      </a:schemeClr>
                    </a:gs>
                    <a:gs pos="0">
                      <a:schemeClr val="accent2"/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latin typeface="Century Gothic" panose="020B0502020202020204" pitchFamily="34" charset="0"/>
              </a:rPr>
              <a:t>4. Anexar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soportes si es del caso.</a:t>
            </a:r>
            <a:endParaRPr lang="es-CO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H_Others_1">
            <a:extLst>
              <a:ext uri="{FF2B5EF4-FFF2-40B4-BE49-F238E27FC236}">
                <a16:creationId xmlns:a16="http://schemas.microsoft.com/office/drawing/2014/main" id="{AF001D83-D035-4797-A0EB-C953CD7BA87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781358" y="1399382"/>
            <a:ext cx="4234608" cy="4924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s-CO" altLang="zh-CN" sz="3200" b="1" dirty="0" smtClean="0">
                <a:gradFill>
                  <a:gsLst>
                    <a:gs pos="71500">
                      <a:schemeClr val="accent2">
                        <a:lumMod val="60000"/>
                        <a:lumOff val="40000"/>
                      </a:schemeClr>
                    </a:gs>
                    <a:gs pos="0">
                      <a:schemeClr val="accent2"/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latin typeface="Century Gothic" panose="020B0502020202020204" pitchFamily="34" charset="0"/>
                <a:sym typeface="Arial" panose="020B0604020202020204" pitchFamily="34" charset="0"/>
              </a:rPr>
              <a:t>Registro de PQRS</a:t>
            </a:r>
            <a:endParaRPr lang="es-CO" altLang="zh-CN" sz="3200" b="1" dirty="0">
              <a:gradFill>
                <a:gsLst>
                  <a:gs pos="715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latin typeface="Century Gothic" panose="020B0502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 bwMode="auto">
          <a:xfrm>
            <a:off x="6720774" y="1125783"/>
            <a:ext cx="4979406" cy="106006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lIns="91439" rIns="91439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06542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813084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219627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626169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CO" altLang="es-CO" sz="4000" dirty="0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¿Qué debo hacer?</a:t>
            </a:r>
            <a:endParaRPr lang="es-ES_tradnl" altLang="es-CO" sz="4000" dirty="0">
              <a:solidFill>
                <a:schemeClr val="bg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31948" y="3179986"/>
            <a:ext cx="11165683" cy="83999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Cuando se reciben PQRS directamente en la dependencia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 través de </a:t>
            </a:r>
            <a:r>
              <a:rPr lang="es-ES" sz="2400" b="1" dirty="0">
                <a:solidFill>
                  <a:srgbClr val="00B0F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correo electrónico, de manera presencial, por teléfono o por </a:t>
            </a:r>
            <a:r>
              <a:rPr lang="es-ES" sz="2400" b="1" dirty="0" smtClean="0">
                <a:solidFill>
                  <a:srgbClr val="00B0F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oficio.</a:t>
            </a:r>
            <a:endParaRPr lang="es-CO" dirty="0">
              <a:solidFill>
                <a:srgbClr val="00B0F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4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MH_Others_1">
            <a:extLst>
              <a:ext uri="{FF2B5EF4-FFF2-40B4-BE49-F238E27FC236}">
                <a16:creationId xmlns:a16="http://schemas.microsoft.com/office/drawing/2014/main" id="{AF001D83-D035-4797-A0EB-C953CD7BA87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984165" y="283925"/>
            <a:ext cx="3828995" cy="4924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s-CO" altLang="zh-CN" sz="3200" b="1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  <a:sym typeface="Arial" panose="020B0604020202020204" pitchFamily="34" charset="0"/>
              </a:rPr>
              <a:t>SISTEMA PQRS</a:t>
            </a:r>
            <a:endParaRPr lang="es-CO" altLang="zh-CN" sz="3200" b="1" dirty="0">
              <a:solidFill>
                <a:schemeClr val="accent3">
                  <a:lumMod val="75000"/>
                </a:schemeClr>
              </a:solidFill>
              <a:latin typeface="Century Gothic" panose="020B0502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262551" y="2535303"/>
            <a:ext cx="11437629" cy="113235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lvl="0" algn="just">
              <a:spcAft>
                <a:spcPts val="0"/>
              </a:spcAft>
              <a:tabLst>
                <a:tab pos="238125" algn="l"/>
              </a:tabLst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1.</a:t>
            </a:r>
            <a:r>
              <a:rPr lang="es-ES" sz="2000" dirty="0" smtClean="0"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Datos 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del usuario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: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Nombres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apellidos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completos</a:t>
            </a:r>
            <a:r>
              <a:rPr lang="es-CO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Número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Identificación</a:t>
            </a:r>
            <a:r>
              <a:rPr lang="es-CO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Correo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electrónico</a:t>
            </a:r>
            <a:r>
              <a:rPr lang="es-CO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País, Departamento, Ciudad</a:t>
            </a:r>
            <a:r>
              <a:rPr lang="es-CO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</a:t>
            </a:r>
            <a:r>
              <a:rPr lang="es-CO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Teléfono</a:t>
            </a:r>
            <a:r>
              <a:rPr lang="es-CO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Asunto, Mensaje, Por qué medio requiere la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respuesta.</a:t>
            </a:r>
            <a:endParaRPr lang="es-CO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262551" y="3766741"/>
            <a:ext cx="11437629" cy="960906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.</a:t>
            </a:r>
            <a:r>
              <a:rPr lang="es-ES" sz="2000" dirty="0" smtClean="0"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Dependencia: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Debe escoger a que dependencia se registra el PQRS, en algunos casos no es para su dependencia, por tanto, debe escoger la dependencia encargada del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asunto de la solicitud.</a:t>
            </a:r>
            <a:endParaRPr lang="es-ES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ángulo redondeado 27"/>
          <p:cNvSpPr/>
          <p:nvPr/>
        </p:nvSpPr>
        <p:spPr>
          <a:xfrm>
            <a:off x="262551" y="4808182"/>
            <a:ext cx="11437629" cy="125609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3.</a:t>
            </a:r>
            <a:r>
              <a:rPr lang="es-ES" sz="2000" dirty="0" smtClean="0"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PQRS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por oficio: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Por lo general, llegan derechos de petición por el aplicativo de Comunicaciones a su dependencia,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por tanto, está radicado. En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espacio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del mensaje, debe escribir el </a:t>
            </a:r>
            <a:r>
              <a:rPr lang="es-ES" sz="2400" b="1" dirty="0" smtClean="0">
                <a:solidFill>
                  <a:srgbClr val="8CC066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# </a:t>
            </a:r>
            <a:r>
              <a:rPr lang="es-ES" sz="2400" b="1" dirty="0">
                <a:solidFill>
                  <a:srgbClr val="8CC066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de radicado del oficio recibido</a:t>
            </a:r>
            <a:r>
              <a:rPr lang="es-ES" dirty="0" smtClean="0"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,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con el fin de no generar otro # de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radicado en Gestión de Documentos y anexar el respectivo oficio.</a:t>
            </a:r>
            <a:endParaRPr lang="es-ES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H_Others_1">
            <a:extLst>
              <a:ext uri="{FF2B5EF4-FFF2-40B4-BE49-F238E27FC236}">
                <a16:creationId xmlns:a16="http://schemas.microsoft.com/office/drawing/2014/main" id="{AF001D83-D035-4797-A0EB-C953CD7BA87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781358" y="1399382"/>
            <a:ext cx="4234608" cy="4924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s-CO" altLang="zh-CN" sz="3200" b="1" dirty="0" smtClean="0">
                <a:gradFill>
                  <a:gsLst>
                    <a:gs pos="71500">
                      <a:schemeClr val="accent2">
                        <a:lumMod val="60000"/>
                        <a:lumOff val="40000"/>
                      </a:schemeClr>
                    </a:gs>
                    <a:gs pos="0">
                      <a:schemeClr val="accent2"/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latin typeface="Century Gothic" panose="020B0502020202020204" pitchFamily="34" charset="0"/>
                <a:sym typeface="Arial" panose="020B0604020202020204" pitchFamily="34" charset="0"/>
              </a:rPr>
              <a:t>Registro de PQRS</a:t>
            </a:r>
            <a:endParaRPr lang="es-CO" altLang="zh-CN" sz="3200" b="1" dirty="0">
              <a:gradFill>
                <a:gsLst>
                  <a:gs pos="715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latin typeface="Century Gothic" panose="020B0502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 bwMode="auto">
          <a:xfrm>
            <a:off x="6720774" y="1125783"/>
            <a:ext cx="4979406" cy="106006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lIns="91439" rIns="91439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06542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813084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219627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626169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CO" altLang="es-CO" sz="3200" dirty="0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¿Qué debo tener en cuenta?</a:t>
            </a:r>
            <a:endParaRPr lang="es-ES_tradnl" altLang="es-CO" sz="3200" dirty="0">
              <a:solidFill>
                <a:schemeClr val="bg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4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MH_Others_1">
            <a:extLst>
              <a:ext uri="{FF2B5EF4-FFF2-40B4-BE49-F238E27FC236}">
                <a16:creationId xmlns:a16="http://schemas.microsoft.com/office/drawing/2014/main" id="{AF001D83-D035-4797-A0EB-C953CD7BA87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984165" y="283925"/>
            <a:ext cx="3828995" cy="4924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s-CO" altLang="zh-CN" sz="3200" b="1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  <a:sym typeface="Arial" panose="020B0604020202020204" pitchFamily="34" charset="0"/>
              </a:rPr>
              <a:t>SISTEMA PQRS</a:t>
            </a:r>
            <a:endParaRPr lang="es-CO" altLang="zh-CN" sz="3200" b="1" dirty="0">
              <a:solidFill>
                <a:schemeClr val="accent3">
                  <a:lumMod val="75000"/>
                </a:schemeClr>
              </a:solidFill>
              <a:latin typeface="Century Gothic" panose="020B0502020202020204" pitchFamily="34" charset="0"/>
              <a:sym typeface="Arial" panose="020B0604020202020204" pitchFamily="34" charset="0"/>
            </a:endParaRPr>
          </a:p>
        </p:txBody>
      </p:sp>
      <p:sp>
        <p:nvSpPr>
          <p:cNvPr id="73" name="MH_Others_1">
            <a:extLst>
              <a:ext uri="{FF2B5EF4-FFF2-40B4-BE49-F238E27FC236}">
                <a16:creationId xmlns:a16="http://schemas.microsoft.com/office/drawing/2014/main" id="{AF001D83-D035-4797-A0EB-C953CD7BA87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781358" y="1399382"/>
            <a:ext cx="4234608" cy="4924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s-CO" altLang="zh-CN" sz="3200" b="1" dirty="0" smtClean="0">
                <a:gradFill>
                  <a:gsLst>
                    <a:gs pos="71500">
                      <a:schemeClr val="accent2">
                        <a:lumMod val="60000"/>
                        <a:lumOff val="40000"/>
                      </a:schemeClr>
                    </a:gs>
                    <a:gs pos="0">
                      <a:schemeClr val="accent2"/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latin typeface="Century Gothic" panose="020B0502020202020204" pitchFamily="34" charset="0"/>
                <a:sym typeface="Arial" panose="020B0604020202020204" pitchFamily="34" charset="0"/>
              </a:rPr>
              <a:t>Registro de PQRS</a:t>
            </a:r>
            <a:endParaRPr lang="es-CO" altLang="zh-CN" sz="3200" b="1" dirty="0">
              <a:gradFill>
                <a:gsLst>
                  <a:gs pos="715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latin typeface="Century Gothic" panose="020B0502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1 Título"/>
          <p:cNvSpPr txBox="1">
            <a:spLocks/>
          </p:cNvSpPr>
          <p:nvPr/>
        </p:nvSpPr>
        <p:spPr bwMode="auto">
          <a:xfrm>
            <a:off x="6720774" y="1125783"/>
            <a:ext cx="4979406" cy="106006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lIns="91439" rIns="91439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06542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813084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219627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626169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CO" altLang="es-CO" sz="3200" dirty="0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¿Qué debo tener en cuenta?</a:t>
            </a:r>
            <a:endParaRPr lang="es-ES_tradnl" altLang="es-CO" sz="3200" dirty="0">
              <a:solidFill>
                <a:schemeClr val="bg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340190" y="3404103"/>
            <a:ext cx="11359990" cy="306007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.</a:t>
            </a:r>
            <a:r>
              <a:rPr lang="es-ES" dirty="0" smtClean="0"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s-E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Los Programas Académicos, Admisiones, Registro y Control Académico y Gestión Financiera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,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reciben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un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alto número de solicitudes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través de correos electrónicos de la dependencia, de manera presencial y telefónica, por tal motivo,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 deja a discrecionalidad de la dependencia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, determinar cuáles solicitudes se registran en el aplicativo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PQRS.</a:t>
            </a:r>
          </a:p>
          <a:p>
            <a:pPr algn="just"/>
            <a:endParaRPr lang="es-CO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Registrar las solicitudes que sean de impacto institucional.</a:t>
            </a:r>
            <a:endParaRPr lang="es-CO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Que impliquen vulnerabilidad en los derechos de los usuarios.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Si no registra las solicitudes, debe también, tener en cuenta los tiempos establecidos por la ley para su respuesta.</a:t>
            </a:r>
            <a:endParaRPr lang="es-CO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367351" y="2288646"/>
            <a:ext cx="11332829" cy="113235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lvl="0" algn="just">
              <a:spcAft>
                <a:spcPts val="0"/>
              </a:spcAft>
              <a:tabLst>
                <a:tab pos="238125" algn="l"/>
              </a:tabLst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.</a:t>
            </a:r>
            <a:r>
              <a:rPr lang="es-ES" sz="2000" dirty="0" smtClean="0"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Visualización</a:t>
            </a:r>
            <a:r>
              <a:rPr lang="es-MX" sz="20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:</a:t>
            </a:r>
            <a:r>
              <a:rPr lang="es-MX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 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si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PQRS lo registró para su dependencia, este se reflejará en pendientes </a:t>
            </a:r>
            <a:r>
              <a:rPr lang="es-MX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una vez Gestión de Documentos, genere el # radicado.</a:t>
            </a:r>
            <a:endParaRPr lang="es-CO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3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包图主题2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包图主题2" id="{50CFA792-C506-47E4-B272-6A6183483AB3}" vid="{CC1AE437-2F7F-4319-9F22-408F5F8C346F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1924</TotalTime>
  <Words>372</Words>
  <Application>Microsoft Office PowerPoint</Application>
  <PresentationFormat>Panorámica</PresentationFormat>
  <Paragraphs>26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微软雅黑</vt:lpstr>
      <vt:lpstr>ＭＳ Ｐゴシック</vt:lpstr>
      <vt:lpstr>Arial</vt:lpstr>
      <vt:lpstr>Calibri</vt:lpstr>
      <vt:lpstr>Century Gothic</vt:lpstr>
      <vt:lpstr>Courier New</vt:lpstr>
      <vt:lpstr>等线</vt:lpstr>
      <vt:lpstr>Times New Roman</vt:lpstr>
      <vt:lpstr>包图主题2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WIN7</dc:creator>
  <cp:lastModifiedBy>Hewlett-Packard Company</cp:lastModifiedBy>
  <cp:revision>148</cp:revision>
  <dcterms:created xsi:type="dcterms:W3CDTF">2017-08-18T03:02:00Z</dcterms:created>
  <dcterms:modified xsi:type="dcterms:W3CDTF">2024-02-15T16:11:19Z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