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59"/>
  </p:notesMasterIdLst>
  <p:handoutMasterIdLst>
    <p:handoutMasterId r:id="rId60"/>
  </p:handoutMasterIdLst>
  <p:sldIdLst>
    <p:sldId id="357" r:id="rId2"/>
    <p:sldId id="395" r:id="rId3"/>
    <p:sldId id="407" r:id="rId4"/>
    <p:sldId id="408" r:id="rId5"/>
    <p:sldId id="409" r:id="rId6"/>
    <p:sldId id="410" r:id="rId7"/>
    <p:sldId id="412" r:id="rId8"/>
    <p:sldId id="411" r:id="rId9"/>
    <p:sldId id="413" r:id="rId10"/>
    <p:sldId id="415" r:id="rId11"/>
    <p:sldId id="416" r:id="rId12"/>
    <p:sldId id="417" r:id="rId13"/>
    <p:sldId id="418" r:id="rId14"/>
    <p:sldId id="422" r:id="rId15"/>
    <p:sldId id="423" r:id="rId16"/>
    <p:sldId id="424" r:id="rId17"/>
    <p:sldId id="425" r:id="rId18"/>
    <p:sldId id="426" r:id="rId19"/>
    <p:sldId id="427" r:id="rId20"/>
    <p:sldId id="428" r:id="rId21"/>
    <p:sldId id="429" r:id="rId22"/>
    <p:sldId id="430" r:id="rId23"/>
    <p:sldId id="431" r:id="rId24"/>
    <p:sldId id="432" r:id="rId25"/>
    <p:sldId id="433" r:id="rId26"/>
    <p:sldId id="434" r:id="rId27"/>
    <p:sldId id="435" r:id="rId28"/>
    <p:sldId id="436" r:id="rId29"/>
    <p:sldId id="437" r:id="rId30"/>
    <p:sldId id="438" r:id="rId31"/>
    <p:sldId id="439" r:id="rId32"/>
    <p:sldId id="440" r:id="rId33"/>
    <p:sldId id="441" r:id="rId34"/>
    <p:sldId id="442" r:id="rId35"/>
    <p:sldId id="443" r:id="rId36"/>
    <p:sldId id="444" r:id="rId37"/>
    <p:sldId id="445" r:id="rId38"/>
    <p:sldId id="446" r:id="rId39"/>
    <p:sldId id="447" r:id="rId40"/>
    <p:sldId id="448" r:id="rId41"/>
    <p:sldId id="449" r:id="rId42"/>
    <p:sldId id="451" r:id="rId43"/>
    <p:sldId id="452" r:id="rId44"/>
    <p:sldId id="453" r:id="rId45"/>
    <p:sldId id="454" r:id="rId46"/>
    <p:sldId id="455" r:id="rId47"/>
    <p:sldId id="456" r:id="rId48"/>
    <p:sldId id="457" r:id="rId49"/>
    <p:sldId id="458" r:id="rId50"/>
    <p:sldId id="459" r:id="rId51"/>
    <p:sldId id="460" r:id="rId52"/>
    <p:sldId id="461" r:id="rId53"/>
    <p:sldId id="462" r:id="rId54"/>
    <p:sldId id="463" r:id="rId55"/>
    <p:sldId id="464" r:id="rId56"/>
    <p:sldId id="465" r:id="rId57"/>
    <p:sldId id="466" r:id="rId58"/>
  </p:sldIdLst>
  <p:sldSz cx="9144000" cy="6858000" type="screen4x3"/>
  <p:notesSz cx="6858000" cy="9144000"/>
  <p:defaultTextStyle>
    <a:defPPr>
      <a:defRPr lang="es-CO"/>
    </a:defPPr>
    <a:lvl1pPr algn="l"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1pPr>
    <a:lvl2pPr marL="406400" indent="50800" algn="l"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2pPr>
    <a:lvl3pPr marL="812800" indent="101600" algn="l"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3pPr>
    <a:lvl4pPr marL="1219200" indent="152400" algn="l"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4pPr>
    <a:lvl5pPr marL="1625600" indent="203200" algn="l"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67"/>
    <a:srgbClr val="003A6A"/>
    <a:srgbClr val="2B53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5" autoAdjust="0"/>
    <p:restoredTop sz="92308"/>
  </p:normalViewPr>
  <p:slideViewPr>
    <p:cSldViewPr>
      <p:cViewPr varScale="1">
        <p:scale>
          <a:sx n="105" d="100"/>
          <a:sy n="105" d="100"/>
        </p:scale>
        <p:origin x="1560"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5FE9DB5-B4CB-274E-9822-4EFD6DB286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MS PGothic" charset="-128"/>
              </a:defRPr>
            </a:lvl1pPr>
          </a:lstStyle>
          <a:p>
            <a:pPr>
              <a:defRPr/>
            </a:pPr>
            <a:endParaRPr lang="es-ES_tradnl"/>
          </a:p>
        </p:txBody>
      </p:sp>
      <p:sp>
        <p:nvSpPr>
          <p:cNvPr id="3" name="Marcador de fecha 2">
            <a:extLst>
              <a:ext uri="{FF2B5EF4-FFF2-40B4-BE49-F238E27FC236}">
                <a16:creationId xmlns:a16="http://schemas.microsoft.com/office/drawing/2014/main" id="{5BDBB47E-6830-D344-9918-FECE5C46C3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charset="0"/>
                <a:ea typeface="MS PGothic" charset="-128"/>
              </a:defRPr>
            </a:lvl1pPr>
          </a:lstStyle>
          <a:p>
            <a:pPr>
              <a:defRPr/>
            </a:pPr>
            <a:fld id="{AA7984B3-1B9C-4665-A062-675A7E100B38}" type="datetimeFigureOut">
              <a:rPr lang="es-ES_tradnl"/>
              <a:pPr>
                <a:defRPr/>
              </a:pPr>
              <a:t>24/04/2023</a:t>
            </a:fld>
            <a:endParaRPr lang="es-ES_tradnl"/>
          </a:p>
        </p:txBody>
      </p:sp>
      <p:sp>
        <p:nvSpPr>
          <p:cNvPr id="4" name="Marcador de pie de página 3">
            <a:extLst>
              <a:ext uri="{FF2B5EF4-FFF2-40B4-BE49-F238E27FC236}">
                <a16:creationId xmlns:a16="http://schemas.microsoft.com/office/drawing/2014/main" id="{806C38CD-32D2-F844-80B3-ABE0F0E069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charset="0"/>
                <a:ea typeface="MS PGothic" charset="-128"/>
              </a:defRPr>
            </a:lvl1pPr>
          </a:lstStyle>
          <a:p>
            <a:pPr>
              <a:defRPr/>
            </a:pPr>
            <a:endParaRPr lang="es-ES_tradnl"/>
          </a:p>
        </p:txBody>
      </p:sp>
      <p:sp>
        <p:nvSpPr>
          <p:cNvPr id="5" name="Marcador de número de diapositiva 4">
            <a:extLst>
              <a:ext uri="{FF2B5EF4-FFF2-40B4-BE49-F238E27FC236}">
                <a16:creationId xmlns:a16="http://schemas.microsoft.com/office/drawing/2014/main" id="{EEC8AAF7-1200-2644-9EAC-77C5766FEB0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17B823-DDF9-4EC7-9245-FB878C01E0C8}" type="slidenum">
              <a:rPr lang="es-ES_tradnl" altLang="es-CO"/>
              <a:pPr/>
              <a:t>‹Nº›</a:t>
            </a:fld>
            <a:endParaRPr lang="es-ES_tradnl" altLang="es-CO"/>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61D9D40-6124-664E-A316-0B245F14DB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MS PGothic" charset="-128"/>
              </a:defRPr>
            </a:lvl1pPr>
          </a:lstStyle>
          <a:p>
            <a:pPr>
              <a:defRPr/>
            </a:pPr>
            <a:endParaRPr lang="es-ES_tradnl"/>
          </a:p>
        </p:txBody>
      </p:sp>
      <p:sp>
        <p:nvSpPr>
          <p:cNvPr id="3" name="Marcador de fecha 2">
            <a:extLst>
              <a:ext uri="{FF2B5EF4-FFF2-40B4-BE49-F238E27FC236}">
                <a16:creationId xmlns:a16="http://schemas.microsoft.com/office/drawing/2014/main" id="{847DF98F-CE36-3348-A025-EEDAF3C7E5B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ea typeface="MS PGothic" charset="-128"/>
              </a:defRPr>
            </a:lvl1pPr>
          </a:lstStyle>
          <a:p>
            <a:pPr>
              <a:defRPr/>
            </a:pPr>
            <a:fld id="{AFD4B9C2-6C30-4171-A96E-284684E3D4B5}" type="datetimeFigureOut">
              <a:rPr lang="es-ES_tradnl"/>
              <a:pPr>
                <a:defRPr/>
              </a:pPr>
              <a:t>24/04/2023</a:t>
            </a:fld>
            <a:endParaRPr lang="es-ES_tradnl"/>
          </a:p>
        </p:txBody>
      </p:sp>
      <p:sp>
        <p:nvSpPr>
          <p:cNvPr id="4" name="Marcador de imagen de diapositiva 3">
            <a:extLst>
              <a:ext uri="{FF2B5EF4-FFF2-40B4-BE49-F238E27FC236}">
                <a16:creationId xmlns:a16="http://schemas.microsoft.com/office/drawing/2014/main" id="{738A0D40-189F-A540-A72B-D044DA9603C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Marcador de notas 4">
            <a:extLst>
              <a:ext uri="{FF2B5EF4-FFF2-40B4-BE49-F238E27FC236}">
                <a16:creationId xmlns:a16="http://schemas.microsoft.com/office/drawing/2014/main" id="{625ADEAA-3A49-4840-A7CC-94497E12A2C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6" name="Marcador de pie de página 5">
            <a:extLst>
              <a:ext uri="{FF2B5EF4-FFF2-40B4-BE49-F238E27FC236}">
                <a16:creationId xmlns:a16="http://schemas.microsoft.com/office/drawing/2014/main" id="{A09FE5B0-FDFB-3845-8292-5E292B84329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ea typeface="MS PGothic" charset="-128"/>
              </a:defRPr>
            </a:lvl1pPr>
          </a:lstStyle>
          <a:p>
            <a:pPr>
              <a:defRPr/>
            </a:pPr>
            <a:endParaRPr lang="es-ES_tradnl"/>
          </a:p>
        </p:txBody>
      </p:sp>
      <p:sp>
        <p:nvSpPr>
          <p:cNvPr id="7" name="Marcador de número de diapositiva 6">
            <a:extLst>
              <a:ext uri="{FF2B5EF4-FFF2-40B4-BE49-F238E27FC236}">
                <a16:creationId xmlns:a16="http://schemas.microsoft.com/office/drawing/2014/main" id="{258A5BE0-8FCF-9D4C-973A-536B2EFA387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B614B23-8911-4504-A63F-CE30D7A2F6E2}" type="slidenum">
              <a:rPr lang="es-ES_tradnl" altLang="es-CO"/>
              <a:pPr/>
              <a:t>‹Nº›</a:t>
            </a:fld>
            <a:endParaRPr lang="es-ES_tradnl" altLang="es-C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CO"/>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CO"/>
          </a:p>
        </p:txBody>
      </p:sp>
      <p:sp>
        <p:nvSpPr>
          <p:cNvPr id="4" name="Marcador de fecha 3">
            <a:extLst>
              <a:ext uri="{FF2B5EF4-FFF2-40B4-BE49-F238E27FC236}">
                <a16:creationId xmlns:a16="http://schemas.microsoft.com/office/drawing/2014/main" id="{7E30A22E-99B6-6E86-4CC7-7A04C293902C}"/>
              </a:ext>
            </a:extLst>
          </p:cNvPr>
          <p:cNvSpPr>
            <a:spLocks noGrp="1"/>
          </p:cNvSpPr>
          <p:nvPr>
            <p:ph type="dt" sz="half" idx="10"/>
          </p:nvPr>
        </p:nvSpPr>
        <p:spPr/>
        <p:txBody>
          <a:bodyPr/>
          <a:lstStyle>
            <a:lvl1pPr>
              <a:defRPr/>
            </a:lvl1pPr>
          </a:lstStyle>
          <a:p>
            <a:pPr>
              <a:defRPr/>
            </a:pPr>
            <a:fld id="{562581C6-3B20-477F-BEBD-A7AE71FF7AE8}" type="datetimeFigureOut">
              <a:rPr lang="es-CO" altLang="es-CO"/>
              <a:pPr>
                <a:defRPr/>
              </a:pPr>
              <a:t>24/04/2023</a:t>
            </a:fld>
            <a:endParaRPr lang="es-CO" altLang="es-CO"/>
          </a:p>
        </p:txBody>
      </p:sp>
      <p:sp>
        <p:nvSpPr>
          <p:cNvPr id="5" name="Marcador de pie de página 4">
            <a:extLst>
              <a:ext uri="{FF2B5EF4-FFF2-40B4-BE49-F238E27FC236}">
                <a16:creationId xmlns:a16="http://schemas.microsoft.com/office/drawing/2014/main" id="{BA0D24F8-2B6F-D49B-A6E4-2960BFDA8C88}"/>
              </a:ext>
            </a:extLst>
          </p:cNvPr>
          <p:cNvSpPr>
            <a:spLocks noGrp="1"/>
          </p:cNvSpPr>
          <p:nvPr>
            <p:ph type="ftr" sz="quarter" idx="11"/>
          </p:nvPr>
        </p:nvSpPr>
        <p:spPr/>
        <p:txBody>
          <a:bodyPr/>
          <a:lstStyle>
            <a:lvl1pPr>
              <a:defRPr/>
            </a:lvl1pPr>
          </a:lstStyle>
          <a:p>
            <a:pPr>
              <a:defRPr/>
            </a:pPr>
            <a:endParaRPr lang="es-ES_tradnl" altLang="es-CO"/>
          </a:p>
        </p:txBody>
      </p:sp>
      <p:sp>
        <p:nvSpPr>
          <p:cNvPr id="6" name="Marcador de número de diapositiva 5">
            <a:extLst>
              <a:ext uri="{FF2B5EF4-FFF2-40B4-BE49-F238E27FC236}">
                <a16:creationId xmlns:a16="http://schemas.microsoft.com/office/drawing/2014/main" id="{434503C0-52D6-4F41-DCD8-81FA34839D6F}"/>
              </a:ext>
            </a:extLst>
          </p:cNvPr>
          <p:cNvSpPr>
            <a:spLocks noGrp="1"/>
          </p:cNvSpPr>
          <p:nvPr>
            <p:ph type="sldNum" sz="quarter" idx="12"/>
          </p:nvPr>
        </p:nvSpPr>
        <p:spPr/>
        <p:txBody>
          <a:bodyPr/>
          <a:lstStyle>
            <a:lvl1pPr>
              <a:defRPr/>
            </a:lvl1pPr>
          </a:lstStyle>
          <a:p>
            <a:fld id="{BC62B9CB-D70D-48E0-A766-7B401F2229A6}" type="slidenum">
              <a:rPr lang="es-CO" altLang="es-CO"/>
              <a:pPr/>
              <a:t>‹Nº›</a:t>
            </a:fld>
            <a:endParaRPr lang="es-CO" altLang="es-CO"/>
          </a:p>
        </p:txBody>
      </p:sp>
    </p:spTree>
    <p:extLst>
      <p:ext uri="{BB962C8B-B14F-4D97-AF65-F5344CB8AC3E}">
        <p14:creationId xmlns:p14="http://schemas.microsoft.com/office/powerpoint/2010/main" val="146758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CO"/>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fecha 3">
            <a:extLst>
              <a:ext uri="{FF2B5EF4-FFF2-40B4-BE49-F238E27FC236}">
                <a16:creationId xmlns:a16="http://schemas.microsoft.com/office/drawing/2014/main" id="{60825E2C-9FC9-BD9D-E6A1-56521C1809E6}"/>
              </a:ext>
            </a:extLst>
          </p:cNvPr>
          <p:cNvSpPr>
            <a:spLocks noGrp="1"/>
          </p:cNvSpPr>
          <p:nvPr>
            <p:ph type="dt" sz="half" idx="10"/>
          </p:nvPr>
        </p:nvSpPr>
        <p:spPr/>
        <p:txBody>
          <a:bodyPr/>
          <a:lstStyle>
            <a:lvl1pPr>
              <a:defRPr/>
            </a:lvl1pPr>
          </a:lstStyle>
          <a:p>
            <a:pPr>
              <a:defRPr/>
            </a:pPr>
            <a:fld id="{B8FA88DE-5619-4696-9E4D-1BFF97890952}" type="datetimeFigureOut">
              <a:rPr lang="es-CO" altLang="es-CO"/>
              <a:pPr>
                <a:defRPr/>
              </a:pPr>
              <a:t>24/04/2023</a:t>
            </a:fld>
            <a:endParaRPr lang="es-CO" altLang="es-CO"/>
          </a:p>
        </p:txBody>
      </p:sp>
      <p:sp>
        <p:nvSpPr>
          <p:cNvPr id="5" name="Marcador de pie de página 4">
            <a:extLst>
              <a:ext uri="{FF2B5EF4-FFF2-40B4-BE49-F238E27FC236}">
                <a16:creationId xmlns:a16="http://schemas.microsoft.com/office/drawing/2014/main" id="{C60C4D8C-BDFD-F549-CBD1-45AC3505BF7F}"/>
              </a:ext>
            </a:extLst>
          </p:cNvPr>
          <p:cNvSpPr>
            <a:spLocks noGrp="1"/>
          </p:cNvSpPr>
          <p:nvPr>
            <p:ph type="ftr" sz="quarter" idx="11"/>
          </p:nvPr>
        </p:nvSpPr>
        <p:spPr/>
        <p:txBody>
          <a:bodyPr/>
          <a:lstStyle>
            <a:lvl1pPr>
              <a:defRPr/>
            </a:lvl1pPr>
          </a:lstStyle>
          <a:p>
            <a:pPr>
              <a:defRPr/>
            </a:pPr>
            <a:endParaRPr lang="es-ES_tradnl" altLang="es-CO"/>
          </a:p>
        </p:txBody>
      </p:sp>
      <p:sp>
        <p:nvSpPr>
          <p:cNvPr id="6" name="Marcador de número de diapositiva 5">
            <a:extLst>
              <a:ext uri="{FF2B5EF4-FFF2-40B4-BE49-F238E27FC236}">
                <a16:creationId xmlns:a16="http://schemas.microsoft.com/office/drawing/2014/main" id="{478388E2-0B9B-21E3-B1A6-837A3BB3A49C}"/>
              </a:ext>
            </a:extLst>
          </p:cNvPr>
          <p:cNvSpPr>
            <a:spLocks noGrp="1"/>
          </p:cNvSpPr>
          <p:nvPr>
            <p:ph type="sldNum" sz="quarter" idx="12"/>
          </p:nvPr>
        </p:nvSpPr>
        <p:spPr/>
        <p:txBody>
          <a:bodyPr/>
          <a:lstStyle>
            <a:lvl1pPr>
              <a:defRPr/>
            </a:lvl1pPr>
          </a:lstStyle>
          <a:p>
            <a:fld id="{3A9E5FA2-6852-4AFA-8E04-9D18EBE5EAE8}" type="slidenum">
              <a:rPr lang="es-CO" altLang="es-CO"/>
              <a:pPr/>
              <a:t>‹Nº›</a:t>
            </a:fld>
            <a:endParaRPr lang="es-CO" altLang="es-CO"/>
          </a:p>
        </p:txBody>
      </p:sp>
    </p:spTree>
    <p:extLst>
      <p:ext uri="{BB962C8B-B14F-4D97-AF65-F5344CB8AC3E}">
        <p14:creationId xmlns:p14="http://schemas.microsoft.com/office/powerpoint/2010/main" val="103464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CO"/>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fecha 3">
            <a:extLst>
              <a:ext uri="{FF2B5EF4-FFF2-40B4-BE49-F238E27FC236}">
                <a16:creationId xmlns:a16="http://schemas.microsoft.com/office/drawing/2014/main" id="{B580AEEE-3230-105E-2C6D-369BE2E6F363}"/>
              </a:ext>
            </a:extLst>
          </p:cNvPr>
          <p:cNvSpPr>
            <a:spLocks noGrp="1"/>
          </p:cNvSpPr>
          <p:nvPr>
            <p:ph type="dt" sz="half" idx="10"/>
          </p:nvPr>
        </p:nvSpPr>
        <p:spPr/>
        <p:txBody>
          <a:bodyPr/>
          <a:lstStyle>
            <a:lvl1pPr>
              <a:defRPr/>
            </a:lvl1pPr>
          </a:lstStyle>
          <a:p>
            <a:pPr>
              <a:defRPr/>
            </a:pPr>
            <a:fld id="{FA8E3E5F-D069-47FB-8C99-B061C4FAF2C2}" type="datetimeFigureOut">
              <a:rPr lang="es-CO" altLang="es-CO"/>
              <a:pPr>
                <a:defRPr/>
              </a:pPr>
              <a:t>24/04/2023</a:t>
            </a:fld>
            <a:endParaRPr lang="es-CO" altLang="es-CO"/>
          </a:p>
        </p:txBody>
      </p:sp>
      <p:sp>
        <p:nvSpPr>
          <p:cNvPr id="5" name="Marcador de pie de página 4">
            <a:extLst>
              <a:ext uri="{FF2B5EF4-FFF2-40B4-BE49-F238E27FC236}">
                <a16:creationId xmlns:a16="http://schemas.microsoft.com/office/drawing/2014/main" id="{1158C5AC-A3FD-399C-C9D2-5A258A4C5064}"/>
              </a:ext>
            </a:extLst>
          </p:cNvPr>
          <p:cNvSpPr>
            <a:spLocks noGrp="1"/>
          </p:cNvSpPr>
          <p:nvPr>
            <p:ph type="ftr" sz="quarter" idx="11"/>
          </p:nvPr>
        </p:nvSpPr>
        <p:spPr/>
        <p:txBody>
          <a:bodyPr/>
          <a:lstStyle>
            <a:lvl1pPr>
              <a:defRPr/>
            </a:lvl1pPr>
          </a:lstStyle>
          <a:p>
            <a:pPr>
              <a:defRPr/>
            </a:pPr>
            <a:endParaRPr lang="es-ES_tradnl" altLang="es-CO"/>
          </a:p>
        </p:txBody>
      </p:sp>
      <p:sp>
        <p:nvSpPr>
          <p:cNvPr id="6" name="Marcador de número de diapositiva 5">
            <a:extLst>
              <a:ext uri="{FF2B5EF4-FFF2-40B4-BE49-F238E27FC236}">
                <a16:creationId xmlns:a16="http://schemas.microsoft.com/office/drawing/2014/main" id="{41D1F981-2F9C-782B-A4BA-B5C84871B8F3}"/>
              </a:ext>
            </a:extLst>
          </p:cNvPr>
          <p:cNvSpPr>
            <a:spLocks noGrp="1"/>
          </p:cNvSpPr>
          <p:nvPr>
            <p:ph type="sldNum" sz="quarter" idx="12"/>
          </p:nvPr>
        </p:nvSpPr>
        <p:spPr/>
        <p:txBody>
          <a:bodyPr/>
          <a:lstStyle>
            <a:lvl1pPr>
              <a:defRPr/>
            </a:lvl1pPr>
          </a:lstStyle>
          <a:p>
            <a:fld id="{09E0416F-A4FD-40F6-8DE4-9517E0971692}" type="slidenum">
              <a:rPr lang="es-CO" altLang="es-CO"/>
              <a:pPr/>
              <a:t>‹Nº›</a:t>
            </a:fld>
            <a:endParaRPr lang="es-CO" altLang="es-CO"/>
          </a:p>
        </p:txBody>
      </p:sp>
    </p:spTree>
    <p:extLst>
      <p:ext uri="{BB962C8B-B14F-4D97-AF65-F5344CB8AC3E}">
        <p14:creationId xmlns:p14="http://schemas.microsoft.com/office/powerpoint/2010/main" val="3033642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CO"/>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fecha 3">
            <a:extLst>
              <a:ext uri="{FF2B5EF4-FFF2-40B4-BE49-F238E27FC236}">
                <a16:creationId xmlns:a16="http://schemas.microsoft.com/office/drawing/2014/main" id="{7E40048E-D0F5-26E2-9FFD-445FF53CF5AA}"/>
              </a:ext>
            </a:extLst>
          </p:cNvPr>
          <p:cNvSpPr>
            <a:spLocks noGrp="1"/>
          </p:cNvSpPr>
          <p:nvPr>
            <p:ph type="dt" sz="half" idx="10"/>
          </p:nvPr>
        </p:nvSpPr>
        <p:spPr/>
        <p:txBody>
          <a:bodyPr/>
          <a:lstStyle>
            <a:lvl1pPr>
              <a:defRPr/>
            </a:lvl1pPr>
          </a:lstStyle>
          <a:p>
            <a:pPr>
              <a:defRPr/>
            </a:pPr>
            <a:fld id="{38D8694B-8E61-43A4-81B3-7D258311A234}" type="datetimeFigureOut">
              <a:rPr lang="es-CO" altLang="es-CO"/>
              <a:pPr>
                <a:defRPr/>
              </a:pPr>
              <a:t>24/04/2023</a:t>
            </a:fld>
            <a:endParaRPr lang="es-CO" altLang="es-CO"/>
          </a:p>
        </p:txBody>
      </p:sp>
      <p:sp>
        <p:nvSpPr>
          <p:cNvPr id="5" name="Marcador de pie de página 4">
            <a:extLst>
              <a:ext uri="{FF2B5EF4-FFF2-40B4-BE49-F238E27FC236}">
                <a16:creationId xmlns:a16="http://schemas.microsoft.com/office/drawing/2014/main" id="{04AA74AE-C994-020B-6687-5173A8D175B1}"/>
              </a:ext>
            </a:extLst>
          </p:cNvPr>
          <p:cNvSpPr>
            <a:spLocks noGrp="1"/>
          </p:cNvSpPr>
          <p:nvPr>
            <p:ph type="ftr" sz="quarter" idx="11"/>
          </p:nvPr>
        </p:nvSpPr>
        <p:spPr/>
        <p:txBody>
          <a:bodyPr/>
          <a:lstStyle>
            <a:lvl1pPr>
              <a:defRPr/>
            </a:lvl1pPr>
          </a:lstStyle>
          <a:p>
            <a:pPr>
              <a:defRPr/>
            </a:pPr>
            <a:endParaRPr lang="es-ES_tradnl" altLang="es-CO"/>
          </a:p>
        </p:txBody>
      </p:sp>
      <p:sp>
        <p:nvSpPr>
          <p:cNvPr id="6" name="Marcador de número de diapositiva 5">
            <a:extLst>
              <a:ext uri="{FF2B5EF4-FFF2-40B4-BE49-F238E27FC236}">
                <a16:creationId xmlns:a16="http://schemas.microsoft.com/office/drawing/2014/main" id="{35E4DFBD-7AA8-2C0C-262F-2B8BEE5D452B}"/>
              </a:ext>
            </a:extLst>
          </p:cNvPr>
          <p:cNvSpPr>
            <a:spLocks noGrp="1"/>
          </p:cNvSpPr>
          <p:nvPr>
            <p:ph type="sldNum" sz="quarter" idx="12"/>
          </p:nvPr>
        </p:nvSpPr>
        <p:spPr/>
        <p:txBody>
          <a:bodyPr/>
          <a:lstStyle>
            <a:lvl1pPr>
              <a:defRPr/>
            </a:lvl1pPr>
          </a:lstStyle>
          <a:p>
            <a:fld id="{7EF3C82E-DBE1-4DFD-9EE0-22A6B7E78B8A}" type="slidenum">
              <a:rPr lang="es-CO" altLang="es-CO"/>
              <a:pPr/>
              <a:t>‹Nº›</a:t>
            </a:fld>
            <a:endParaRPr lang="es-CO" altLang="es-CO"/>
          </a:p>
        </p:txBody>
      </p:sp>
    </p:spTree>
    <p:extLst>
      <p:ext uri="{BB962C8B-B14F-4D97-AF65-F5344CB8AC3E}">
        <p14:creationId xmlns:p14="http://schemas.microsoft.com/office/powerpoint/2010/main" val="114323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CO"/>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a:extLst>
              <a:ext uri="{FF2B5EF4-FFF2-40B4-BE49-F238E27FC236}">
                <a16:creationId xmlns:a16="http://schemas.microsoft.com/office/drawing/2014/main" id="{81A53BC4-93EA-E462-3CE7-5620F7E4E398}"/>
              </a:ext>
            </a:extLst>
          </p:cNvPr>
          <p:cNvSpPr>
            <a:spLocks noGrp="1"/>
          </p:cNvSpPr>
          <p:nvPr>
            <p:ph type="dt" sz="half" idx="10"/>
          </p:nvPr>
        </p:nvSpPr>
        <p:spPr/>
        <p:txBody>
          <a:bodyPr/>
          <a:lstStyle>
            <a:lvl1pPr>
              <a:defRPr/>
            </a:lvl1pPr>
          </a:lstStyle>
          <a:p>
            <a:pPr>
              <a:defRPr/>
            </a:pPr>
            <a:fld id="{E80D0FB6-E853-4BA2-AFBF-6F2E70B55F93}" type="datetimeFigureOut">
              <a:rPr lang="es-CO" altLang="es-CO"/>
              <a:pPr>
                <a:defRPr/>
              </a:pPr>
              <a:t>24/04/2023</a:t>
            </a:fld>
            <a:endParaRPr lang="es-CO" altLang="es-CO"/>
          </a:p>
        </p:txBody>
      </p:sp>
      <p:sp>
        <p:nvSpPr>
          <p:cNvPr id="5" name="Marcador de pie de página 4">
            <a:extLst>
              <a:ext uri="{FF2B5EF4-FFF2-40B4-BE49-F238E27FC236}">
                <a16:creationId xmlns:a16="http://schemas.microsoft.com/office/drawing/2014/main" id="{BF01FD72-A729-4584-0C94-5D54415572C7}"/>
              </a:ext>
            </a:extLst>
          </p:cNvPr>
          <p:cNvSpPr>
            <a:spLocks noGrp="1"/>
          </p:cNvSpPr>
          <p:nvPr>
            <p:ph type="ftr" sz="quarter" idx="11"/>
          </p:nvPr>
        </p:nvSpPr>
        <p:spPr/>
        <p:txBody>
          <a:bodyPr/>
          <a:lstStyle>
            <a:lvl1pPr>
              <a:defRPr/>
            </a:lvl1pPr>
          </a:lstStyle>
          <a:p>
            <a:pPr>
              <a:defRPr/>
            </a:pPr>
            <a:endParaRPr lang="es-ES_tradnl" altLang="es-CO"/>
          </a:p>
        </p:txBody>
      </p:sp>
      <p:sp>
        <p:nvSpPr>
          <p:cNvPr id="6" name="Marcador de número de diapositiva 5">
            <a:extLst>
              <a:ext uri="{FF2B5EF4-FFF2-40B4-BE49-F238E27FC236}">
                <a16:creationId xmlns:a16="http://schemas.microsoft.com/office/drawing/2014/main" id="{A1BFC0B4-ACC8-831D-0C50-069FE5331488}"/>
              </a:ext>
            </a:extLst>
          </p:cNvPr>
          <p:cNvSpPr>
            <a:spLocks noGrp="1"/>
          </p:cNvSpPr>
          <p:nvPr>
            <p:ph type="sldNum" sz="quarter" idx="12"/>
          </p:nvPr>
        </p:nvSpPr>
        <p:spPr/>
        <p:txBody>
          <a:bodyPr/>
          <a:lstStyle>
            <a:lvl1pPr>
              <a:defRPr/>
            </a:lvl1pPr>
          </a:lstStyle>
          <a:p>
            <a:fld id="{01289A2E-E9B0-4916-8F07-4DF552996B5E}" type="slidenum">
              <a:rPr lang="es-CO" altLang="es-CO"/>
              <a:pPr/>
              <a:t>‹Nº›</a:t>
            </a:fld>
            <a:endParaRPr lang="es-CO" altLang="es-CO"/>
          </a:p>
        </p:txBody>
      </p:sp>
    </p:spTree>
    <p:extLst>
      <p:ext uri="{BB962C8B-B14F-4D97-AF65-F5344CB8AC3E}">
        <p14:creationId xmlns:p14="http://schemas.microsoft.com/office/powerpoint/2010/main" val="2052265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CO"/>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5" name="Marcador de fecha 4">
            <a:extLst>
              <a:ext uri="{FF2B5EF4-FFF2-40B4-BE49-F238E27FC236}">
                <a16:creationId xmlns:a16="http://schemas.microsoft.com/office/drawing/2014/main" id="{FDBF978B-A1C3-3983-DADC-475837644FFE}"/>
              </a:ext>
            </a:extLst>
          </p:cNvPr>
          <p:cNvSpPr>
            <a:spLocks noGrp="1"/>
          </p:cNvSpPr>
          <p:nvPr>
            <p:ph type="dt" sz="half" idx="10"/>
          </p:nvPr>
        </p:nvSpPr>
        <p:spPr/>
        <p:txBody>
          <a:bodyPr/>
          <a:lstStyle>
            <a:lvl1pPr>
              <a:defRPr/>
            </a:lvl1pPr>
          </a:lstStyle>
          <a:p>
            <a:pPr>
              <a:defRPr/>
            </a:pPr>
            <a:fld id="{89308834-18C4-4362-8A8F-3438E4BA8546}" type="datetimeFigureOut">
              <a:rPr lang="es-CO" altLang="es-CO"/>
              <a:pPr>
                <a:defRPr/>
              </a:pPr>
              <a:t>24/04/2023</a:t>
            </a:fld>
            <a:endParaRPr lang="es-CO" altLang="es-CO"/>
          </a:p>
        </p:txBody>
      </p:sp>
      <p:sp>
        <p:nvSpPr>
          <p:cNvPr id="6" name="Marcador de pie de página 5">
            <a:extLst>
              <a:ext uri="{FF2B5EF4-FFF2-40B4-BE49-F238E27FC236}">
                <a16:creationId xmlns:a16="http://schemas.microsoft.com/office/drawing/2014/main" id="{CC9738E8-ADE7-EAAB-B1FE-7BE687C5C638}"/>
              </a:ext>
            </a:extLst>
          </p:cNvPr>
          <p:cNvSpPr>
            <a:spLocks noGrp="1"/>
          </p:cNvSpPr>
          <p:nvPr>
            <p:ph type="ftr" sz="quarter" idx="11"/>
          </p:nvPr>
        </p:nvSpPr>
        <p:spPr/>
        <p:txBody>
          <a:bodyPr/>
          <a:lstStyle>
            <a:lvl1pPr>
              <a:defRPr/>
            </a:lvl1pPr>
          </a:lstStyle>
          <a:p>
            <a:pPr>
              <a:defRPr/>
            </a:pPr>
            <a:endParaRPr lang="es-ES_tradnl" altLang="es-CO"/>
          </a:p>
        </p:txBody>
      </p:sp>
      <p:sp>
        <p:nvSpPr>
          <p:cNvPr id="7" name="Marcador de número de diapositiva 6">
            <a:extLst>
              <a:ext uri="{FF2B5EF4-FFF2-40B4-BE49-F238E27FC236}">
                <a16:creationId xmlns:a16="http://schemas.microsoft.com/office/drawing/2014/main" id="{BF55B00C-30A6-43EE-AC99-F98ED3AAAA7E}"/>
              </a:ext>
            </a:extLst>
          </p:cNvPr>
          <p:cNvSpPr>
            <a:spLocks noGrp="1"/>
          </p:cNvSpPr>
          <p:nvPr>
            <p:ph type="sldNum" sz="quarter" idx="12"/>
          </p:nvPr>
        </p:nvSpPr>
        <p:spPr/>
        <p:txBody>
          <a:bodyPr/>
          <a:lstStyle>
            <a:lvl1pPr>
              <a:defRPr/>
            </a:lvl1pPr>
          </a:lstStyle>
          <a:p>
            <a:fld id="{03314784-C092-4CF6-BD5B-234DF1B19322}" type="slidenum">
              <a:rPr lang="es-CO" altLang="es-CO"/>
              <a:pPr/>
              <a:t>‹Nº›</a:t>
            </a:fld>
            <a:endParaRPr lang="es-CO" altLang="es-CO"/>
          </a:p>
        </p:txBody>
      </p:sp>
    </p:spTree>
    <p:extLst>
      <p:ext uri="{BB962C8B-B14F-4D97-AF65-F5344CB8AC3E}">
        <p14:creationId xmlns:p14="http://schemas.microsoft.com/office/powerpoint/2010/main" val="50592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CO"/>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7" name="Marcador de fecha 6">
            <a:extLst>
              <a:ext uri="{FF2B5EF4-FFF2-40B4-BE49-F238E27FC236}">
                <a16:creationId xmlns:a16="http://schemas.microsoft.com/office/drawing/2014/main" id="{E4C88F69-27FB-3641-D854-00F9B17CA3CF}"/>
              </a:ext>
            </a:extLst>
          </p:cNvPr>
          <p:cNvSpPr>
            <a:spLocks noGrp="1"/>
          </p:cNvSpPr>
          <p:nvPr>
            <p:ph type="dt" sz="half" idx="10"/>
          </p:nvPr>
        </p:nvSpPr>
        <p:spPr/>
        <p:txBody>
          <a:bodyPr/>
          <a:lstStyle>
            <a:lvl1pPr>
              <a:defRPr/>
            </a:lvl1pPr>
          </a:lstStyle>
          <a:p>
            <a:pPr>
              <a:defRPr/>
            </a:pPr>
            <a:fld id="{3EE90675-A82B-4997-BC01-D1FA1AE9718D}" type="datetimeFigureOut">
              <a:rPr lang="es-CO" altLang="es-CO"/>
              <a:pPr>
                <a:defRPr/>
              </a:pPr>
              <a:t>24/04/2023</a:t>
            </a:fld>
            <a:endParaRPr lang="es-CO" altLang="es-CO"/>
          </a:p>
        </p:txBody>
      </p:sp>
      <p:sp>
        <p:nvSpPr>
          <p:cNvPr id="8" name="Marcador de pie de página 7">
            <a:extLst>
              <a:ext uri="{FF2B5EF4-FFF2-40B4-BE49-F238E27FC236}">
                <a16:creationId xmlns:a16="http://schemas.microsoft.com/office/drawing/2014/main" id="{FA20BADD-8D0A-6FFE-60D7-BA38869FEAA3}"/>
              </a:ext>
            </a:extLst>
          </p:cNvPr>
          <p:cNvSpPr>
            <a:spLocks noGrp="1"/>
          </p:cNvSpPr>
          <p:nvPr>
            <p:ph type="ftr" sz="quarter" idx="11"/>
          </p:nvPr>
        </p:nvSpPr>
        <p:spPr/>
        <p:txBody>
          <a:bodyPr/>
          <a:lstStyle>
            <a:lvl1pPr>
              <a:defRPr/>
            </a:lvl1pPr>
          </a:lstStyle>
          <a:p>
            <a:pPr>
              <a:defRPr/>
            </a:pPr>
            <a:endParaRPr lang="es-ES_tradnl" altLang="es-CO"/>
          </a:p>
        </p:txBody>
      </p:sp>
      <p:sp>
        <p:nvSpPr>
          <p:cNvPr id="9" name="Marcador de número de diapositiva 8">
            <a:extLst>
              <a:ext uri="{FF2B5EF4-FFF2-40B4-BE49-F238E27FC236}">
                <a16:creationId xmlns:a16="http://schemas.microsoft.com/office/drawing/2014/main" id="{F102E0A8-439D-7331-3D02-A9DFB93EEB89}"/>
              </a:ext>
            </a:extLst>
          </p:cNvPr>
          <p:cNvSpPr>
            <a:spLocks noGrp="1"/>
          </p:cNvSpPr>
          <p:nvPr>
            <p:ph type="sldNum" sz="quarter" idx="12"/>
          </p:nvPr>
        </p:nvSpPr>
        <p:spPr/>
        <p:txBody>
          <a:bodyPr/>
          <a:lstStyle>
            <a:lvl1pPr>
              <a:defRPr/>
            </a:lvl1pPr>
          </a:lstStyle>
          <a:p>
            <a:fld id="{E56E20D5-B946-4291-8188-38BFFBB5F9C2}" type="slidenum">
              <a:rPr lang="es-CO" altLang="es-CO"/>
              <a:pPr/>
              <a:t>‹Nº›</a:t>
            </a:fld>
            <a:endParaRPr lang="es-CO" altLang="es-CO"/>
          </a:p>
        </p:txBody>
      </p:sp>
    </p:spTree>
    <p:extLst>
      <p:ext uri="{BB962C8B-B14F-4D97-AF65-F5344CB8AC3E}">
        <p14:creationId xmlns:p14="http://schemas.microsoft.com/office/powerpoint/2010/main" val="38754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CO"/>
          </a:p>
        </p:txBody>
      </p:sp>
      <p:sp>
        <p:nvSpPr>
          <p:cNvPr id="3" name="Marcador de fecha 2">
            <a:extLst>
              <a:ext uri="{FF2B5EF4-FFF2-40B4-BE49-F238E27FC236}">
                <a16:creationId xmlns:a16="http://schemas.microsoft.com/office/drawing/2014/main" id="{2CEA7C78-696D-D1F8-8C88-0725A784F852}"/>
              </a:ext>
            </a:extLst>
          </p:cNvPr>
          <p:cNvSpPr>
            <a:spLocks noGrp="1"/>
          </p:cNvSpPr>
          <p:nvPr>
            <p:ph type="dt" sz="half" idx="10"/>
          </p:nvPr>
        </p:nvSpPr>
        <p:spPr/>
        <p:txBody>
          <a:bodyPr/>
          <a:lstStyle>
            <a:lvl1pPr>
              <a:defRPr/>
            </a:lvl1pPr>
          </a:lstStyle>
          <a:p>
            <a:pPr>
              <a:defRPr/>
            </a:pPr>
            <a:fld id="{B95155E5-65A2-412A-BB3E-178AA3F20E3B}" type="datetimeFigureOut">
              <a:rPr lang="es-CO" altLang="es-CO"/>
              <a:pPr>
                <a:defRPr/>
              </a:pPr>
              <a:t>24/04/2023</a:t>
            </a:fld>
            <a:endParaRPr lang="es-CO" altLang="es-CO"/>
          </a:p>
        </p:txBody>
      </p:sp>
      <p:sp>
        <p:nvSpPr>
          <p:cNvPr id="4" name="Marcador de pie de página 3">
            <a:extLst>
              <a:ext uri="{FF2B5EF4-FFF2-40B4-BE49-F238E27FC236}">
                <a16:creationId xmlns:a16="http://schemas.microsoft.com/office/drawing/2014/main" id="{4ADBB0DC-FC08-20E3-7538-32175EEE54C0}"/>
              </a:ext>
            </a:extLst>
          </p:cNvPr>
          <p:cNvSpPr>
            <a:spLocks noGrp="1"/>
          </p:cNvSpPr>
          <p:nvPr>
            <p:ph type="ftr" sz="quarter" idx="11"/>
          </p:nvPr>
        </p:nvSpPr>
        <p:spPr/>
        <p:txBody>
          <a:bodyPr/>
          <a:lstStyle>
            <a:lvl1pPr>
              <a:defRPr/>
            </a:lvl1pPr>
          </a:lstStyle>
          <a:p>
            <a:pPr>
              <a:defRPr/>
            </a:pPr>
            <a:endParaRPr lang="es-ES_tradnl" altLang="es-CO"/>
          </a:p>
        </p:txBody>
      </p:sp>
      <p:sp>
        <p:nvSpPr>
          <p:cNvPr id="5" name="Marcador de número de diapositiva 4">
            <a:extLst>
              <a:ext uri="{FF2B5EF4-FFF2-40B4-BE49-F238E27FC236}">
                <a16:creationId xmlns:a16="http://schemas.microsoft.com/office/drawing/2014/main" id="{D0FF6C5D-45C2-C485-3F9D-5F7D5041CAD1}"/>
              </a:ext>
            </a:extLst>
          </p:cNvPr>
          <p:cNvSpPr>
            <a:spLocks noGrp="1"/>
          </p:cNvSpPr>
          <p:nvPr>
            <p:ph type="sldNum" sz="quarter" idx="12"/>
          </p:nvPr>
        </p:nvSpPr>
        <p:spPr/>
        <p:txBody>
          <a:bodyPr/>
          <a:lstStyle>
            <a:lvl1pPr>
              <a:defRPr/>
            </a:lvl1pPr>
          </a:lstStyle>
          <a:p>
            <a:fld id="{583E469B-2D1E-468D-AD2D-350F6CBF2C83}" type="slidenum">
              <a:rPr lang="es-CO" altLang="es-CO"/>
              <a:pPr/>
              <a:t>‹Nº›</a:t>
            </a:fld>
            <a:endParaRPr lang="es-CO" altLang="es-CO"/>
          </a:p>
        </p:txBody>
      </p:sp>
    </p:spTree>
    <p:extLst>
      <p:ext uri="{BB962C8B-B14F-4D97-AF65-F5344CB8AC3E}">
        <p14:creationId xmlns:p14="http://schemas.microsoft.com/office/powerpoint/2010/main" val="229618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148F86-C642-85D3-CD1F-5C0BA0DD1B30}"/>
              </a:ext>
            </a:extLst>
          </p:cNvPr>
          <p:cNvSpPr>
            <a:spLocks noGrp="1"/>
          </p:cNvSpPr>
          <p:nvPr>
            <p:ph type="dt" sz="half" idx="10"/>
          </p:nvPr>
        </p:nvSpPr>
        <p:spPr/>
        <p:txBody>
          <a:bodyPr/>
          <a:lstStyle>
            <a:lvl1pPr>
              <a:defRPr/>
            </a:lvl1pPr>
          </a:lstStyle>
          <a:p>
            <a:pPr>
              <a:defRPr/>
            </a:pPr>
            <a:fld id="{4F644D56-CCB0-4468-BE2F-015351E02682}" type="datetimeFigureOut">
              <a:rPr lang="es-CO" altLang="es-CO"/>
              <a:pPr>
                <a:defRPr/>
              </a:pPr>
              <a:t>24/04/2023</a:t>
            </a:fld>
            <a:endParaRPr lang="es-CO" altLang="es-CO"/>
          </a:p>
        </p:txBody>
      </p:sp>
      <p:sp>
        <p:nvSpPr>
          <p:cNvPr id="3" name="Marcador de pie de página 2">
            <a:extLst>
              <a:ext uri="{FF2B5EF4-FFF2-40B4-BE49-F238E27FC236}">
                <a16:creationId xmlns:a16="http://schemas.microsoft.com/office/drawing/2014/main" id="{DA6986E6-7229-C877-DD24-3BFDBBFE882A}"/>
              </a:ext>
            </a:extLst>
          </p:cNvPr>
          <p:cNvSpPr>
            <a:spLocks noGrp="1"/>
          </p:cNvSpPr>
          <p:nvPr>
            <p:ph type="ftr" sz="quarter" idx="11"/>
          </p:nvPr>
        </p:nvSpPr>
        <p:spPr/>
        <p:txBody>
          <a:bodyPr/>
          <a:lstStyle>
            <a:lvl1pPr>
              <a:defRPr/>
            </a:lvl1pPr>
          </a:lstStyle>
          <a:p>
            <a:pPr>
              <a:defRPr/>
            </a:pPr>
            <a:endParaRPr lang="es-ES_tradnl" altLang="es-CO"/>
          </a:p>
        </p:txBody>
      </p:sp>
      <p:sp>
        <p:nvSpPr>
          <p:cNvPr id="4" name="Marcador de número de diapositiva 3">
            <a:extLst>
              <a:ext uri="{FF2B5EF4-FFF2-40B4-BE49-F238E27FC236}">
                <a16:creationId xmlns:a16="http://schemas.microsoft.com/office/drawing/2014/main" id="{582D6479-0BF8-B69A-93EA-9AE7F938088D}"/>
              </a:ext>
            </a:extLst>
          </p:cNvPr>
          <p:cNvSpPr>
            <a:spLocks noGrp="1"/>
          </p:cNvSpPr>
          <p:nvPr>
            <p:ph type="sldNum" sz="quarter" idx="12"/>
          </p:nvPr>
        </p:nvSpPr>
        <p:spPr/>
        <p:txBody>
          <a:bodyPr/>
          <a:lstStyle>
            <a:lvl1pPr>
              <a:defRPr/>
            </a:lvl1pPr>
          </a:lstStyle>
          <a:p>
            <a:fld id="{A9C57549-8AAF-42D7-8CC2-6E5944C2DD78}" type="slidenum">
              <a:rPr lang="es-CO" altLang="es-CO"/>
              <a:pPr/>
              <a:t>‹Nº›</a:t>
            </a:fld>
            <a:endParaRPr lang="es-CO" altLang="es-CO"/>
          </a:p>
        </p:txBody>
      </p:sp>
    </p:spTree>
    <p:extLst>
      <p:ext uri="{BB962C8B-B14F-4D97-AF65-F5344CB8AC3E}">
        <p14:creationId xmlns:p14="http://schemas.microsoft.com/office/powerpoint/2010/main" val="212328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CO"/>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a:extLst>
              <a:ext uri="{FF2B5EF4-FFF2-40B4-BE49-F238E27FC236}">
                <a16:creationId xmlns:a16="http://schemas.microsoft.com/office/drawing/2014/main" id="{7A1738E7-A439-2283-18F9-F752402D398B}"/>
              </a:ext>
            </a:extLst>
          </p:cNvPr>
          <p:cNvSpPr>
            <a:spLocks noGrp="1"/>
          </p:cNvSpPr>
          <p:nvPr>
            <p:ph type="dt" sz="half" idx="10"/>
          </p:nvPr>
        </p:nvSpPr>
        <p:spPr/>
        <p:txBody>
          <a:bodyPr/>
          <a:lstStyle>
            <a:lvl1pPr>
              <a:defRPr/>
            </a:lvl1pPr>
          </a:lstStyle>
          <a:p>
            <a:pPr>
              <a:defRPr/>
            </a:pPr>
            <a:fld id="{75B853FC-1A6F-453D-9B1B-1D029DE08766}" type="datetimeFigureOut">
              <a:rPr lang="es-CO" altLang="es-CO"/>
              <a:pPr>
                <a:defRPr/>
              </a:pPr>
              <a:t>24/04/2023</a:t>
            </a:fld>
            <a:endParaRPr lang="es-CO" altLang="es-CO"/>
          </a:p>
        </p:txBody>
      </p:sp>
      <p:sp>
        <p:nvSpPr>
          <p:cNvPr id="6" name="Marcador de pie de página 5">
            <a:extLst>
              <a:ext uri="{FF2B5EF4-FFF2-40B4-BE49-F238E27FC236}">
                <a16:creationId xmlns:a16="http://schemas.microsoft.com/office/drawing/2014/main" id="{D69CBDD3-95E3-83DE-D43B-00E33061A83A}"/>
              </a:ext>
            </a:extLst>
          </p:cNvPr>
          <p:cNvSpPr>
            <a:spLocks noGrp="1"/>
          </p:cNvSpPr>
          <p:nvPr>
            <p:ph type="ftr" sz="quarter" idx="11"/>
          </p:nvPr>
        </p:nvSpPr>
        <p:spPr/>
        <p:txBody>
          <a:bodyPr/>
          <a:lstStyle>
            <a:lvl1pPr>
              <a:defRPr/>
            </a:lvl1pPr>
          </a:lstStyle>
          <a:p>
            <a:pPr>
              <a:defRPr/>
            </a:pPr>
            <a:endParaRPr lang="es-ES_tradnl" altLang="es-CO"/>
          </a:p>
        </p:txBody>
      </p:sp>
      <p:sp>
        <p:nvSpPr>
          <p:cNvPr id="7" name="Marcador de número de diapositiva 6">
            <a:extLst>
              <a:ext uri="{FF2B5EF4-FFF2-40B4-BE49-F238E27FC236}">
                <a16:creationId xmlns:a16="http://schemas.microsoft.com/office/drawing/2014/main" id="{7C8A5218-C8CE-DD55-6FC7-52465E5DDAA4}"/>
              </a:ext>
            </a:extLst>
          </p:cNvPr>
          <p:cNvSpPr>
            <a:spLocks noGrp="1"/>
          </p:cNvSpPr>
          <p:nvPr>
            <p:ph type="sldNum" sz="quarter" idx="12"/>
          </p:nvPr>
        </p:nvSpPr>
        <p:spPr/>
        <p:txBody>
          <a:bodyPr/>
          <a:lstStyle>
            <a:lvl1pPr>
              <a:defRPr/>
            </a:lvl1pPr>
          </a:lstStyle>
          <a:p>
            <a:fld id="{2AF2644D-74BB-413F-86A1-B5B2B53A2446}" type="slidenum">
              <a:rPr lang="es-CO" altLang="es-CO"/>
              <a:pPr/>
              <a:t>‹Nº›</a:t>
            </a:fld>
            <a:endParaRPr lang="es-CO" altLang="es-CO"/>
          </a:p>
        </p:txBody>
      </p:sp>
    </p:spTree>
    <p:extLst>
      <p:ext uri="{BB962C8B-B14F-4D97-AF65-F5344CB8AC3E}">
        <p14:creationId xmlns:p14="http://schemas.microsoft.com/office/powerpoint/2010/main" val="2386216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CO"/>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a:extLst>
              <a:ext uri="{FF2B5EF4-FFF2-40B4-BE49-F238E27FC236}">
                <a16:creationId xmlns:a16="http://schemas.microsoft.com/office/drawing/2014/main" id="{3D7ADEB9-D188-8E9D-D4C9-94223B733CE8}"/>
              </a:ext>
            </a:extLst>
          </p:cNvPr>
          <p:cNvSpPr>
            <a:spLocks noGrp="1"/>
          </p:cNvSpPr>
          <p:nvPr>
            <p:ph type="dt" sz="half" idx="10"/>
          </p:nvPr>
        </p:nvSpPr>
        <p:spPr/>
        <p:txBody>
          <a:bodyPr/>
          <a:lstStyle>
            <a:lvl1pPr>
              <a:defRPr/>
            </a:lvl1pPr>
          </a:lstStyle>
          <a:p>
            <a:pPr>
              <a:defRPr/>
            </a:pPr>
            <a:fld id="{1C975292-EE6D-4E29-8C68-7C5EF820354D}" type="datetimeFigureOut">
              <a:rPr lang="es-CO" altLang="es-CO"/>
              <a:pPr>
                <a:defRPr/>
              </a:pPr>
              <a:t>24/04/2023</a:t>
            </a:fld>
            <a:endParaRPr lang="es-CO" altLang="es-CO"/>
          </a:p>
        </p:txBody>
      </p:sp>
      <p:sp>
        <p:nvSpPr>
          <p:cNvPr id="6" name="Marcador de pie de página 5">
            <a:extLst>
              <a:ext uri="{FF2B5EF4-FFF2-40B4-BE49-F238E27FC236}">
                <a16:creationId xmlns:a16="http://schemas.microsoft.com/office/drawing/2014/main" id="{62C1B5AF-52F7-373A-BBCE-DA6B7245A06C}"/>
              </a:ext>
            </a:extLst>
          </p:cNvPr>
          <p:cNvSpPr>
            <a:spLocks noGrp="1"/>
          </p:cNvSpPr>
          <p:nvPr>
            <p:ph type="ftr" sz="quarter" idx="11"/>
          </p:nvPr>
        </p:nvSpPr>
        <p:spPr/>
        <p:txBody>
          <a:bodyPr/>
          <a:lstStyle>
            <a:lvl1pPr>
              <a:defRPr/>
            </a:lvl1pPr>
          </a:lstStyle>
          <a:p>
            <a:pPr>
              <a:defRPr/>
            </a:pPr>
            <a:endParaRPr lang="es-ES_tradnl" altLang="es-CO"/>
          </a:p>
        </p:txBody>
      </p:sp>
      <p:sp>
        <p:nvSpPr>
          <p:cNvPr id="7" name="Marcador de número de diapositiva 6">
            <a:extLst>
              <a:ext uri="{FF2B5EF4-FFF2-40B4-BE49-F238E27FC236}">
                <a16:creationId xmlns:a16="http://schemas.microsoft.com/office/drawing/2014/main" id="{767D1BE8-DE63-9EAE-FBDA-481CFA67C597}"/>
              </a:ext>
            </a:extLst>
          </p:cNvPr>
          <p:cNvSpPr>
            <a:spLocks noGrp="1"/>
          </p:cNvSpPr>
          <p:nvPr>
            <p:ph type="sldNum" sz="quarter" idx="12"/>
          </p:nvPr>
        </p:nvSpPr>
        <p:spPr/>
        <p:txBody>
          <a:bodyPr/>
          <a:lstStyle>
            <a:lvl1pPr>
              <a:defRPr/>
            </a:lvl1pPr>
          </a:lstStyle>
          <a:p>
            <a:fld id="{28172315-76A2-423A-8389-C53A586DF0DE}" type="slidenum">
              <a:rPr lang="es-CO" altLang="es-CO"/>
              <a:pPr/>
              <a:t>‹Nº›</a:t>
            </a:fld>
            <a:endParaRPr lang="es-CO" altLang="es-CO"/>
          </a:p>
        </p:txBody>
      </p:sp>
    </p:spTree>
    <p:extLst>
      <p:ext uri="{BB962C8B-B14F-4D97-AF65-F5344CB8AC3E}">
        <p14:creationId xmlns:p14="http://schemas.microsoft.com/office/powerpoint/2010/main" val="412243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E9BE07BE-7D76-4F8C-F562-FE3900CEFF9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CO"/>
              <a:t>Clic para editar título</a:t>
            </a:r>
            <a:endParaRPr lang="es-CO" altLang="es-CO"/>
          </a:p>
        </p:txBody>
      </p:sp>
      <p:sp>
        <p:nvSpPr>
          <p:cNvPr id="1027" name="Marcador de texto 2">
            <a:extLst>
              <a:ext uri="{FF2B5EF4-FFF2-40B4-BE49-F238E27FC236}">
                <a16:creationId xmlns:a16="http://schemas.microsoft.com/office/drawing/2014/main" id="{B9A546A4-03EA-4DF1-BDF6-DCE839CF159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CO"/>
              <a:t>Haga clic para modificar el estilo de texto del patrón</a:t>
            </a:r>
          </a:p>
          <a:p>
            <a:pPr lvl="1"/>
            <a:r>
              <a:rPr lang="es-ES_tradnl" altLang="es-CO"/>
              <a:t>Segundo nivel</a:t>
            </a:r>
          </a:p>
          <a:p>
            <a:pPr lvl="2"/>
            <a:r>
              <a:rPr lang="es-ES_tradnl" altLang="es-CO"/>
              <a:t>Tercer nivel</a:t>
            </a:r>
          </a:p>
          <a:p>
            <a:pPr lvl="3"/>
            <a:r>
              <a:rPr lang="es-ES_tradnl" altLang="es-CO"/>
              <a:t>Cuarto nivel</a:t>
            </a:r>
          </a:p>
          <a:p>
            <a:pPr lvl="4"/>
            <a:r>
              <a:rPr lang="es-ES_tradnl" altLang="es-CO"/>
              <a:t>Quinto nivel</a:t>
            </a:r>
            <a:endParaRPr lang="es-CO" altLang="es-CO"/>
          </a:p>
        </p:txBody>
      </p:sp>
      <p:sp>
        <p:nvSpPr>
          <p:cNvPr id="4" name="Marcador de fecha 3">
            <a:extLst>
              <a:ext uri="{FF2B5EF4-FFF2-40B4-BE49-F238E27FC236}">
                <a16:creationId xmlns:a16="http://schemas.microsoft.com/office/drawing/2014/main" id="{6FA9AB42-028B-C94D-BC66-BC03175FC4F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ea typeface="MS PGothic" panose="020B0600070205080204" pitchFamily="34" charset="-128"/>
              </a:defRPr>
            </a:lvl1pPr>
          </a:lstStyle>
          <a:p>
            <a:pPr>
              <a:defRPr/>
            </a:pPr>
            <a:fld id="{4C67E5F6-1E79-4415-B78A-17CB8B802C06}" type="datetimeFigureOut">
              <a:rPr lang="es-ES" altLang="es-CO"/>
              <a:pPr>
                <a:defRPr/>
              </a:pPr>
              <a:t>24/04/2023</a:t>
            </a:fld>
            <a:endParaRPr lang="es-CO" altLang="es-CO"/>
          </a:p>
        </p:txBody>
      </p:sp>
      <p:sp>
        <p:nvSpPr>
          <p:cNvPr id="5" name="Marcador de pie de página 4">
            <a:extLst>
              <a:ext uri="{FF2B5EF4-FFF2-40B4-BE49-F238E27FC236}">
                <a16:creationId xmlns:a16="http://schemas.microsoft.com/office/drawing/2014/main" id="{70F566D5-9830-3A48-855C-D28589C4F974}"/>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panose="020B0604020202020204" pitchFamily="34" charset="0"/>
                <a:ea typeface="MS PGothic" panose="020B0600070205080204" pitchFamily="34" charset="-128"/>
              </a:defRPr>
            </a:lvl1pPr>
          </a:lstStyle>
          <a:p>
            <a:pPr>
              <a:defRPr/>
            </a:pPr>
            <a:endParaRPr lang="es-CO" altLang="es-CO"/>
          </a:p>
        </p:txBody>
      </p:sp>
      <p:sp>
        <p:nvSpPr>
          <p:cNvPr id="6" name="Marcador de número de diapositiva 5">
            <a:extLst>
              <a:ext uri="{FF2B5EF4-FFF2-40B4-BE49-F238E27FC236}">
                <a16:creationId xmlns:a16="http://schemas.microsoft.com/office/drawing/2014/main" id="{D5537A43-428D-E34B-9D33-C8A7A269F35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2769FD3-6580-417C-B462-1D0C1416281D}" type="slidenum">
              <a:rPr lang="es-CO" altLang="es-CO"/>
              <a:pPr/>
              <a:t>‹Nº›</a:t>
            </a:fld>
            <a:endParaRPr lang="es-CO" altLang="es-CO"/>
          </a:p>
        </p:txBody>
      </p:sp>
    </p:spTree>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26.png"/><Relationship Id="rId7" Type="http://schemas.openxmlformats.org/officeDocument/2006/relationships/slide" Target="slide2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image" Target="../media/image12.svg"/><Relationship Id="rId5" Type="http://schemas.openxmlformats.org/officeDocument/2006/relationships/slide" Target="slide20.xml"/><Relationship Id="rId10" Type="http://schemas.openxmlformats.org/officeDocument/2006/relationships/image" Target="../media/image11.png"/><Relationship Id="rId4" Type="http://schemas.openxmlformats.org/officeDocument/2006/relationships/image" Target="../media/image27.svg"/><Relationship Id="rId9"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27.sv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27.sv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27.sv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27.sv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27.sv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4.xml"/><Relationship Id="rId7" Type="http://schemas.openxmlformats.org/officeDocument/2006/relationships/slide" Target="slide4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5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svg"/><Relationship Id="rId4" Type="http://schemas.openxmlformats.org/officeDocument/2006/relationships/image" Target="../media/image7.sv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2.sv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3.xml"/><Relationship Id="rId4" Type="http://schemas.openxmlformats.org/officeDocument/2006/relationships/image" Target="../media/image46.sv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48.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52.svg"/><Relationship Id="rId11" Type="http://schemas.openxmlformats.org/officeDocument/2006/relationships/image" Target="../media/image12.svg"/><Relationship Id="rId5" Type="http://schemas.openxmlformats.org/officeDocument/2006/relationships/image" Target="../media/image51.png"/><Relationship Id="rId10" Type="http://schemas.openxmlformats.org/officeDocument/2006/relationships/image" Target="../media/image11.png"/><Relationship Id="rId4" Type="http://schemas.openxmlformats.org/officeDocument/2006/relationships/image" Target="../media/image50.svg"/><Relationship Id="rId9" Type="http://schemas.openxmlformats.org/officeDocument/2006/relationships/slide" Target="slide3.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19.xml"/><Relationship Id="rId4" Type="http://schemas.openxmlformats.org/officeDocument/2006/relationships/image" Target="../media/image14.sv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58.sv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12.svg"/><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8.sv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58.svg"/></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image" Target="../media/image15.png"/><Relationship Id="rId7" Type="http://schemas.openxmlformats.org/officeDocument/2006/relationships/slide" Target="slide18.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12.svg"/><Relationship Id="rId5" Type="http://schemas.openxmlformats.org/officeDocument/2006/relationships/slide" Target="slide16.xml"/><Relationship Id="rId10" Type="http://schemas.openxmlformats.org/officeDocument/2006/relationships/image" Target="../media/image11.png"/><Relationship Id="rId4" Type="http://schemas.openxmlformats.org/officeDocument/2006/relationships/image" Target="../media/image16.sv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571230C-4BEB-5885-52C1-34530C18114C}"/>
              </a:ext>
            </a:extLst>
          </p:cNvPr>
          <p:cNvPicPr>
            <a:picLocks noChangeAspect="1"/>
          </p:cNvPicPr>
          <p:nvPr/>
        </p:nvPicPr>
        <p:blipFill>
          <a:blip r:embed="rId3"/>
          <a:stretch>
            <a:fillRect/>
          </a:stretch>
        </p:blipFill>
        <p:spPr>
          <a:xfrm>
            <a:off x="1565920" y="2506354"/>
            <a:ext cx="6012160" cy="2170688"/>
          </a:xfrm>
          <a:prstGeom prst="rect">
            <a:avLst/>
          </a:prstGeom>
        </p:spPr>
      </p:pic>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615156" y="86559"/>
            <a:ext cx="3816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TES A – Para Negociar</a:t>
            </a:r>
          </a:p>
        </p:txBody>
      </p:sp>
      <p:sp>
        <p:nvSpPr>
          <p:cNvPr id="3" name="Rectángulo: esquinas redondeadas 2">
            <a:extLst>
              <a:ext uri="{FF2B5EF4-FFF2-40B4-BE49-F238E27FC236}">
                <a16:creationId xmlns:a16="http://schemas.microsoft.com/office/drawing/2014/main" id="{69A7D678-9058-7C71-8373-07CBAD2AD7BE}"/>
              </a:ext>
            </a:extLst>
          </p:cNvPr>
          <p:cNvSpPr/>
          <p:nvPr/>
        </p:nvSpPr>
        <p:spPr>
          <a:xfrm>
            <a:off x="624292" y="603113"/>
            <a:ext cx="7704856" cy="819558"/>
          </a:xfrm>
          <a:prstGeom prst="roundRect">
            <a:avLst/>
          </a:prstGeom>
          <a:ln w="19050">
            <a:noFill/>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ES" sz="1400" dirty="0"/>
              <a:t>El primero de los títulos (denominado TES A) es adquirido por la entidad con el fin de negociarlo cuando tenga necesidades de liquidez o las condiciones del mercado sean favorables. Con relación a este TES A, se presenta la siguiente información: </a:t>
            </a:r>
            <a:endParaRPr lang="es-CO" sz="1400" dirty="0"/>
          </a:p>
        </p:txBody>
      </p:sp>
      <p:sp>
        <p:nvSpPr>
          <p:cNvPr id="5" name="CuadroTexto 4">
            <a:extLst>
              <a:ext uri="{FF2B5EF4-FFF2-40B4-BE49-F238E27FC236}">
                <a16:creationId xmlns:a16="http://schemas.microsoft.com/office/drawing/2014/main" id="{DC478C58-D311-169D-6817-03C1BEDA76A4}"/>
              </a:ext>
            </a:extLst>
          </p:cNvPr>
          <p:cNvSpPr txBox="1"/>
          <p:nvPr/>
        </p:nvSpPr>
        <p:spPr>
          <a:xfrm>
            <a:off x="56580" y="6093296"/>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sp>
        <p:nvSpPr>
          <p:cNvPr id="6" name="CuadroTexto 5">
            <a:extLst>
              <a:ext uri="{FF2B5EF4-FFF2-40B4-BE49-F238E27FC236}">
                <a16:creationId xmlns:a16="http://schemas.microsoft.com/office/drawing/2014/main" id="{96CA0F1E-E9E2-B75D-F365-D7EB1C0F8758}"/>
              </a:ext>
            </a:extLst>
          </p:cNvPr>
          <p:cNvSpPr txBox="1"/>
          <p:nvPr/>
        </p:nvSpPr>
        <p:spPr>
          <a:xfrm>
            <a:off x="615156" y="1516953"/>
            <a:ext cx="7344816" cy="1169551"/>
          </a:xfrm>
          <a:prstGeom prst="rect">
            <a:avLst/>
          </a:prstGeom>
          <a:noFill/>
        </p:spPr>
        <p:txBody>
          <a:bodyPr wrap="square">
            <a:spAutoFit/>
          </a:bodyPr>
          <a:lstStyle/>
          <a:p>
            <a:pPr marL="285750" indent="-285750">
              <a:buFont typeface="Wingdings" panose="05000000000000000000" pitchFamily="2" charset="2"/>
              <a:buChar char="Ø"/>
            </a:pPr>
            <a:r>
              <a:rPr lang="es-ES" sz="1400" dirty="0">
                <a:latin typeface="+mj-lt"/>
              </a:rPr>
              <a:t>La actualización del título se realiza al final de cada trimestre y en la fecha del cupón antes de su pago, descontando los flujos de efectivo futuros del activo a partir de la tasa de mercado para títulos idénticos en la fecha de medición. Lo anterior, sin perjuicio de la periodicidad que se requiera en la actualización de las inversiones para el reporte de información. Las siguientes son las tasas de mercado para cada una de las fechas de actualización durante el año 20X5:</a:t>
            </a:r>
            <a:endParaRPr lang="es-CO" sz="1400" dirty="0">
              <a:latin typeface="+mj-lt"/>
            </a:endParaRPr>
          </a:p>
        </p:txBody>
      </p:sp>
      <p:sp>
        <p:nvSpPr>
          <p:cNvPr id="11" name="CuadroTexto 10">
            <a:extLst>
              <a:ext uri="{FF2B5EF4-FFF2-40B4-BE49-F238E27FC236}">
                <a16:creationId xmlns:a16="http://schemas.microsoft.com/office/drawing/2014/main" id="{00B3F655-4900-A4A6-72BE-0FAF5049D576}"/>
              </a:ext>
            </a:extLst>
          </p:cNvPr>
          <p:cNvSpPr txBox="1"/>
          <p:nvPr/>
        </p:nvSpPr>
        <p:spPr>
          <a:xfrm>
            <a:off x="615156" y="4772478"/>
            <a:ext cx="7260076" cy="1169551"/>
          </a:xfrm>
          <a:prstGeom prst="rect">
            <a:avLst/>
          </a:prstGeom>
          <a:noFill/>
        </p:spPr>
        <p:txBody>
          <a:bodyPr wrap="square">
            <a:spAutoFit/>
          </a:bodyPr>
          <a:lstStyle/>
          <a:p>
            <a:pPr marL="285750" indent="-285750">
              <a:buFont typeface="Wingdings" panose="05000000000000000000" pitchFamily="2" charset="2"/>
              <a:buChar char="Ø"/>
            </a:pPr>
            <a:r>
              <a:rPr lang="es-ES" sz="1400" dirty="0">
                <a:latin typeface="+mj-lt"/>
              </a:rPr>
              <a:t>El pago del primer cupón se realiza el 24 de octubre de 20X5 y los siguientes pagos de cupones cada 24 de octubre de los años siguientes hasta la fecha del vencimiento del título. </a:t>
            </a:r>
          </a:p>
          <a:p>
            <a:endParaRPr lang="es-ES" sz="1400" dirty="0">
              <a:latin typeface="+mj-lt"/>
            </a:endParaRPr>
          </a:p>
          <a:p>
            <a:pPr marL="285750" indent="-285750">
              <a:buFont typeface="Wingdings" panose="05000000000000000000" pitchFamily="2" charset="2"/>
              <a:buChar char="Ø"/>
            </a:pPr>
            <a:r>
              <a:rPr lang="es-ES" sz="1400" dirty="0">
                <a:latin typeface="+mj-lt"/>
              </a:rPr>
              <a:t>El 28 de enero de 20X6 la entidad vende el título por un valor de $119.528.426. </a:t>
            </a:r>
          </a:p>
          <a:p>
            <a:endParaRPr lang="es-CO" sz="1400" dirty="0">
              <a:latin typeface="+mj-lt"/>
            </a:endParaRPr>
          </a:p>
        </p:txBody>
      </p:sp>
    </p:spTree>
    <p:extLst>
      <p:ext uri="{BB962C8B-B14F-4D97-AF65-F5344CB8AC3E}">
        <p14:creationId xmlns:p14="http://schemas.microsoft.com/office/powerpoint/2010/main" val="151420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615156" y="86559"/>
            <a:ext cx="58290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TES B – mantenido hasta el vencimiento </a:t>
            </a:r>
          </a:p>
        </p:txBody>
      </p:sp>
      <p:sp>
        <p:nvSpPr>
          <p:cNvPr id="5" name="CuadroTexto 4">
            <a:extLst>
              <a:ext uri="{FF2B5EF4-FFF2-40B4-BE49-F238E27FC236}">
                <a16:creationId xmlns:a16="http://schemas.microsoft.com/office/drawing/2014/main" id="{DC478C58-D311-169D-6817-03C1BEDA76A4}"/>
              </a:ext>
            </a:extLst>
          </p:cNvPr>
          <p:cNvSpPr txBox="1"/>
          <p:nvPr/>
        </p:nvSpPr>
        <p:spPr>
          <a:xfrm>
            <a:off x="56580" y="6093296"/>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sp>
        <p:nvSpPr>
          <p:cNvPr id="4" name="Rectángulo: esquinas redondeadas 3">
            <a:extLst>
              <a:ext uri="{FF2B5EF4-FFF2-40B4-BE49-F238E27FC236}">
                <a16:creationId xmlns:a16="http://schemas.microsoft.com/office/drawing/2014/main" id="{06FB21BE-A9A1-1557-6902-9ADBF34A44C0}"/>
              </a:ext>
            </a:extLst>
          </p:cNvPr>
          <p:cNvSpPr/>
          <p:nvPr/>
        </p:nvSpPr>
        <p:spPr>
          <a:xfrm>
            <a:off x="624292" y="836711"/>
            <a:ext cx="8196180" cy="585959"/>
          </a:xfrm>
          <a:prstGeom prst="roundRect">
            <a:avLst/>
          </a:prstGeom>
          <a:ln w="19050">
            <a:noFill/>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ES" sz="1400" dirty="0"/>
              <a:t>Para garantizar la liquidez que requerirá la entidad para el pago de las obligaciones que vencen en el mes de noviembre del año 20X8</a:t>
            </a:r>
            <a:r>
              <a:rPr lang="es-ES" sz="1100" dirty="0"/>
              <a:t>. </a:t>
            </a:r>
            <a:r>
              <a:rPr lang="es-ES" sz="1400" dirty="0"/>
              <a:t>Con relación a este TES B, se presenta la siguiente información: </a:t>
            </a:r>
            <a:endParaRPr lang="es-CO" sz="1400" dirty="0"/>
          </a:p>
        </p:txBody>
      </p:sp>
      <p:sp>
        <p:nvSpPr>
          <p:cNvPr id="7" name="CuadroTexto 6">
            <a:extLst>
              <a:ext uri="{FF2B5EF4-FFF2-40B4-BE49-F238E27FC236}">
                <a16:creationId xmlns:a16="http://schemas.microsoft.com/office/drawing/2014/main" id="{022A03EC-6EFC-8CBF-3440-451913C54B03}"/>
              </a:ext>
            </a:extLst>
          </p:cNvPr>
          <p:cNvSpPr txBox="1"/>
          <p:nvPr/>
        </p:nvSpPr>
        <p:spPr>
          <a:xfrm>
            <a:off x="615156" y="1516953"/>
            <a:ext cx="7917284" cy="2677656"/>
          </a:xfrm>
          <a:prstGeom prst="rect">
            <a:avLst/>
          </a:prstGeom>
          <a:noFill/>
        </p:spPr>
        <p:txBody>
          <a:bodyPr wrap="square">
            <a:spAutoFit/>
          </a:bodyPr>
          <a:lstStyle/>
          <a:p>
            <a:pPr marL="285750" indent="-285750">
              <a:buFont typeface="Wingdings" panose="05000000000000000000" pitchFamily="2" charset="2"/>
              <a:buChar char="Ø"/>
            </a:pPr>
            <a:r>
              <a:rPr lang="es-ES" sz="1400" dirty="0">
                <a:latin typeface="+mj-lt"/>
              </a:rPr>
              <a:t>La actualización del título por el rendimiento efectivo y por el valor de mercado se realiza al final de cada trimestre y en la fecha de pago del cupón. El rendimiento de la inversión se calcula con base en su tasa de interés efectiva y el valor de mercado se calcula descontando los flujos de efectivo futuros del activo a partir de la tasa de mercado para títulos idénticos en la fecha de medición. Lo anterior, sin perjuicio de la periodicidad que se requiera en la actualización de las inversiones para el reporte de información .</a:t>
            </a:r>
          </a:p>
          <a:p>
            <a:pPr marL="285750" indent="-285750">
              <a:buFont typeface="Wingdings" panose="05000000000000000000" pitchFamily="2" charset="2"/>
              <a:buChar char="Ø"/>
            </a:pPr>
            <a:endParaRPr lang="es-ES" sz="1400" dirty="0">
              <a:latin typeface="+mj-lt"/>
            </a:endParaRPr>
          </a:p>
          <a:p>
            <a:pPr marL="285750" indent="-285750">
              <a:buFont typeface="Wingdings" panose="05000000000000000000" pitchFamily="2" charset="2"/>
              <a:buChar char="Ø"/>
            </a:pPr>
            <a:r>
              <a:rPr lang="es-ES" sz="1400" dirty="0">
                <a:latin typeface="+mj-lt"/>
              </a:rPr>
              <a:t>Se toman las mismas las tasas de mercado establecidas para el TES A para cada una de las fechas de actualización durante el año 20X5.</a:t>
            </a:r>
          </a:p>
          <a:p>
            <a:r>
              <a:rPr lang="es-ES" sz="1400" dirty="0">
                <a:latin typeface="+mj-lt"/>
              </a:rPr>
              <a:t> </a:t>
            </a:r>
          </a:p>
          <a:p>
            <a:pPr marL="285750" indent="-285750">
              <a:buFont typeface="Wingdings" panose="05000000000000000000" pitchFamily="2" charset="2"/>
              <a:buChar char="Ø"/>
            </a:pPr>
            <a:r>
              <a:rPr lang="es-ES" sz="1400" dirty="0">
                <a:latin typeface="+mj-lt"/>
              </a:rPr>
              <a:t>El pago del primer cupón se realiza el 24 de octubre de 20X5 y los siguientes pagos de cupones el 24 de octubre de los años siguientes hasta la fecha del vencimiento del título</a:t>
            </a:r>
            <a:endParaRPr lang="es-CO" sz="1400" dirty="0">
              <a:latin typeface="+mj-lt"/>
            </a:endParaRPr>
          </a:p>
        </p:txBody>
      </p:sp>
    </p:spTree>
    <p:extLst>
      <p:ext uri="{BB962C8B-B14F-4D97-AF65-F5344CB8AC3E}">
        <p14:creationId xmlns:p14="http://schemas.microsoft.com/office/powerpoint/2010/main" val="2971168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615156" y="86559"/>
            <a:ext cx="58290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TES C – No exclusivo</a:t>
            </a:r>
          </a:p>
        </p:txBody>
      </p:sp>
      <p:sp>
        <p:nvSpPr>
          <p:cNvPr id="5" name="CuadroTexto 4">
            <a:extLst>
              <a:ext uri="{FF2B5EF4-FFF2-40B4-BE49-F238E27FC236}">
                <a16:creationId xmlns:a16="http://schemas.microsoft.com/office/drawing/2014/main" id="{DC478C58-D311-169D-6817-03C1BEDA76A4}"/>
              </a:ext>
            </a:extLst>
          </p:cNvPr>
          <p:cNvSpPr txBox="1"/>
          <p:nvPr/>
        </p:nvSpPr>
        <p:spPr>
          <a:xfrm>
            <a:off x="56580" y="6093296"/>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sp>
        <p:nvSpPr>
          <p:cNvPr id="4" name="Rectángulo: esquinas redondeadas 3">
            <a:extLst>
              <a:ext uri="{FF2B5EF4-FFF2-40B4-BE49-F238E27FC236}">
                <a16:creationId xmlns:a16="http://schemas.microsoft.com/office/drawing/2014/main" id="{06FB21BE-A9A1-1557-6902-9ADBF34A44C0}"/>
              </a:ext>
            </a:extLst>
          </p:cNvPr>
          <p:cNvSpPr/>
          <p:nvPr/>
        </p:nvSpPr>
        <p:spPr>
          <a:xfrm>
            <a:off x="615156" y="695970"/>
            <a:ext cx="8196180" cy="893145"/>
          </a:xfrm>
          <a:prstGeom prst="roundRect">
            <a:avLst/>
          </a:prstGeom>
          <a:ln w="19050">
            <a:noFill/>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ES" sz="1400" dirty="0"/>
              <a:t>El tercer título (denominado TES C) se adquiere sin tener la intención exclusiva de negociarlo o de mantenerlo hasta su vencimiento, en la medida que se tomará una u otra decisión de acuerdo con las necesidades de liquidez y condiciones de rendimiento del instrumento. Con relación a este TES C, se presenta la siguiente información:</a:t>
            </a:r>
            <a:endParaRPr lang="es-CO" sz="1400" dirty="0"/>
          </a:p>
        </p:txBody>
      </p:sp>
      <p:sp>
        <p:nvSpPr>
          <p:cNvPr id="7" name="CuadroTexto 6">
            <a:extLst>
              <a:ext uri="{FF2B5EF4-FFF2-40B4-BE49-F238E27FC236}">
                <a16:creationId xmlns:a16="http://schemas.microsoft.com/office/drawing/2014/main" id="{022A03EC-6EFC-8CBF-3440-451913C54B03}"/>
              </a:ext>
            </a:extLst>
          </p:cNvPr>
          <p:cNvSpPr txBox="1"/>
          <p:nvPr/>
        </p:nvSpPr>
        <p:spPr>
          <a:xfrm>
            <a:off x="624292" y="1628800"/>
            <a:ext cx="7917284" cy="1600438"/>
          </a:xfrm>
          <a:prstGeom prst="rect">
            <a:avLst/>
          </a:prstGeom>
          <a:noFill/>
        </p:spPr>
        <p:txBody>
          <a:bodyPr wrap="square">
            <a:spAutoFit/>
          </a:bodyPr>
          <a:lstStyle/>
          <a:p>
            <a:pPr marL="285750" indent="-285750">
              <a:buFont typeface="Wingdings" panose="05000000000000000000" pitchFamily="2" charset="2"/>
              <a:buChar char="Ø"/>
            </a:pPr>
            <a:r>
              <a:rPr lang="es-ES" sz="1400" dirty="0">
                <a:latin typeface="+mj-lt"/>
              </a:rPr>
              <a:t>La actualización del título se realiza al final de cada trimestre y en la fecha de pago del cupón, calculando el costo amortizado de la inversión con base en su tasa de interés efectiva. Lo anterior, sin perjuicio de la periodicidad que se requiera en la actualización de las inversiones para el reporte de información.</a:t>
            </a:r>
          </a:p>
          <a:p>
            <a:r>
              <a:rPr lang="es-ES" sz="1400" dirty="0">
                <a:latin typeface="+mj-lt"/>
              </a:rPr>
              <a:t> </a:t>
            </a:r>
          </a:p>
          <a:p>
            <a:pPr marL="285750" indent="-285750">
              <a:buFont typeface="Wingdings" panose="05000000000000000000" pitchFamily="2" charset="2"/>
              <a:buChar char="Ø"/>
            </a:pPr>
            <a:r>
              <a:rPr lang="es-ES" sz="1400" dirty="0">
                <a:latin typeface="+mj-lt"/>
              </a:rPr>
              <a:t>El pago del primer cupón se realiza el 24 de octubre de 20X5 y los siguientes pagos de cupones el 24 de octubre de los años siguientes hasta la fecha del vencimiento del título. </a:t>
            </a:r>
            <a:endParaRPr lang="es-CO" sz="1400" dirty="0">
              <a:latin typeface="+mj-lt"/>
            </a:endParaRPr>
          </a:p>
        </p:txBody>
      </p:sp>
    </p:spTree>
    <p:extLst>
      <p:ext uri="{BB962C8B-B14F-4D97-AF65-F5344CB8AC3E}">
        <p14:creationId xmlns:p14="http://schemas.microsoft.com/office/powerpoint/2010/main" val="2827590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721370" y="692696"/>
            <a:ext cx="58290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Problemática</a:t>
            </a:r>
          </a:p>
        </p:txBody>
      </p:sp>
      <p:sp>
        <p:nvSpPr>
          <p:cNvPr id="5" name="CuadroTexto 4">
            <a:extLst>
              <a:ext uri="{FF2B5EF4-FFF2-40B4-BE49-F238E27FC236}">
                <a16:creationId xmlns:a16="http://schemas.microsoft.com/office/drawing/2014/main" id="{DC478C58-D311-169D-6817-03C1BEDA76A4}"/>
              </a:ext>
            </a:extLst>
          </p:cNvPr>
          <p:cNvSpPr txBox="1"/>
          <p:nvPr/>
        </p:nvSpPr>
        <p:spPr>
          <a:xfrm>
            <a:off x="56580" y="6093296"/>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sp>
        <p:nvSpPr>
          <p:cNvPr id="6" name="CuadroTexto 5">
            <a:extLst>
              <a:ext uri="{FF2B5EF4-FFF2-40B4-BE49-F238E27FC236}">
                <a16:creationId xmlns:a16="http://schemas.microsoft.com/office/drawing/2014/main" id="{6E9859AC-9F6E-E156-272D-9EA157D61BD5}"/>
              </a:ext>
            </a:extLst>
          </p:cNvPr>
          <p:cNvSpPr txBox="1"/>
          <p:nvPr/>
        </p:nvSpPr>
        <p:spPr>
          <a:xfrm>
            <a:off x="721370" y="1882422"/>
            <a:ext cx="7701260" cy="954107"/>
          </a:xfrm>
          <a:prstGeom prst="rect">
            <a:avLst/>
          </a:prstGeom>
          <a:noFill/>
        </p:spPr>
        <p:txBody>
          <a:bodyPr wrap="square">
            <a:spAutoFit/>
          </a:bodyPr>
          <a:lstStyle/>
          <a:p>
            <a:r>
              <a:rPr lang="es-ES" sz="1400" dirty="0">
                <a:latin typeface="+mj-lt"/>
              </a:rPr>
              <a:t>Teniendo presente que la entidad tiene la intención de negociar el primer título y mantener hasta su vencimiento el segundo título, y que no tiene la intención exclusiva de negociar el tercer título ni de mantenerlo hasta su vencimiento, ¿cuál es el tratamiento contable del TES A, del TES B y del TES C, a partir de los datos suministrados en cada caso?</a:t>
            </a:r>
            <a:endParaRPr lang="es-CO" sz="1400" dirty="0">
              <a:latin typeface="+mj-lt"/>
            </a:endParaRPr>
          </a:p>
        </p:txBody>
      </p:sp>
    </p:spTree>
    <p:extLst>
      <p:ext uri="{BB962C8B-B14F-4D97-AF65-F5344CB8AC3E}">
        <p14:creationId xmlns:p14="http://schemas.microsoft.com/office/powerpoint/2010/main" val="38516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5" name="CuadroTexto 4">
            <a:extLst>
              <a:ext uri="{FF2B5EF4-FFF2-40B4-BE49-F238E27FC236}">
                <a16:creationId xmlns:a16="http://schemas.microsoft.com/office/drawing/2014/main" id="{DC478C58-D311-169D-6817-03C1BEDA76A4}"/>
              </a:ext>
            </a:extLst>
          </p:cNvPr>
          <p:cNvSpPr txBox="1"/>
          <p:nvPr/>
        </p:nvSpPr>
        <p:spPr>
          <a:xfrm>
            <a:off x="56580" y="6093296"/>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sp>
        <p:nvSpPr>
          <p:cNvPr id="3" name="CuadroTexto 8">
            <a:extLst>
              <a:ext uri="{FF2B5EF4-FFF2-40B4-BE49-F238E27FC236}">
                <a16:creationId xmlns:a16="http://schemas.microsoft.com/office/drawing/2014/main" id="{B4430DCC-A037-5B4A-5067-7FAB00CE1B4F}"/>
              </a:ext>
            </a:extLst>
          </p:cNvPr>
          <p:cNvSpPr txBox="1">
            <a:spLocks noChangeArrowheads="1"/>
          </p:cNvSpPr>
          <p:nvPr/>
        </p:nvSpPr>
        <p:spPr bwMode="auto">
          <a:xfrm>
            <a:off x="3491879" y="3075057"/>
            <a:ext cx="2160241"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s-CO" altLang="es-CO" dirty="0">
                <a:solidFill>
                  <a:schemeClr val="bg1"/>
                </a:solidFill>
              </a:rPr>
              <a:t>TRATAMIENTO CONTABLE</a:t>
            </a:r>
          </a:p>
        </p:txBody>
      </p:sp>
    </p:spTree>
    <p:extLst>
      <p:ext uri="{BB962C8B-B14F-4D97-AF65-F5344CB8AC3E}">
        <p14:creationId xmlns:p14="http://schemas.microsoft.com/office/powerpoint/2010/main" val="1298249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3DDA3C8-27E7-C510-8E04-8EF2976EA3E8}"/>
              </a:ext>
            </a:extLst>
          </p:cNvPr>
          <p:cNvPicPr>
            <a:picLocks noChangeAspect="1"/>
          </p:cNvPicPr>
          <p:nvPr/>
        </p:nvPicPr>
        <p:blipFill>
          <a:blip r:embed="rId3"/>
          <a:stretch>
            <a:fillRect/>
          </a:stretch>
        </p:blipFill>
        <p:spPr>
          <a:xfrm>
            <a:off x="580860" y="2429731"/>
            <a:ext cx="7616668" cy="2045533"/>
          </a:xfrm>
          <a:prstGeom prst="rect">
            <a:avLst/>
          </a:prstGeom>
        </p:spPr>
      </p:pic>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5" name="CuadroTexto 4">
            <a:extLst>
              <a:ext uri="{FF2B5EF4-FFF2-40B4-BE49-F238E27FC236}">
                <a16:creationId xmlns:a16="http://schemas.microsoft.com/office/drawing/2014/main" id="{DC478C58-D311-169D-6817-03C1BEDA76A4}"/>
              </a:ext>
            </a:extLst>
          </p:cNvPr>
          <p:cNvSpPr txBox="1"/>
          <p:nvPr/>
        </p:nvSpPr>
        <p:spPr>
          <a:xfrm>
            <a:off x="56580" y="6093296"/>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sp>
        <p:nvSpPr>
          <p:cNvPr id="2" name="CuadroTexto 1">
            <a:extLst>
              <a:ext uri="{FF2B5EF4-FFF2-40B4-BE49-F238E27FC236}">
                <a16:creationId xmlns:a16="http://schemas.microsoft.com/office/drawing/2014/main" id="{AEC3DA2D-0DE0-A13F-410C-E3DB12AFC7F9}"/>
              </a:ext>
            </a:extLst>
          </p:cNvPr>
          <p:cNvSpPr txBox="1"/>
          <p:nvPr/>
        </p:nvSpPr>
        <p:spPr>
          <a:xfrm>
            <a:off x="639132" y="1044736"/>
            <a:ext cx="7701260" cy="1384995"/>
          </a:xfrm>
          <a:prstGeom prst="rect">
            <a:avLst/>
          </a:prstGeom>
          <a:noFill/>
        </p:spPr>
        <p:txBody>
          <a:bodyPr wrap="square">
            <a:spAutoFit/>
          </a:bodyPr>
          <a:lstStyle/>
          <a:p>
            <a:r>
              <a:rPr lang="es-ES" sz="1400" dirty="0">
                <a:latin typeface="+mj-lt"/>
              </a:rPr>
              <a:t>Considerando que, de acuerdo con la intención sobre la inversión, la entidad espera negociar el TES A según sus necesidades de liquidez o cuando las condiciones del mercado sean favorables, el título debe clasificarse en la categoría de valor de mercado con cambios en el resultado y, en consecuencia, la medición inicial del mismo se realiza por su valor de mercado en la fecha de adquisición. Para ello, la entidad descuenta los flujos de efectivo futuros del activo utilizando la tasa de negociación del título en la fecha de compra, es decir, 0,0136% diaria, tal y como se presenta en la siguiente tabla:</a:t>
            </a:r>
            <a:endParaRPr lang="es-CO" sz="1400" dirty="0">
              <a:latin typeface="+mj-lt"/>
            </a:endParaRPr>
          </a:p>
        </p:txBody>
      </p:sp>
      <p:sp>
        <p:nvSpPr>
          <p:cNvPr id="4" name="CuadroTexto 8">
            <a:extLst>
              <a:ext uri="{FF2B5EF4-FFF2-40B4-BE49-F238E27FC236}">
                <a16:creationId xmlns:a16="http://schemas.microsoft.com/office/drawing/2014/main" id="{4AA80533-BB83-3A28-497C-01C8CEFC853C}"/>
              </a:ext>
            </a:extLst>
          </p:cNvPr>
          <p:cNvSpPr txBox="1">
            <a:spLocks noChangeArrowheads="1"/>
          </p:cNvSpPr>
          <p:nvPr/>
        </p:nvSpPr>
        <p:spPr bwMode="auto">
          <a:xfrm>
            <a:off x="627740" y="165746"/>
            <a:ext cx="6176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TES A – Para Negociar </a:t>
            </a:r>
          </a:p>
          <a:p>
            <a:r>
              <a:rPr lang="es-CO" altLang="es-CO" sz="1600" dirty="0"/>
              <a:t>	Reconocimiento y Medición Inicial </a:t>
            </a:r>
          </a:p>
        </p:txBody>
      </p:sp>
      <p:sp>
        <p:nvSpPr>
          <p:cNvPr id="9" name="CuadroTexto 8">
            <a:extLst>
              <a:ext uri="{FF2B5EF4-FFF2-40B4-BE49-F238E27FC236}">
                <a16:creationId xmlns:a16="http://schemas.microsoft.com/office/drawing/2014/main" id="{FA3034C4-721D-50C1-CE46-80D2F2BA55A5}"/>
              </a:ext>
            </a:extLst>
          </p:cNvPr>
          <p:cNvSpPr txBox="1"/>
          <p:nvPr/>
        </p:nvSpPr>
        <p:spPr>
          <a:xfrm>
            <a:off x="603684" y="4788745"/>
            <a:ext cx="7616668" cy="1077218"/>
          </a:xfrm>
          <a:prstGeom prst="rect">
            <a:avLst/>
          </a:prstGeom>
          <a:noFill/>
        </p:spPr>
        <p:txBody>
          <a:bodyPr wrap="square">
            <a:spAutoFit/>
          </a:bodyPr>
          <a:lstStyle/>
          <a:p>
            <a:r>
              <a:rPr lang="es-ES" sz="800" i="1" dirty="0"/>
              <a:t>[1] Los flujos futuros del TES A corresponden a los pagos que esperan recibir del título desde la fecha de su medición hasta su vencimiento.</a:t>
            </a:r>
          </a:p>
          <a:p>
            <a:r>
              <a:rPr lang="es-ES" sz="800" i="1" dirty="0"/>
              <a:t>[2] Para la determinación del valor de mercado del título se calcularon los días restantes desde la fecha de compra del TES A hasta la fecha correspondiente al pago de cada uno de los cupones y del valor nominal, teniendo en cuenta que el año 20X6 es bisiesto. </a:t>
            </a:r>
          </a:p>
          <a:p>
            <a:r>
              <a:rPr lang="es-ES" sz="800" i="1" dirty="0"/>
              <a:t>[3] El valor presente para cada periodo se estimó con base en la tasa de mercado para títulos idénticos en la fecha de compra (que corresponde al 0,0136% diaria), los flujos futuros del TES A y los días restantes para recibir dichos flujos. Para tal efecto, se emplea la siguiente fórmula: Valor presente= Flujo Futuro (1+Tasa de mercado)días </a:t>
            </a:r>
          </a:p>
          <a:p>
            <a:r>
              <a:rPr lang="es-ES" sz="800" i="1" dirty="0"/>
              <a:t>[4] El valor de mercado del título corresponde a la sumatoria de los valores presentes estimados de los flujos futuros por concepto de los cupones y del valor nominal. </a:t>
            </a:r>
            <a:endParaRPr lang="es-CO" sz="800" i="1" dirty="0"/>
          </a:p>
        </p:txBody>
      </p:sp>
    </p:spTree>
    <p:extLst>
      <p:ext uri="{BB962C8B-B14F-4D97-AF65-F5344CB8AC3E}">
        <p14:creationId xmlns:p14="http://schemas.microsoft.com/office/powerpoint/2010/main" val="730923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5" name="CuadroTexto 4">
            <a:extLst>
              <a:ext uri="{FF2B5EF4-FFF2-40B4-BE49-F238E27FC236}">
                <a16:creationId xmlns:a16="http://schemas.microsoft.com/office/drawing/2014/main" id="{DC478C58-D311-169D-6817-03C1BEDA76A4}"/>
              </a:ext>
            </a:extLst>
          </p:cNvPr>
          <p:cNvSpPr txBox="1"/>
          <p:nvPr/>
        </p:nvSpPr>
        <p:spPr>
          <a:xfrm>
            <a:off x="56580" y="6093296"/>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sp>
        <p:nvSpPr>
          <p:cNvPr id="4" name="CuadroTexto 8">
            <a:extLst>
              <a:ext uri="{FF2B5EF4-FFF2-40B4-BE49-F238E27FC236}">
                <a16:creationId xmlns:a16="http://schemas.microsoft.com/office/drawing/2014/main" id="{4AA80533-BB83-3A28-497C-01C8CEFC853C}"/>
              </a:ext>
            </a:extLst>
          </p:cNvPr>
          <p:cNvSpPr txBox="1">
            <a:spLocks noChangeArrowheads="1"/>
          </p:cNvSpPr>
          <p:nvPr/>
        </p:nvSpPr>
        <p:spPr bwMode="auto">
          <a:xfrm>
            <a:off x="627740" y="165746"/>
            <a:ext cx="6176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TES A – Para Negociar </a:t>
            </a:r>
          </a:p>
          <a:p>
            <a:r>
              <a:rPr lang="es-CO" altLang="es-CO" sz="1600" dirty="0"/>
              <a:t>	Registro Contable</a:t>
            </a:r>
          </a:p>
        </p:txBody>
      </p:sp>
      <p:pic>
        <p:nvPicPr>
          <p:cNvPr id="6" name="Imagen 5">
            <a:extLst>
              <a:ext uri="{FF2B5EF4-FFF2-40B4-BE49-F238E27FC236}">
                <a16:creationId xmlns:a16="http://schemas.microsoft.com/office/drawing/2014/main" id="{7431726D-CDE1-FFD4-F614-79E380D2565A}"/>
              </a:ext>
            </a:extLst>
          </p:cNvPr>
          <p:cNvPicPr>
            <a:picLocks noChangeAspect="1"/>
          </p:cNvPicPr>
          <p:nvPr/>
        </p:nvPicPr>
        <p:blipFill>
          <a:blip r:embed="rId3"/>
          <a:stretch>
            <a:fillRect/>
          </a:stretch>
        </p:blipFill>
        <p:spPr>
          <a:xfrm>
            <a:off x="627740" y="1412776"/>
            <a:ext cx="8192732" cy="1324077"/>
          </a:xfrm>
          <a:prstGeom prst="rect">
            <a:avLst/>
          </a:prstGeom>
        </p:spPr>
      </p:pic>
      <p:sp>
        <p:nvSpPr>
          <p:cNvPr id="10" name="CuadroTexto 9">
            <a:extLst>
              <a:ext uri="{FF2B5EF4-FFF2-40B4-BE49-F238E27FC236}">
                <a16:creationId xmlns:a16="http://schemas.microsoft.com/office/drawing/2014/main" id="{E21CB6A9-7130-E8B2-CDFB-5C6A983A411A}"/>
              </a:ext>
            </a:extLst>
          </p:cNvPr>
          <p:cNvSpPr txBox="1"/>
          <p:nvPr/>
        </p:nvSpPr>
        <p:spPr>
          <a:xfrm>
            <a:off x="627740" y="2864149"/>
            <a:ext cx="8192732" cy="738664"/>
          </a:xfrm>
          <a:prstGeom prst="rect">
            <a:avLst/>
          </a:prstGeom>
          <a:noFill/>
        </p:spPr>
        <p:txBody>
          <a:bodyPr wrap="square">
            <a:spAutoFit/>
          </a:bodyPr>
          <a:lstStyle/>
          <a:p>
            <a:r>
              <a:rPr lang="es-ES" sz="1400" dirty="0">
                <a:latin typeface="+mj-lt"/>
              </a:rPr>
              <a:t>A su vez, siguiendo lo establecido en la Norma de inversiones de administración de liquidez, el reconocimiento de la comisión por pagar al intermediario financiero se registra como un gasto y una cuenta por pagar por el 0,5% del valor de la inversión ($123.466.938 x 0,5% = $617.335), de la siguiente forma:</a:t>
            </a:r>
            <a:endParaRPr lang="es-CO" sz="1400" dirty="0">
              <a:latin typeface="+mj-lt"/>
            </a:endParaRPr>
          </a:p>
        </p:txBody>
      </p:sp>
      <p:pic>
        <p:nvPicPr>
          <p:cNvPr id="12" name="Imagen 11">
            <a:extLst>
              <a:ext uri="{FF2B5EF4-FFF2-40B4-BE49-F238E27FC236}">
                <a16:creationId xmlns:a16="http://schemas.microsoft.com/office/drawing/2014/main" id="{CFFD5D93-3308-280C-E934-A6D321EFDBAE}"/>
              </a:ext>
            </a:extLst>
          </p:cNvPr>
          <p:cNvPicPr>
            <a:picLocks noChangeAspect="1"/>
          </p:cNvPicPr>
          <p:nvPr/>
        </p:nvPicPr>
        <p:blipFill>
          <a:blip r:embed="rId4"/>
          <a:stretch>
            <a:fillRect/>
          </a:stretch>
        </p:blipFill>
        <p:spPr>
          <a:xfrm>
            <a:off x="627740" y="3805706"/>
            <a:ext cx="8192732" cy="1061590"/>
          </a:xfrm>
          <a:prstGeom prst="rect">
            <a:avLst/>
          </a:prstGeom>
        </p:spPr>
      </p:pic>
      <p:sp>
        <p:nvSpPr>
          <p:cNvPr id="13" name="Flecha: a la derecha 12">
            <a:hlinkClick r:id="rId5" action="ppaction://hlinksldjump"/>
            <a:extLst>
              <a:ext uri="{FF2B5EF4-FFF2-40B4-BE49-F238E27FC236}">
                <a16:creationId xmlns:a16="http://schemas.microsoft.com/office/drawing/2014/main" id="{FC54B216-CEC9-1544-A75B-186B718AA6FB}"/>
              </a:ext>
            </a:extLst>
          </p:cNvPr>
          <p:cNvSpPr/>
          <p:nvPr/>
        </p:nvSpPr>
        <p:spPr>
          <a:xfrm>
            <a:off x="8028384" y="5733256"/>
            <a:ext cx="1059036" cy="360040"/>
          </a:xfrm>
          <a:prstGeom prst="rightArrow">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Medición Inicial</a:t>
            </a:r>
            <a:endParaRPr lang="es-CO" sz="900" dirty="0"/>
          </a:p>
        </p:txBody>
      </p:sp>
    </p:spTree>
    <p:extLst>
      <p:ext uri="{BB962C8B-B14F-4D97-AF65-F5344CB8AC3E}">
        <p14:creationId xmlns:p14="http://schemas.microsoft.com/office/powerpoint/2010/main" val="4288662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5" name="CuadroTexto 4">
            <a:extLst>
              <a:ext uri="{FF2B5EF4-FFF2-40B4-BE49-F238E27FC236}">
                <a16:creationId xmlns:a16="http://schemas.microsoft.com/office/drawing/2014/main" id="{DC478C58-D311-169D-6817-03C1BEDA76A4}"/>
              </a:ext>
            </a:extLst>
          </p:cNvPr>
          <p:cNvSpPr txBox="1"/>
          <p:nvPr/>
        </p:nvSpPr>
        <p:spPr>
          <a:xfrm>
            <a:off x="56580" y="6093296"/>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sp>
        <p:nvSpPr>
          <p:cNvPr id="4" name="CuadroTexto 8">
            <a:extLst>
              <a:ext uri="{FF2B5EF4-FFF2-40B4-BE49-F238E27FC236}">
                <a16:creationId xmlns:a16="http://schemas.microsoft.com/office/drawing/2014/main" id="{4AA80533-BB83-3A28-497C-01C8CEFC853C}"/>
              </a:ext>
            </a:extLst>
          </p:cNvPr>
          <p:cNvSpPr txBox="1">
            <a:spLocks noChangeArrowheads="1"/>
          </p:cNvSpPr>
          <p:nvPr/>
        </p:nvSpPr>
        <p:spPr bwMode="auto">
          <a:xfrm>
            <a:off x="627740" y="165746"/>
            <a:ext cx="6176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TES B – Hasta su vencimiento</a:t>
            </a:r>
          </a:p>
          <a:p>
            <a:r>
              <a:rPr lang="es-CO" altLang="es-CO" sz="1600" dirty="0"/>
              <a:t>	Registro Contable</a:t>
            </a:r>
          </a:p>
        </p:txBody>
      </p:sp>
      <p:sp>
        <p:nvSpPr>
          <p:cNvPr id="13" name="Flecha: a la derecha 12">
            <a:hlinkClick r:id="rId3" action="ppaction://hlinksldjump"/>
            <a:extLst>
              <a:ext uri="{FF2B5EF4-FFF2-40B4-BE49-F238E27FC236}">
                <a16:creationId xmlns:a16="http://schemas.microsoft.com/office/drawing/2014/main" id="{FC54B216-CEC9-1544-A75B-186B718AA6FB}"/>
              </a:ext>
            </a:extLst>
          </p:cNvPr>
          <p:cNvSpPr/>
          <p:nvPr/>
        </p:nvSpPr>
        <p:spPr>
          <a:xfrm>
            <a:off x="8028384" y="5733256"/>
            <a:ext cx="1059036" cy="360040"/>
          </a:xfrm>
          <a:prstGeom prst="rightArrow">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Medición Inicial</a:t>
            </a:r>
            <a:endParaRPr lang="es-CO" sz="900" dirty="0"/>
          </a:p>
        </p:txBody>
      </p:sp>
      <p:sp>
        <p:nvSpPr>
          <p:cNvPr id="3" name="CuadroTexto 2">
            <a:extLst>
              <a:ext uri="{FF2B5EF4-FFF2-40B4-BE49-F238E27FC236}">
                <a16:creationId xmlns:a16="http://schemas.microsoft.com/office/drawing/2014/main" id="{B2E3DF68-A3E9-B782-3F4E-AF3A7282E65A}"/>
              </a:ext>
            </a:extLst>
          </p:cNvPr>
          <p:cNvSpPr txBox="1"/>
          <p:nvPr/>
        </p:nvSpPr>
        <p:spPr>
          <a:xfrm>
            <a:off x="627740" y="980728"/>
            <a:ext cx="8120724" cy="2246769"/>
          </a:xfrm>
          <a:prstGeom prst="rect">
            <a:avLst/>
          </a:prstGeom>
          <a:noFill/>
        </p:spPr>
        <p:txBody>
          <a:bodyPr wrap="square">
            <a:spAutoFit/>
          </a:bodyPr>
          <a:lstStyle/>
          <a:p>
            <a:r>
              <a:rPr lang="es-ES" sz="1400" dirty="0">
                <a:latin typeface="+mj-lt"/>
              </a:rPr>
              <a:t>Considerando que, de acuerdo la intención sobre la inversión, la entidad espera mantener el TES B hasta su vencimiento, el título debe clasificarse en la categoría de costo amortizado. En cumplimiento de la Norma de inversiones de administración de liquidez, la medición inicial del TES B se realiza por su valor de mercado en la fecha de adquisición. Para ello, la entidad descuenta los flujos de efectivo futuros del activo utilizando la tasa de negociación del título en la fecha de compra (que corresponde al 0,0136% diaria), con lo cual se obtiene, al igual que lo señalado en la sección 4.1.1., una estimación del valor de mercado de $123.466.938.</a:t>
            </a:r>
          </a:p>
          <a:p>
            <a:endParaRPr lang="es-ES" sz="1400" dirty="0">
              <a:latin typeface="+mj-lt"/>
            </a:endParaRPr>
          </a:p>
          <a:p>
            <a:r>
              <a:rPr lang="es-ES" sz="1400" dirty="0">
                <a:latin typeface="+mj-lt"/>
              </a:rPr>
              <a:t>Adicionalmente, siguiendo lo establecido en la Noma de inversiones de administración de liquidez, la entidad incluye la comisión (que corresponde al 0,5% del precio de compra, es decir, $617.335) como mayor valor del título. Teniendo en cuenta lo anterior, el registro contable del TES B es el siguiente: </a:t>
            </a:r>
            <a:endParaRPr lang="es-CO" sz="1400" dirty="0">
              <a:latin typeface="+mj-lt"/>
            </a:endParaRPr>
          </a:p>
        </p:txBody>
      </p:sp>
      <p:pic>
        <p:nvPicPr>
          <p:cNvPr id="8" name="Imagen 7">
            <a:extLst>
              <a:ext uri="{FF2B5EF4-FFF2-40B4-BE49-F238E27FC236}">
                <a16:creationId xmlns:a16="http://schemas.microsoft.com/office/drawing/2014/main" id="{B7853396-CE49-CCEA-B02D-A58EFBB649CC}"/>
              </a:ext>
            </a:extLst>
          </p:cNvPr>
          <p:cNvPicPr>
            <a:picLocks noChangeAspect="1"/>
          </p:cNvPicPr>
          <p:nvPr/>
        </p:nvPicPr>
        <p:blipFill>
          <a:blip r:embed="rId4"/>
          <a:stretch>
            <a:fillRect/>
          </a:stretch>
        </p:blipFill>
        <p:spPr>
          <a:xfrm>
            <a:off x="627741" y="3240081"/>
            <a:ext cx="8048716" cy="1633093"/>
          </a:xfrm>
          <a:prstGeom prst="rect">
            <a:avLst/>
          </a:prstGeom>
        </p:spPr>
      </p:pic>
    </p:spTree>
    <p:extLst>
      <p:ext uri="{BB962C8B-B14F-4D97-AF65-F5344CB8AC3E}">
        <p14:creationId xmlns:p14="http://schemas.microsoft.com/office/powerpoint/2010/main" val="240087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5" name="CuadroTexto 4">
            <a:extLst>
              <a:ext uri="{FF2B5EF4-FFF2-40B4-BE49-F238E27FC236}">
                <a16:creationId xmlns:a16="http://schemas.microsoft.com/office/drawing/2014/main" id="{DC478C58-D311-169D-6817-03C1BEDA76A4}"/>
              </a:ext>
            </a:extLst>
          </p:cNvPr>
          <p:cNvSpPr txBox="1"/>
          <p:nvPr/>
        </p:nvSpPr>
        <p:spPr>
          <a:xfrm>
            <a:off x="56580" y="6093296"/>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sp>
        <p:nvSpPr>
          <p:cNvPr id="4" name="CuadroTexto 8">
            <a:extLst>
              <a:ext uri="{FF2B5EF4-FFF2-40B4-BE49-F238E27FC236}">
                <a16:creationId xmlns:a16="http://schemas.microsoft.com/office/drawing/2014/main" id="{4AA80533-BB83-3A28-497C-01C8CEFC853C}"/>
              </a:ext>
            </a:extLst>
          </p:cNvPr>
          <p:cNvSpPr txBox="1">
            <a:spLocks noChangeArrowheads="1"/>
          </p:cNvSpPr>
          <p:nvPr/>
        </p:nvSpPr>
        <p:spPr bwMode="auto">
          <a:xfrm>
            <a:off x="627740" y="165746"/>
            <a:ext cx="6176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TES C – No exclusivo</a:t>
            </a:r>
          </a:p>
          <a:p>
            <a:r>
              <a:rPr lang="es-CO" altLang="es-CO" sz="1600" dirty="0"/>
              <a:t>	Registro Contable</a:t>
            </a:r>
          </a:p>
        </p:txBody>
      </p:sp>
      <p:sp>
        <p:nvSpPr>
          <p:cNvPr id="13" name="Flecha: a la derecha 12">
            <a:hlinkClick r:id="rId3" action="ppaction://hlinksldjump"/>
            <a:extLst>
              <a:ext uri="{FF2B5EF4-FFF2-40B4-BE49-F238E27FC236}">
                <a16:creationId xmlns:a16="http://schemas.microsoft.com/office/drawing/2014/main" id="{FC54B216-CEC9-1544-A75B-186B718AA6FB}"/>
              </a:ext>
            </a:extLst>
          </p:cNvPr>
          <p:cNvSpPr/>
          <p:nvPr/>
        </p:nvSpPr>
        <p:spPr>
          <a:xfrm>
            <a:off x="8028384" y="5733256"/>
            <a:ext cx="1059036" cy="360040"/>
          </a:xfrm>
          <a:prstGeom prst="rightArrow">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Medición Inicial</a:t>
            </a:r>
            <a:endParaRPr lang="es-CO" sz="900" dirty="0"/>
          </a:p>
        </p:txBody>
      </p:sp>
      <p:sp>
        <p:nvSpPr>
          <p:cNvPr id="3" name="CuadroTexto 2">
            <a:extLst>
              <a:ext uri="{FF2B5EF4-FFF2-40B4-BE49-F238E27FC236}">
                <a16:creationId xmlns:a16="http://schemas.microsoft.com/office/drawing/2014/main" id="{B2E3DF68-A3E9-B782-3F4E-AF3A7282E65A}"/>
              </a:ext>
            </a:extLst>
          </p:cNvPr>
          <p:cNvSpPr txBox="1"/>
          <p:nvPr/>
        </p:nvSpPr>
        <p:spPr>
          <a:xfrm>
            <a:off x="683568" y="1182811"/>
            <a:ext cx="8120724" cy="2462213"/>
          </a:xfrm>
          <a:prstGeom prst="rect">
            <a:avLst/>
          </a:prstGeom>
          <a:noFill/>
        </p:spPr>
        <p:txBody>
          <a:bodyPr wrap="square">
            <a:spAutoFit/>
          </a:bodyPr>
          <a:lstStyle/>
          <a:p>
            <a:r>
              <a:rPr lang="es-ES" sz="1400" dirty="0">
                <a:latin typeface="+mj-lt"/>
              </a:rPr>
              <a:t>Considerando que, de acuerdo con la intención sobre la inversión, la entidad no proyecta exclusivamente negociar o mantener hasta el vencimiento el TES C, el título debe clasificarse en la categoría de valor de mercado con cambios en el patrimonio. En cumplimiento de la Norma de inversiones de administración de liquidez, la medición inicial del TES C se realiza por su valor de mercado en la fecha de adquisición. Para ello, la entidad descuenta los flujos de efectivo futuros del activo utilizando la tasa de negociación del título en la fecha de compra (que corresponde al 0,0136% diaria), con lo cual se obtiene, al igual que lo señalado en la sección 4.1.1., una estimación del valor mercado de $123.466.938. </a:t>
            </a:r>
          </a:p>
          <a:p>
            <a:endParaRPr lang="es-ES" sz="1400" dirty="0">
              <a:latin typeface="+mj-lt"/>
            </a:endParaRPr>
          </a:p>
          <a:p>
            <a:r>
              <a:rPr lang="es-ES" sz="1400" dirty="0">
                <a:latin typeface="+mj-lt"/>
              </a:rPr>
              <a:t>Adicionalmente, siguiendo lo establecido en la Noma de inversiones de administración de liquidez, la entidad incluye la comisión (que corresponde al 0,5% del precio de compra, es decir, $617.335) como mayor valor del título. Teniendo en cuenta lo anterior, el registro contable del TES C es el siguiente:</a:t>
            </a:r>
            <a:endParaRPr lang="es-CO" sz="1400" dirty="0">
              <a:latin typeface="+mj-lt"/>
            </a:endParaRPr>
          </a:p>
        </p:txBody>
      </p:sp>
      <p:pic>
        <p:nvPicPr>
          <p:cNvPr id="6" name="Imagen 5">
            <a:extLst>
              <a:ext uri="{FF2B5EF4-FFF2-40B4-BE49-F238E27FC236}">
                <a16:creationId xmlns:a16="http://schemas.microsoft.com/office/drawing/2014/main" id="{563FD0D4-0504-D372-3A9F-C1D6A363EF2A}"/>
              </a:ext>
            </a:extLst>
          </p:cNvPr>
          <p:cNvPicPr>
            <a:picLocks noChangeAspect="1"/>
          </p:cNvPicPr>
          <p:nvPr/>
        </p:nvPicPr>
        <p:blipFill>
          <a:blip r:embed="rId4"/>
          <a:stretch>
            <a:fillRect/>
          </a:stretch>
        </p:blipFill>
        <p:spPr>
          <a:xfrm>
            <a:off x="758825" y="3856962"/>
            <a:ext cx="8045468" cy="1614035"/>
          </a:xfrm>
          <a:prstGeom prst="rect">
            <a:avLst/>
          </a:prstGeom>
        </p:spPr>
      </p:pic>
    </p:spTree>
    <p:extLst>
      <p:ext uri="{BB962C8B-B14F-4D97-AF65-F5344CB8AC3E}">
        <p14:creationId xmlns:p14="http://schemas.microsoft.com/office/powerpoint/2010/main" val="3071207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403648" y="484735"/>
            <a:ext cx="2592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M</a:t>
            </a:r>
            <a:r>
              <a:rPr lang="es-CO" altLang="es-CO" dirty="0"/>
              <a:t>edición Posterior</a:t>
            </a:r>
          </a:p>
        </p:txBody>
      </p:sp>
      <p:sp>
        <p:nvSpPr>
          <p:cNvPr id="18440" name="CuadroTexto 8">
            <a:extLst>
              <a:ext uri="{FF2B5EF4-FFF2-40B4-BE49-F238E27FC236}">
                <a16:creationId xmlns:a16="http://schemas.microsoft.com/office/drawing/2014/main" id="{73A09D8B-397B-C4AC-AA6F-5CC871E5B07F}"/>
              </a:ext>
            </a:extLst>
          </p:cNvPr>
          <p:cNvSpPr txBox="1">
            <a:spLocks noChangeArrowheads="1"/>
          </p:cNvSpPr>
          <p:nvPr/>
        </p:nvSpPr>
        <p:spPr bwMode="auto">
          <a:xfrm>
            <a:off x="2862320" y="2662247"/>
            <a:ext cx="3816424"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s-CO" altLang="es-CO" dirty="0">
                <a:solidFill>
                  <a:schemeClr val="bg1"/>
                </a:solidFill>
              </a:rPr>
              <a:t>INVERSIONES DE LIQUIDEZ</a:t>
            </a:r>
          </a:p>
        </p:txBody>
      </p:sp>
      <p:pic>
        <p:nvPicPr>
          <p:cNvPr id="4" name="Gráfico 3" descr="Préstamo con relleno sólido">
            <a:extLst>
              <a:ext uri="{FF2B5EF4-FFF2-40B4-BE49-F238E27FC236}">
                <a16:creationId xmlns:a16="http://schemas.microsoft.com/office/drawing/2014/main" id="{45BF81C6-00A2-326A-3831-7993A29B27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186" y="408248"/>
            <a:ext cx="716484" cy="553083"/>
          </a:xfrm>
          <a:prstGeom prst="rect">
            <a:avLst/>
          </a:prstGeom>
        </p:spPr>
      </p:pic>
      <p:sp>
        <p:nvSpPr>
          <p:cNvPr id="12" name="CuadroTexto 11">
            <a:extLst>
              <a:ext uri="{FF2B5EF4-FFF2-40B4-BE49-F238E27FC236}">
                <a16:creationId xmlns:a16="http://schemas.microsoft.com/office/drawing/2014/main" id="{57381C8A-C2F4-3BF4-A8F1-C9ED762F11AE}"/>
              </a:ext>
            </a:extLst>
          </p:cNvPr>
          <p:cNvSpPr txBox="1"/>
          <p:nvPr/>
        </p:nvSpPr>
        <p:spPr>
          <a:xfrm>
            <a:off x="679019" y="1710486"/>
            <a:ext cx="8136904" cy="523220"/>
          </a:xfrm>
          <a:prstGeom prst="rect">
            <a:avLst/>
          </a:prstGeom>
          <a:noFill/>
          <a:ln>
            <a:solidFill>
              <a:srgbClr val="007767"/>
            </a:solidFill>
            <a:prstDash val="dash"/>
          </a:ln>
        </p:spPr>
        <p:txBody>
          <a:bodyPr wrap="square">
            <a:spAutoFit/>
          </a:bodyPr>
          <a:lstStyle/>
          <a:p>
            <a:r>
              <a:rPr lang="es-ES" sz="1400" dirty="0">
                <a:latin typeface="+mj-lt"/>
              </a:rPr>
              <a:t>Con posterioridad al reconocimiento, las inversiones de administración de liquidez se medirán atendiendo la categoría en la que se encuentran clasificadas.</a:t>
            </a:r>
            <a:endParaRPr lang="es-CO" sz="1400" dirty="0">
              <a:latin typeface="+mj-lt"/>
            </a:endParaRPr>
          </a:p>
        </p:txBody>
      </p:sp>
      <p:sp>
        <p:nvSpPr>
          <p:cNvPr id="13" name="Rectángulo: esquinas redondeadas 12">
            <a:hlinkClick r:id="rId5" action="ppaction://hlinksldjump"/>
            <a:extLst>
              <a:ext uri="{FF2B5EF4-FFF2-40B4-BE49-F238E27FC236}">
                <a16:creationId xmlns:a16="http://schemas.microsoft.com/office/drawing/2014/main" id="{690C7DBA-04CB-9737-B202-FD60845B72F7}"/>
              </a:ext>
            </a:extLst>
          </p:cNvPr>
          <p:cNvSpPr/>
          <p:nvPr/>
        </p:nvSpPr>
        <p:spPr>
          <a:xfrm>
            <a:off x="2411760" y="3286131"/>
            <a:ext cx="4686271" cy="304164"/>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Valor de mercado con cambios en resultado</a:t>
            </a:r>
            <a:endParaRPr lang="es-CO" sz="1600" dirty="0"/>
          </a:p>
        </p:txBody>
      </p:sp>
      <p:sp>
        <p:nvSpPr>
          <p:cNvPr id="15" name="Rectángulo: esquinas redondeadas 14">
            <a:hlinkClick r:id="rId6" action="ppaction://hlinksldjump"/>
            <a:extLst>
              <a:ext uri="{FF2B5EF4-FFF2-40B4-BE49-F238E27FC236}">
                <a16:creationId xmlns:a16="http://schemas.microsoft.com/office/drawing/2014/main" id="{2E5B1558-5F3E-4F58-D247-37F46CB55BF6}"/>
              </a:ext>
            </a:extLst>
          </p:cNvPr>
          <p:cNvSpPr/>
          <p:nvPr/>
        </p:nvSpPr>
        <p:spPr>
          <a:xfrm>
            <a:off x="2426608" y="4294243"/>
            <a:ext cx="4671423" cy="454936"/>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Valor de mercado con cambios en el patrimonio </a:t>
            </a:r>
            <a:endParaRPr lang="es-CO" sz="1600" dirty="0"/>
          </a:p>
        </p:txBody>
      </p:sp>
      <p:sp>
        <p:nvSpPr>
          <p:cNvPr id="17" name="Rectángulo: esquinas redondeadas 16">
            <a:hlinkClick r:id="rId7" action="ppaction://hlinksldjump"/>
            <a:extLst>
              <a:ext uri="{FF2B5EF4-FFF2-40B4-BE49-F238E27FC236}">
                <a16:creationId xmlns:a16="http://schemas.microsoft.com/office/drawing/2014/main" id="{A78D2867-3F9D-FDE3-3756-54AADC0749EE}"/>
              </a:ext>
            </a:extLst>
          </p:cNvPr>
          <p:cNvSpPr/>
          <p:nvPr/>
        </p:nvSpPr>
        <p:spPr>
          <a:xfrm>
            <a:off x="2411760" y="3742214"/>
            <a:ext cx="4671423" cy="400110"/>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Costo amortizado</a:t>
            </a:r>
            <a:endParaRPr lang="es-CO" sz="1600" dirty="0"/>
          </a:p>
        </p:txBody>
      </p:sp>
      <p:sp>
        <p:nvSpPr>
          <p:cNvPr id="18" name="Rectángulo: esquinas redondeadas 17">
            <a:hlinkClick r:id="rId8" action="ppaction://hlinksldjump"/>
            <a:extLst>
              <a:ext uri="{FF2B5EF4-FFF2-40B4-BE49-F238E27FC236}">
                <a16:creationId xmlns:a16="http://schemas.microsoft.com/office/drawing/2014/main" id="{F13005E3-5E8E-448E-B0B8-A808D20A3788}"/>
              </a:ext>
            </a:extLst>
          </p:cNvPr>
          <p:cNvSpPr/>
          <p:nvPr/>
        </p:nvSpPr>
        <p:spPr>
          <a:xfrm>
            <a:off x="2443033" y="4901098"/>
            <a:ext cx="4654999" cy="400110"/>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Costo</a:t>
            </a:r>
            <a:endParaRPr lang="es-CO" sz="1600" dirty="0"/>
          </a:p>
        </p:txBody>
      </p:sp>
      <p:pic>
        <p:nvPicPr>
          <p:cNvPr id="20" name="Gráfico 19" descr="Hogar contorno">
            <a:hlinkClick r:id="rId9" action="ppaction://hlinksldjump"/>
            <a:extLst>
              <a:ext uri="{FF2B5EF4-FFF2-40B4-BE49-F238E27FC236}">
                <a16:creationId xmlns:a16="http://schemas.microsoft.com/office/drawing/2014/main" id="{C1D12849-5BB6-6012-8953-E5934BD40A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60432" y="5589240"/>
            <a:ext cx="554360" cy="472674"/>
          </a:xfrm>
          <a:prstGeom prst="rect">
            <a:avLst/>
          </a:prstGeom>
        </p:spPr>
      </p:pic>
    </p:spTree>
    <p:extLst>
      <p:ext uri="{BB962C8B-B14F-4D97-AF65-F5344CB8AC3E}">
        <p14:creationId xmlns:p14="http://schemas.microsoft.com/office/powerpoint/2010/main" val="2386009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1FC71BA-F487-4E49-BB0C-97129B55DC3C}"/>
              </a:ext>
            </a:extLst>
          </p:cNvPr>
          <p:cNvSpPr txBox="1"/>
          <p:nvPr/>
        </p:nvSpPr>
        <p:spPr>
          <a:xfrm>
            <a:off x="2851221" y="6457890"/>
            <a:ext cx="1728787" cy="400110"/>
          </a:xfrm>
          <a:prstGeom prst="rect">
            <a:avLst/>
          </a:prstGeom>
          <a:noFill/>
        </p:spPr>
        <p:txBody>
          <a:bodyPr wrap="square">
            <a:spAutoFit/>
          </a:bodyPr>
          <a:lstStyle/>
          <a:p>
            <a:pPr eaLnBrk="1" fontAlgn="auto" hangingPunct="1">
              <a:spcBef>
                <a:spcPts val="0"/>
              </a:spcBef>
              <a:spcAft>
                <a:spcPts val="0"/>
              </a:spcAft>
              <a:defRPr/>
            </a:pPr>
            <a:r>
              <a:rPr lang="es-CO" sz="2000" b="1" i="1" dirty="0">
                <a:solidFill>
                  <a:srgbClr val="1F497D"/>
                </a:solidFill>
                <a:latin typeface="+mj-lt"/>
                <a:ea typeface="+mn-ea"/>
              </a:rPr>
              <a:t>abril de 2023 </a:t>
            </a:r>
          </a:p>
        </p:txBody>
      </p:sp>
      <p:pic>
        <p:nvPicPr>
          <p:cNvPr id="5" name="Gráfico 4" descr="Banco contorno">
            <a:extLst>
              <a:ext uri="{FF2B5EF4-FFF2-40B4-BE49-F238E27FC236}">
                <a16:creationId xmlns:a16="http://schemas.microsoft.com/office/drawing/2014/main" id="{7FC24399-ABCA-41D5-1F62-42FEAB0CF8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69989" y="3220435"/>
            <a:ext cx="673224" cy="673224"/>
          </a:xfrm>
          <a:prstGeom prst="rect">
            <a:avLst/>
          </a:prstGeom>
        </p:spPr>
      </p:pic>
      <p:sp>
        <p:nvSpPr>
          <p:cNvPr id="6" name="CuadroTexto 8">
            <a:extLst>
              <a:ext uri="{FF2B5EF4-FFF2-40B4-BE49-F238E27FC236}">
                <a16:creationId xmlns:a16="http://schemas.microsoft.com/office/drawing/2014/main" id="{9FC3FAE0-6ABF-999F-2B05-BDBC9A11BD08}"/>
              </a:ext>
            </a:extLst>
          </p:cNvPr>
          <p:cNvSpPr txBox="1">
            <a:spLocks noChangeArrowheads="1"/>
          </p:cNvSpPr>
          <p:nvPr/>
        </p:nvSpPr>
        <p:spPr bwMode="auto">
          <a:xfrm>
            <a:off x="2843213" y="3356992"/>
            <a:ext cx="3744415"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r>
              <a:rPr lang="es-CO" altLang="es-CO" dirty="0">
                <a:solidFill>
                  <a:schemeClr val="bg1"/>
                </a:solidFill>
              </a:rPr>
              <a:t>INVERSIONES DE LIQUIDEZ</a:t>
            </a:r>
          </a:p>
        </p:txBody>
      </p:sp>
      <p:sp>
        <p:nvSpPr>
          <p:cNvPr id="2" name="CuadroTexto 1">
            <a:extLst>
              <a:ext uri="{FF2B5EF4-FFF2-40B4-BE49-F238E27FC236}">
                <a16:creationId xmlns:a16="http://schemas.microsoft.com/office/drawing/2014/main" id="{36A90E6A-9CD4-FA45-38EF-777DF7CC5D2B}"/>
              </a:ext>
            </a:extLst>
          </p:cNvPr>
          <p:cNvSpPr txBox="1"/>
          <p:nvPr/>
        </p:nvSpPr>
        <p:spPr>
          <a:xfrm>
            <a:off x="1223330" y="4035920"/>
            <a:ext cx="6984180" cy="400110"/>
          </a:xfrm>
          <a:prstGeom prst="rect">
            <a:avLst/>
          </a:prstGeom>
          <a:noFill/>
        </p:spPr>
        <p:txBody>
          <a:bodyPr wrap="square">
            <a:spAutoFit/>
          </a:bodyPr>
          <a:lstStyle/>
          <a:p>
            <a:r>
              <a:rPr lang="es-ES" sz="2000" dirty="0"/>
              <a:t>MARCO NORMATIVO PARA ENTIDADES DEL GOBIERNO</a:t>
            </a:r>
            <a:endParaRPr lang="es-CO"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513368" y="296863"/>
            <a:ext cx="684076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M</a:t>
            </a:r>
            <a:r>
              <a:rPr lang="es-CO" altLang="es-CO" dirty="0"/>
              <a:t>edición Posterior </a:t>
            </a:r>
          </a:p>
          <a:p>
            <a:r>
              <a:rPr lang="es-CO" sz="2000" dirty="0"/>
              <a:t>	</a:t>
            </a:r>
            <a:r>
              <a:rPr lang="es-ES" sz="2000" dirty="0"/>
              <a:t>Valor de mercado con cambios en resultado</a:t>
            </a:r>
            <a:endParaRPr lang="es-CO" sz="2000" dirty="0"/>
          </a:p>
          <a:p>
            <a:endParaRPr lang="es-CO" altLang="es-CO" dirty="0"/>
          </a:p>
        </p:txBody>
      </p:sp>
      <p:pic>
        <p:nvPicPr>
          <p:cNvPr id="4" name="Gráfico 3" descr="Préstamo con relleno sólido">
            <a:extLst>
              <a:ext uri="{FF2B5EF4-FFF2-40B4-BE49-F238E27FC236}">
                <a16:creationId xmlns:a16="http://schemas.microsoft.com/office/drawing/2014/main" id="{45BF81C6-00A2-326A-3831-7993A29B27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186" y="408248"/>
            <a:ext cx="716484" cy="553083"/>
          </a:xfrm>
          <a:prstGeom prst="rect">
            <a:avLst/>
          </a:prstGeom>
        </p:spPr>
      </p:pic>
      <p:sp>
        <p:nvSpPr>
          <p:cNvPr id="2" name="Rectángulo: esquinas redondeadas 1">
            <a:extLst>
              <a:ext uri="{FF2B5EF4-FFF2-40B4-BE49-F238E27FC236}">
                <a16:creationId xmlns:a16="http://schemas.microsoft.com/office/drawing/2014/main" id="{2F8E1C0F-504E-3958-5D71-C08403E8D97C}"/>
              </a:ext>
            </a:extLst>
          </p:cNvPr>
          <p:cNvSpPr/>
          <p:nvPr/>
        </p:nvSpPr>
        <p:spPr>
          <a:xfrm>
            <a:off x="2468798" y="1507756"/>
            <a:ext cx="2160240" cy="6480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MEDICIÓN POSTERIOR</a:t>
            </a:r>
            <a:endParaRPr lang="es-CO" sz="1800" dirty="0"/>
          </a:p>
        </p:txBody>
      </p:sp>
      <p:sp>
        <p:nvSpPr>
          <p:cNvPr id="3" name="Rectángulo: esquinas redondeadas 2">
            <a:extLst>
              <a:ext uri="{FF2B5EF4-FFF2-40B4-BE49-F238E27FC236}">
                <a16:creationId xmlns:a16="http://schemas.microsoft.com/office/drawing/2014/main" id="{46B4CF14-C214-46EE-A4D6-F4E700C899DB}"/>
              </a:ext>
            </a:extLst>
          </p:cNvPr>
          <p:cNvSpPr/>
          <p:nvPr/>
        </p:nvSpPr>
        <p:spPr>
          <a:xfrm>
            <a:off x="2479492" y="2584410"/>
            <a:ext cx="2138851" cy="6480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VARIACIONES DEL VR DE MERCADO</a:t>
            </a:r>
            <a:endParaRPr lang="es-CO" sz="1800" dirty="0"/>
          </a:p>
        </p:txBody>
      </p:sp>
      <p:sp>
        <p:nvSpPr>
          <p:cNvPr id="6" name="Rectángulo: esquinas redondeadas 5">
            <a:extLst>
              <a:ext uri="{FF2B5EF4-FFF2-40B4-BE49-F238E27FC236}">
                <a16:creationId xmlns:a16="http://schemas.microsoft.com/office/drawing/2014/main" id="{71D8C83B-B4B4-117D-6F40-CB5A95614D87}"/>
              </a:ext>
            </a:extLst>
          </p:cNvPr>
          <p:cNvSpPr/>
          <p:nvPr/>
        </p:nvSpPr>
        <p:spPr>
          <a:xfrm>
            <a:off x="4785544" y="1507757"/>
            <a:ext cx="3975206" cy="64807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Valor de mercado</a:t>
            </a:r>
            <a:endParaRPr lang="es-CO" sz="1600" dirty="0"/>
          </a:p>
        </p:txBody>
      </p:sp>
      <p:sp>
        <p:nvSpPr>
          <p:cNvPr id="7" name="Rectángulo: esquinas redondeadas 6">
            <a:extLst>
              <a:ext uri="{FF2B5EF4-FFF2-40B4-BE49-F238E27FC236}">
                <a16:creationId xmlns:a16="http://schemas.microsoft.com/office/drawing/2014/main" id="{A29898B5-946C-0EE6-9842-2D5AA1ABBF2F}"/>
              </a:ext>
            </a:extLst>
          </p:cNvPr>
          <p:cNvSpPr/>
          <p:nvPr/>
        </p:nvSpPr>
        <p:spPr>
          <a:xfrm>
            <a:off x="2480644" y="3935377"/>
            <a:ext cx="2160240" cy="6480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FLUJOS GENERADOS</a:t>
            </a:r>
            <a:endParaRPr lang="es-CO" sz="1800" dirty="0"/>
          </a:p>
        </p:txBody>
      </p:sp>
      <p:sp>
        <p:nvSpPr>
          <p:cNvPr id="8" name="Rectángulo: esquinas redondeadas 7">
            <a:extLst>
              <a:ext uri="{FF2B5EF4-FFF2-40B4-BE49-F238E27FC236}">
                <a16:creationId xmlns:a16="http://schemas.microsoft.com/office/drawing/2014/main" id="{21DA6647-FFC2-652C-5D49-E1C99D175859}"/>
              </a:ext>
            </a:extLst>
          </p:cNvPr>
          <p:cNvSpPr/>
          <p:nvPr/>
        </p:nvSpPr>
        <p:spPr>
          <a:xfrm>
            <a:off x="2479492" y="5120615"/>
            <a:ext cx="2138851" cy="6480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DETERIORO</a:t>
            </a:r>
            <a:endParaRPr lang="es-CO" sz="1800" dirty="0"/>
          </a:p>
        </p:txBody>
      </p:sp>
      <p:sp>
        <p:nvSpPr>
          <p:cNvPr id="14" name="Rectángulo: esquinas redondeadas 13">
            <a:extLst>
              <a:ext uri="{FF2B5EF4-FFF2-40B4-BE49-F238E27FC236}">
                <a16:creationId xmlns:a16="http://schemas.microsoft.com/office/drawing/2014/main" id="{881C3F38-D2F6-04EF-16EC-8B68C66BB11F}"/>
              </a:ext>
            </a:extLst>
          </p:cNvPr>
          <p:cNvSpPr/>
          <p:nvPr/>
        </p:nvSpPr>
        <p:spPr>
          <a:xfrm>
            <a:off x="4785544" y="2400615"/>
            <a:ext cx="3983178" cy="1015663"/>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marL="171450" indent="-171450" algn="ctr">
              <a:buFont typeface="Wingdings" panose="05000000000000000000" pitchFamily="2" charset="2"/>
              <a:buChar char="v"/>
            </a:pPr>
            <a:r>
              <a:rPr lang="es-ES" sz="1200" b="1" dirty="0"/>
              <a:t>Mayor valor de mercado</a:t>
            </a:r>
            <a:r>
              <a:rPr lang="es-ES" sz="1200" dirty="0"/>
              <a:t>: </a:t>
            </a:r>
          </a:p>
          <a:p>
            <a:pPr algn="ctr"/>
            <a:r>
              <a:rPr lang="es-ES" sz="1200" dirty="0"/>
              <a:t>Mayor valor de la inversión y reconocimiento de un ingreso </a:t>
            </a:r>
          </a:p>
          <a:p>
            <a:pPr algn="ctr"/>
            <a:endParaRPr lang="es-ES" sz="1200" dirty="0"/>
          </a:p>
          <a:p>
            <a:pPr marL="171450" indent="-171450" algn="ctr">
              <a:buFont typeface="Wingdings" panose="05000000000000000000" pitchFamily="2" charset="2"/>
              <a:buChar char="v"/>
            </a:pPr>
            <a:r>
              <a:rPr lang="es-ES" sz="1200" b="1" dirty="0"/>
              <a:t>Menor valor de mercado</a:t>
            </a:r>
            <a:r>
              <a:rPr lang="es-ES" sz="1200" dirty="0"/>
              <a:t>: </a:t>
            </a:r>
          </a:p>
          <a:p>
            <a:pPr algn="ctr"/>
            <a:r>
              <a:rPr lang="es-ES" sz="1200" dirty="0"/>
              <a:t>Menor valor de la inversión y reconocimiento de un gasto </a:t>
            </a:r>
            <a:endParaRPr lang="es-CO" sz="1600" dirty="0"/>
          </a:p>
        </p:txBody>
      </p:sp>
      <p:sp>
        <p:nvSpPr>
          <p:cNvPr id="21" name="Rectángulo: esquinas redondeadas 20">
            <a:extLst>
              <a:ext uri="{FF2B5EF4-FFF2-40B4-BE49-F238E27FC236}">
                <a16:creationId xmlns:a16="http://schemas.microsoft.com/office/drawing/2014/main" id="{30112335-4EF2-14DE-9242-9657095F5644}"/>
              </a:ext>
            </a:extLst>
          </p:cNvPr>
          <p:cNvSpPr/>
          <p:nvPr/>
        </p:nvSpPr>
        <p:spPr>
          <a:xfrm>
            <a:off x="4785544" y="5012031"/>
            <a:ext cx="3983178" cy="86524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CO" sz="1200" dirty="0"/>
              <a:t>No aplica </a:t>
            </a:r>
            <a:endParaRPr lang="es-CO" sz="1600" dirty="0"/>
          </a:p>
        </p:txBody>
      </p:sp>
      <p:sp>
        <p:nvSpPr>
          <p:cNvPr id="22" name="Rectángulo: esquinas redondeadas 21">
            <a:extLst>
              <a:ext uri="{FF2B5EF4-FFF2-40B4-BE49-F238E27FC236}">
                <a16:creationId xmlns:a16="http://schemas.microsoft.com/office/drawing/2014/main" id="{6FACD326-0C48-2C6D-AF7A-8C934EECF423}"/>
              </a:ext>
            </a:extLst>
          </p:cNvPr>
          <p:cNvSpPr/>
          <p:nvPr/>
        </p:nvSpPr>
        <p:spPr>
          <a:xfrm>
            <a:off x="4777572" y="3826793"/>
            <a:ext cx="3983178" cy="86524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200" b="1" dirty="0"/>
              <a:t>Reducirán </a:t>
            </a:r>
            <a:r>
              <a:rPr lang="es-ES" sz="1200" dirty="0"/>
              <a:t>el valor de la inversión y aumentarán el efectivo o equivalentes al efectivo de acuerdo con la contraprestación recibida</a:t>
            </a:r>
            <a:endParaRPr lang="es-CO" sz="1600" dirty="0"/>
          </a:p>
        </p:txBody>
      </p:sp>
      <p:sp>
        <p:nvSpPr>
          <p:cNvPr id="23" name="Flecha: a la derecha 22">
            <a:hlinkClick r:id="rId5" action="ppaction://hlinksldjump"/>
            <a:extLst>
              <a:ext uri="{FF2B5EF4-FFF2-40B4-BE49-F238E27FC236}">
                <a16:creationId xmlns:a16="http://schemas.microsoft.com/office/drawing/2014/main" id="{FA1E9DF9-C59B-BD95-B6DF-68AEB8D6C595}"/>
              </a:ext>
            </a:extLst>
          </p:cNvPr>
          <p:cNvSpPr/>
          <p:nvPr/>
        </p:nvSpPr>
        <p:spPr>
          <a:xfrm>
            <a:off x="383250" y="3466753"/>
            <a:ext cx="1059036" cy="360040"/>
          </a:xfrm>
          <a:prstGeom prst="rightArrow">
            <a:avLst/>
          </a:prstGeom>
          <a:solidFill>
            <a:srgbClr val="00776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Clasificación</a:t>
            </a:r>
            <a:endParaRPr lang="es-CO" sz="900" dirty="0"/>
          </a:p>
        </p:txBody>
      </p:sp>
    </p:spTree>
    <p:extLst>
      <p:ext uri="{BB962C8B-B14F-4D97-AF65-F5344CB8AC3E}">
        <p14:creationId xmlns:p14="http://schemas.microsoft.com/office/powerpoint/2010/main" val="1419219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513368" y="296863"/>
            <a:ext cx="68407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M</a:t>
            </a:r>
            <a:r>
              <a:rPr lang="es-CO" altLang="es-CO" dirty="0"/>
              <a:t>edición Posterior </a:t>
            </a:r>
          </a:p>
          <a:p>
            <a:r>
              <a:rPr lang="es-CO" sz="2000" dirty="0"/>
              <a:t>	</a:t>
            </a:r>
            <a:r>
              <a:rPr lang="es-ES" sz="2000" dirty="0"/>
              <a:t>Costo amortizado</a:t>
            </a:r>
            <a:endParaRPr lang="es-CO" altLang="es-CO" dirty="0"/>
          </a:p>
        </p:txBody>
      </p:sp>
      <p:pic>
        <p:nvPicPr>
          <p:cNvPr id="4" name="Gráfico 3" descr="Préstamo con relleno sólido">
            <a:extLst>
              <a:ext uri="{FF2B5EF4-FFF2-40B4-BE49-F238E27FC236}">
                <a16:creationId xmlns:a16="http://schemas.microsoft.com/office/drawing/2014/main" id="{45BF81C6-00A2-326A-3831-7993A29B27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186" y="408248"/>
            <a:ext cx="716484" cy="553083"/>
          </a:xfrm>
          <a:prstGeom prst="rect">
            <a:avLst/>
          </a:prstGeom>
        </p:spPr>
      </p:pic>
      <p:sp>
        <p:nvSpPr>
          <p:cNvPr id="2" name="Rectángulo: esquinas redondeadas 1">
            <a:extLst>
              <a:ext uri="{FF2B5EF4-FFF2-40B4-BE49-F238E27FC236}">
                <a16:creationId xmlns:a16="http://schemas.microsoft.com/office/drawing/2014/main" id="{2F8E1C0F-504E-3958-5D71-C08403E8D97C}"/>
              </a:ext>
            </a:extLst>
          </p:cNvPr>
          <p:cNvSpPr/>
          <p:nvPr/>
        </p:nvSpPr>
        <p:spPr>
          <a:xfrm>
            <a:off x="1781307" y="2132856"/>
            <a:ext cx="2160240" cy="6480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MEDICIÓN POSTERIOR</a:t>
            </a:r>
            <a:endParaRPr lang="es-CO" sz="1800" dirty="0"/>
          </a:p>
        </p:txBody>
      </p:sp>
      <p:sp>
        <p:nvSpPr>
          <p:cNvPr id="6" name="Rectángulo: esquinas redondeadas 5">
            <a:extLst>
              <a:ext uri="{FF2B5EF4-FFF2-40B4-BE49-F238E27FC236}">
                <a16:creationId xmlns:a16="http://schemas.microsoft.com/office/drawing/2014/main" id="{71D8C83B-B4B4-117D-6F40-CB5A95614D87}"/>
              </a:ext>
            </a:extLst>
          </p:cNvPr>
          <p:cNvSpPr/>
          <p:nvPr/>
        </p:nvSpPr>
        <p:spPr>
          <a:xfrm>
            <a:off x="4211960" y="1137979"/>
            <a:ext cx="4320480" cy="2867085"/>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ES" sz="1400" b="1" dirty="0"/>
              <a:t>Valor inicial</a:t>
            </a:r>
            <a:r>
              <a:rPr lang="es-ES" sz="1400" dirty="0"/>
              <a:t>: </a:t>
            </a:r>
          </a:p>
          <a:p>
            <a:r>
              <a:rPr lang="es-ES" sz="1400" dirty="0"/>
              <a:t>+     Rendimiento efectivo </a:t>
            </a:r>
          </a:p>
          <a:p>
            <a:pPr marL="285750" indent="-285750">
              <a:buFontTx/>
              <a:buChar char="-"/>
            </a:pPr>
            <a:r>
              <a:rPr lang="es-ES" sz="1400" dirty="0"/>
              <a:t>Pagos de capital e intereses </a:t>
            </a:r>
          </a:p>
          <a:p>
            <a:pPr marL="285750" indent="-285750">
              <a:buFontTx/>
              <a:buChar char="-"/>
            </a:pPr>
            <a:r>
              <a:rPr lang="es-ES" sz="1400" dirty="0"/>
              <a:t>Deterioro </a:t>
            </a:r>
          </a:p>
          <a:p>
            <a:r>
              <a:rPr lang="es-ES" sz="1400" dirty="0"/>
              <a:t>= Costo amortizado </a:t>
            </a:r>
          </a:p>
          <a:p>
            <a:endParaRPr lang="es-ES" sz="1400" dirty="0"/>
          </a:p>
          <a:p>
            <a:r>
              <a:rPr lang="es-ES" sz="1400" dirty="0"/>
              <a:t>Rendimiento efectivo = Costo amortizado*TI Efectiva </a:t>
            </a:r>
          </a:p>
          <a:p>
            <a:endParaRPr lang="es-ES" sz="1400" dirty="0"/>
          </a:p>
          <a:p>
            <a:r>
              <a:rPr lang="es-ES" sz="1400" dirty="0"/>
              <a:t>TI Efectiva= Aquella que hace los equivalentes los flujos contractuales del título con el costo amortizado en la fecha de medición. </a:t>
            </a:r>
            <a:endParaRPr lang="es-CO" sz="1400" dirty="0"/>
          </a:p>
        </p:txBody>
      </p:sp>
      <p:sp>
        <p:nvSpPr>
          <p:cNvPr id="23" name="Flecha: a la derecha 22">
            <a:hlinkClick r:id="rId5" action="ppaction://hlinksldjump"/>
            <a:extLst>
              <a:ext uri="{FF2B5EF4-FFF2-40B4-BE49-F238E27FC236}">
                <a16:creationId xmlns:a16="http://schemas.microsoft.com/office/drawing/2014/main" id="{FA1E9DF9-C59B-BD95-B6DF-68AEB8D6C595}"/>
              </a:ext>
            </a:extLst>
          </p:cNvPr>
          <p:cNvSpPr/>
          <p:nvPr/>
        </p:nvSpPr>
        <p:spPr>
          <a:xfrm>
            <a:off x="383250" y="3466753"/>
            <a:ext cx="1059036" cy="360040"/>
          </a:xfrm>
          <a:prstGeom prst="rightArrow">
            <a:avLst/>
          </a:prstGeom>
          <a:solidFill>
            <a:srgbClr val="00776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Clasificación</a:t>
            </a:r>
            <a:endParaRPr lang="es-CO" sz="900" dirty="0"/>
          </a:p>
        </p:txBody>
      </p:sp>
      <p:sp>
        <p:nvSpPr>
          <p:cNvPr id="5" name="Rectángulo: esquinas redondeadas 4">
            <a:extLst>
              <a:ext uri="{FF2B5EF4-FFF2-40B4-BE49-F238E27FC236}">
                <a16:creationId xmlns:a16="http://schemas.microsoft.com/office/drawing/2014/main" id="{D1E52B0E-8E4F-B218-4D5D-CB6038DCD758}"/>
              </a:ext>
            </a:extLst>
          </p:cNvPr>
          <p:cNvSpPr/>
          <p:nvPr/>
        </p:nvSpPr>
        <p:spPr>
          <a:xfrm>
            <a:off x="1781307" y="5013176"/>
            <a:ext cx="2138851" cy="6480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VARIACIONES</a:t>
            </a:r>
            <a:endParaRPr lang="es-CO" sz="1800" dirty="0"/>
          </a:p>
        </p:txBody>
      </p:sp>
      <p:sp>
        <p:nvSpPr>
          <p:cNvPr id="9" name="Rectángulo: esquinas redondeadas 8">
            <a:extLst>
              <a:ext uri="{FF2B5EF4-FFF2-40B4-BE49-F238E27FC236}">
                <a16:creationId xmlns:a16="http://schemas.microsoft.com/office/drawing/2014/main" id="{939F52CC-E817-4DB6-17FC-6BF0317C6F6F}"/>
              </a:ext>
            </a:extLst>
          </p:cNvPr>
          <p:cNvSpPr/>
          <p:nvPr/>
        </p:nvSpPr>
        <p:spPr>
          <a:xfrm>
            <a:off x="4211960" y="4800608"/>
            <a:ext cx="4320480" cy="86524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El rendimiento efectivo se reconocerá como un mayor valor de la inversión y reconocimiento de un ingreso.</a:t>
            </a:r>
            <a:endParaRPr lang="es-CO" sz="1400" dirty="0"/>
          </a:p>
        </p:txBody>
      </p:sp>
    </p:spTree>
    <p:extLst>
      <p:ext uri="{BB962C8B-B14F-4D97-AF65-F5344CB8AC3E}">
        <p14:creationId xmlns:p14="http://schemas.microsoft.com/office/powerpoint/2010/main" val="33432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513368" y="296863"/>
            <a:ext cx="68407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M</a:t>
            </a:r>
            <a:r>
              <a:rPr lang="es-CO" altLang="es-CO" dirty="0"/>
              <a:t>edición Posterior </a:t>
            </a:r>
          </a:p>
          <a:p>
            <a:r>
              <a:rPr lang="es-CO" sz="2000" dirty="0"/>
              <a:t>	</a:t>
            </a:r>
            <a:r>
              <a:rPr lang="es-ES" sz="2000" dirty="0"/>
              <a:t>Costo amortizado</a:t>
            </a:r>
            <a:endParaRPr lang="es-CO" altLang="es-CO" dirty="0"/>
          </a:p>
        </p:txBody>
      </p:sp>
      <p:pic>
        <p:nvPicPr>
          <p:cNvPr id="4" name="Gráfico 3" descr="Préstamo con relleno sólido">
            <a:extLst>
              <a:ext uri="{FF2B5EF4-FFF2-40B4-BE49-F238E27FC236}">
                <a16:creationId xmlns:a16="http://schemas.microsoft.com/office/drawing/2014/main" id="{45BF81C6-00A2-326A-3831-7993A29B27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186" y="408248"/>
            <a:ext cx="716484" cy="553083"/>
          </a:xfrm>
          <a:prstGeom prst="rect">
            <a:avLst/>
          </a:prstGeom>
        </p:spPr>
      </p:pic>
      <p:sp>
        <p:nvSpPr>
          <p:cNvPr id="23" name="Flecha: a la derecha 22">
            <a:hlinkClick r:id="rId5" action="ppaction://hlinksldjump"/>
            <a:extLst>
              <a:ext uri="{FF2B5EF4-FFF2-40B4-BE49-F238E27FC236}">
                <a16:creationId xmlns:a16="http://schemas.microsoft.com/office/drawing/2014/main" id="{FA1E9DF9-C59B-BD95-B6DF-68AEB8D6C595}"/>
              </a:ext>
            </a:extLst>
          </p:cNvPr>
          <p:cNvSpPr/>
          <p:nvPr/>
        </p:nvSpPr>
        <p:spPr>
          <a:xfrm>
            <a:off x="327114" y="3285491"/>
            <a:ext cx="1059036" cy="360040"/>
          </a:xfrm>
          <a:prstGeom prst="rightArrow">
            <a:avLst/>
          </a:prstGeom>
          <a:solidFill>
            <a:srgbClr val="00776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Clasificación</a:t>
            </a:r>
            <a:endParaRPr lang="es-CO" sz="900" dirty="0"/>
          </a:p>
        </p:txBody>
      </p:sp>
      <p:sp>
        <p:nvSpPr>
          <p:cNvPr id="3" name="Rectángulo: esquinas redondeadas 2">
            <a:extLst>
              <a:ext uri="{FF2B5EF4-FFF2-40B4-BE49-F238E27FC236}">
                <a16:creationId xmlns:a16="http://schemas.microsoft.com/office/drawing/2014/main" id="{AF7A4A93-2B56-9259-088F-DA218169441E}"/>
              </a:ext>
            </a:extLst>
          </p:cNvPr>
          <p:cNvSpPr/>
          <p:nvPr/>
        </p:nvSpPr>
        <p:spPr>
          <a:xfrm>
            <a:off x="1659358" y="1377344"/>
            <a:ext cx="2160240" cy="6480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FLUJOS GENERADOS</a:t>
            </a:r>
            <a:endParaRPr lang="es-CO" sz="1800" dirty="0"/>
          </a:p>
        </p:txBody>
      </p:sp>
      <p:sp>
        <p:nvSpPr>
          <p:cNvPr id="7" name="Rectángulo: esquinas redondeadas 6">
            <a:extLst>
              <a:ext uri="{FF2B5EF4-FFF2-40B4-BE49-F238E27FC236}">
                <a16:creationId xmlns:a16="http://schemas.microsoft.com/office/drawing/2014/main" id="{46BE6575-CD5C-D90A-35BF-123952DBE372}"/>
              </a:ext>
            </a:extLst>
          </p:cNvPr>
          <p:cNvSpPr/>
          <p:nvPr/>
        </p:nvSpPr>
        <p:spPr>
          <a:xfrm>
            <a:off x="4139952" y="1268760"/>
            <a:ext cx="4320480" cy="86524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El rendimiento efectivo se reconocerá como un mayor valor de la inversión y reconocimiento de un ingreso.</a:t>
            </a:r>
            <a:endParaRPr lang="es-CO" sz="1400" dirty="0"/>
          </a:p>
        </p:txBody>
      </p:sp>
      <p:sp>
        <p:nvSpPr>
          <p:cNvPr id="8" name="Rectángulo: esquinas redondeadas 7">
            <a:extLst>
              <a:ext uri="{FF2B5EF4-FFF2-40B4-BE49-F238E27FC236}">
                <a16:creationId xmlns:a16="http://schemas.microsoft.com/office/drawing/2014/main" id="{B1290EAA-24EA-6D8F-E99B-D9984402BC94}"/>
              </a:ext>
            </a:extLst>
          </p:cNvPr>
          <p:cNvSpPr/>
          <p:nvPr/>
        </p:nvSpPr>
        <p:spPr>
          <a:xfrm>
            <a:off x="1659358" y="3970727"/>
            <a:ext cx="2138851" cy="6480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DETERIORO</a:t>
            </a:r>
            <a:endParaRPr lang="es-CO" sz="1800" dirty="0"/>
          </a:p>
        </p:txBody>
      </p:sp>
      <p:sp>
        <p:nvSpPr>
          <p:cNvPr id="11" name="Rectángulo: esquinas redondeadas 10">
            <a:extLst>
              <a:ext uri="{FF2B5EF4-FFF2-40B4-BE49-F238E27FC236}">
                <a16:creationId xmlns:a16="http://schemas.microsoft.com/office/drawing/2014/main" id="{2AA5B8E0-2A56-A9BE-C059-4D11565DB760}"/>
              </a:ext>
            </a:extLst>
          </p:cNvPr>
          <p:cNvSpPr/>
          <p:nvPr/>
        </p:nvSpPr>
        <p:spPr>
          <a:xfrm>
            <a:off x="4059702" y="2561527"/>
            <a:ext cx="1351620" cy="86524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b="1" dirty="0"/>
              <a:t>Evidencia Objetiva</a:t>
            </a:r>
            <a:endParaRPr lang="es-CO" sz="1600" b="1" dirty="0"/>
          </a:p>
        </p:txBody>
      </p:sp>
      <p:sp>
        <p:nvSpPr>
          <p:cNvPr id="12" name="Rectángulo: esquinas redondeadas 11">
            <a:extLst>
              <a:ext uri="{FF2B5EF4-FFF2-40B4-BE49-F238E27FC236}">
                <a16:creationId xmlns:a16="http://schemas.microsoft.com/office/drawing/2014/main" id="{FF258C81-C582-2D5A-A338-DD8B5EB71A77}"/>
              </a:ext>
            </a:extLst>
          </p:cNvPr>
          <p:cNvSpPr/>
          <p:nvPr/>
        </p:nvSpPr>
        <p:spPr>
          <a:xfrm>
            <a:off x="5491236" y="2563475"/>
            <a:ext cx="2980880" cy="86524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marL="171450" indent="-171450" algn="ctr">
              <a:buFont typeface="Wingdings" panose="05000000000000000000" pitchFamily="2" charset="2"/>
              <a:buChar char="ü"/>
            </a:pPr>
            <a:r>
              <a:rPr lang="es-ES" sz="1200" dirty="0"/>
              <a:t>Incumplimiento de los pagos a cargo del emisor </a:t>
            </a:r>
          </a:p>
          <a:p>
            <a:pPr marL="171450" indent="-171450" algn="ctr">
              <a:buFont typeface="Wingdings" panose="05000000000000000000" pitchFamily="2" charset="2"/>
              <a:buChar char="ü"/>
            </a:pPr>
            <a:r>
              <a:rPr lang="es-ES" sz="1200" dirty="0"/>
              <a:t>Desmejoramiento de sus condiciones crediticias</a:t>
            </a:r>
            <a:endParaRPr lang="es-CO" sz="1600" dirty="0"/>
          </a:p>
        </p:txBody>
      </p:sp>
      <p:sp>
        <p:nvSpPr>
          <p:cNvPr id="13" name="Rectángulo: esquinas redondeadas 12">
            <a:extLst>
              <a:ext uri="{FF2B5EF4-FFF2-40B4-BE49-F238E27FC236}">
                <a16:creationId xmlns:a16="http://schemas.microsoft.com/office/drawing/2014/main" id="{6B011B19-2F58-E657-FEAA-BEDF451ABC2B}"/>
              </a:ext>
            </a:extLst>
          </p:cNvPr>
          <p:cNvSpPr/>
          <p:nvPr/>
        </p:nvSpPr>
        <p:spPr>
          <a:xfrm>
            <a:off x="4059702" y="3656963"/>
            <a:ext cx="1346998" cy="788145"/>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b="1" dirty="0"/>
              <a:t>Periodicidad</a:t>
            </a:r>
            <a:endParaRPr lang="es-CO" sz="1600" b="1" dirty="0"/>
          </a:p>
        </p:txBody>
      </p:sp>
      <p:sp>
        <p:nvSpPr>
          <p:cNvPr id="14" name="Rectángulo: esquinas redondeadas 13">
            <a:extLst>
              <a:ext uri="{FF2B5EF4-FFF2-40B4-BE49-F238E27FC236}">
                <a16:creationId xmlns:a16="http://schemas.microsoft.com/office/drawing/2014/main" id="{3713618C-3224-BA5C-2B52-8AE2A4980450}"/>
              </a:ext>
            </a:extLst>
          </p:cNvPr>
          <p:cNvSpPr/>
          <p:nvPr/>
        </p:nvSpPr>
        <p:spPr>
          <a:xfrm>
            <a:off x="5491236" y="3656963"/>
            <a:ext cx="2980880" cy="788145"/>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350" dirty="0"/>
              <a:t>Por lo menos al final del periodo</a:t>
            </a:r>
            <a:endParaRPr lang="es-CO" sz="1350" dirty="0"/>
          </a:p>
        </p:txBody>
      </p:sp>
      <p:sp>
        <p:nvSpPr>
          <p:cNvPr id="15" name="Rectángulo: esquinas redondeadas 14">
            <a:extLst>
              <a:ext uri="{FF2B5EF4-FFF2-40B4-BE49-F238E27FC236}">
                <a16:creationId xmlns:a16="http://schemas.microsoft.com/office/drawing/2014/main" id="{3306F9D7-1398-8E94-30FA-15ADAE958AB4}"/>
              </a:ext>
            </a:extLst>
          </p:cNvPr>
          <p:cNvSpPr/>
          <p:nvPr/>
        </p:nvSpPr>
        <p:spPr>
          <a:xfrm>
            <a:off x="5575588" y="4673355"/>
            <a:ext cx="3019796" cy="1707973"/>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200" dirty="0"/>
              <a:t>El valor en libros de la inversión </a:t>
            </a:r>
          </a:p>
          <a:p>
            <a:pPr algn="ctr"/>
            <a:r>
              <a:rPr lang="es-ES" sz="1200" dirty="0"/>
              <a:t> </a:t>
            </a:r>
          </a:p>
          <a:p>
            <a:pPr algn="ctr"/>
            <a:endParaRPr lang="es-ES" sz="1200" dirty="0"/>
          </a:p>
          <a:p>
            <a:pPr algn="ctr"/>
            <a:r>
              <a:rPr lang="es-ES" sz="1200" dirty="0"/>
              <a:t>Al valor presente de flujos de efectivo futuros estimados (excluyendo las pérdidas crediticias futuras en las que no se haya incurrido), descontados utilizando TI efectiva en la fecha de medición del deterioro</a:t>
            </a:r>
            <a:endParaRPr lang="es-CO" sz="1600" dirty="0"/>
          </a:p>
        </p:txBody>
      </p:sp>
      <p:sp>
        <p:nvSpPr>
          <p:cNvPr id="17" name="Rectángulo: esquinas redondeadas 16">
            <a:extLst>
              <a:ext uri="{FF2B5EF4-FFF2-40B4-BE49-F238E27FC236}">
                <a16:creationId xmlns:a16="http://schemas.microsoft.com/office/drawing/2014/main" id="{1FF6DAE6-C534-3C7F-53D9-CDC0EAFDE263}"/>
              </a:ext>
            </a:extLst>
          </p:cNvPr>
          <p:cNvSpPr/>
          <p:nvPr/>
        </p:nvSpPr>
        <p:spPr>
          <a:xfrm>
            <a:off x="4059702" y="4675302"/>
            <a:ext cx="1346998" cy="1706026"/>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b="1" dirty="0"/>
              <a:t>Criterio</a:t>
            </a:r>
            <a:endParaRPr lang="es-CO" sz="1600" b="1" dirty="0"/>
          </a:p>
        </p:txBody>
      </p:sp>
      <p:sp>
        <p:nvSpPr>
          <p:cNvPr id="18" name="CuadroTexto 17">
            <a:extLst>
              <a:ext uri="{FF2B5EF4-FFF2-40B4-BE49-F238E27FC236}">
                <a16:creationId xmlns:a16="http://schemas.microsoft.com/office/drawing/2014/main" id="{180842A8-58FD-34BE-16A5-EAE8311D7C04}"/>
              </a:ext>
            </a:extLst>
          </p:cNvPr>
          <p:cNvSpPr txBox="1"/>
          <p:nvPr/>
        </p:nvSpPr>
        <p:spPr>
          <a:xfrm>
            <a:off x="6959726" y="4941168"/>
            <a:ext cx="251520" cy="338554"/>
          </a:xfrm>
          <a:prstGeom prst="rect">
            <a:avLst/>
          </a:prstGeom>
          <a:noFill/>
        </p:spPr>
        <p:txBody>
          <a:bodyPr wrap="square">
            <a:spAutoFit/>
          </a:bodyPr>
          <a:lstStyle/>
          <a:p>
            <a:r>
              <a:rPr lang="es-ES" sz="1600" dirty="0">
                <a:solidFill>
                  <a:srgbClr val="C00000"/>
                </a:solidFill>
              </a:rPr>
              <a:t>&gt;</a:t>
            </a:r>
            <a:endParaRPr lang="es-CO" sz="1600" dirty="0">
              <a:solidFill>
                <a:srgbClr val="C00000"/>
              </a:solidFill>
            </a:endParaRPr>
          </a:p>
        </p:txBody>
      </p:sp>
    </p:spTree>
    <p:extLst>
      <p:ext uri="{BB962C8B-B14F-4D97-AF65-F5344CB8AC3E}">
        <p14:creationId xmlns:p14="http://schemas.microsoft.com/office/powerpoint/2010/main" val="1694321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513368" y="296863"/>
            <a:ext cx="68407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M</a:t>
            </a:r>
            <a:r>
              <a:rPr lang="es-CO" altLang="es-CO" dirty="0"/>
              <a:t>edición Posterior </a:t>
            </a:r>
          </a:p>
          <a:p>
            <a:r>
              <a:rPr lang="es-CO" sz="2000" dirty="0"/>
              <a:t>	</a:t>
            </a:r>
            <a:r>
              <a:rPr lang="es-ES" sz="2000" dirty="0"/>
              <a:t>Costo amortizado</a:t>
            </a:r>
            <a:endParaRPr lang="es-CO" altLang="es-CO" dirty="0"/>
          </a:p>
        </p:txBody>
      </p:sp>
      <p:pic>
        <p:nvPicPr>
          <p:cNvPr id="4" name="Gráfico 3" descr="Préstamo con relleno sólido">
            <a:extLst>
              <a:ext uri="{FF2B5EF4-FFF2-40B4-BE49-F238E27FC236}">
                <a16:creationId xmlns:a16="http://schemas.microsoft.com/office/drawing/2014/main" id="{45BF81C6-00A2-326A-3831-7993A29B27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186" y="408248"/>
            <a:ext cx="716484" cy="553083"/>
          </a:xfrm>
          <a:prstGeom prst="rect">
            <a:avLst/>
          </a:prstGeom>
        </p:spPr>
      </p:pic>
      <p:sp>
        <p:nvSpPr>
          <p:cNvPr id="23" name="Flecha: a la derecha 22">
            <a:hlinkClick r:id="rId5" action="ppaction://hlinksldjump"/>
            <a:extLst>
              <a:ext uri="{FF2B5EF4-FFF2-40B4-BE49-F238E27FC236}">
                <a16:creationId xmlns:a16="http://schemas.microsoft.com/office/drawing/2014/main" id="{FA1E9DF9-C59B-BD95-B6DF-68AEB8D6C595}"/>
              </a:ext>
            </a:extLst>
          </p:cNvPr>
          <p:cNvSpPr/>
          <p:nvPr/>
        </p:nvSpPr>
        <p:spPr>
          <a:xfrm>
            <a:off x="259934" y="5347321"/>
            <a:ext cx="1059036" cy="360040"/>
          </a:xfrm>
          <a:prstGeom prst="rightArrow">
            <a:avLst/>
          </a:prstGeom>
          <a:solidFill>
            <a:srgbClr val="00776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Clasificación</a:t>
            </a:r>
            <a:endParaRPr lang="es-CO" sz="900" dirty="0"/>
          </a:p>
        </p:txBody>
      </p:sp>
      <p:sp>
        <p:nvSpPr>
          <p:cNvPr id="8" name="Rectángulo: esquinas redondeadas 7">
            <a:extLst>
              <a:ext uri="{FF2B5EF4-FFF2-40B4-BE49-F238E27FC236}">
                <a16:creationId xmlns:a16="http://schemas.microsoft.com/office/drawing/2014/main" id="{B1290EAA-24EA-6D8F-E99B-D9984402BC94}"/>
              </a:ext>
            </a:extLst>
          </p:cNvPr>
          <p:cNvSpPr/>
          <p:nvPr/>
        </p:nvSpPr>
        <p:spPr>
          <a:xfrm>
            <a:off x="789452" y="3284984"/>
            <a:ext cx="2138851" cy="6480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DETERIORO</a:t>
            </a:r>
            <a:endParaRPr lang="es-CO" sz="1800" dirty="0"/>
          </a:p>
        </p:txBody>
      </p:sp>
      <p:sp>
        <p:nvSpPr>
          <p:cNvPr id="13" name="Rectángulo: esquinas redondeadas 12">
            <a:extLst>
              <a:ext uri="{FF2B5EF4-FFF2-40B4-BE49-F238E27FC236}">
                <a16:creationId xmlns:a16="http://schemas.microsoft.com/office/drawing/2014/main" id="{6B011B19-2F58-E657-FEAA-BEDF451ABC2B}"/>
              </a:ext>
            </a:extLst>
          </p:cNvPr>
          <p:cNvSpPr/>
          <p:nvPr/>
        </p:nvSpPr>
        <p:spPr>
          <a:xfrm>
            <a:off x="3244374" y="1412776"/>
            <a:ext cx="1626788" cy="788145"/>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b="1" dirty="0"/>
              <a:t>Reconocimiento</a:t>
            </a:r>
            <a:endParaRPr lang="es-CO" sz="1600" b="1" dirty="0"/>
          </a:p>
        </p:txBody>
      </p:sp>
      <p:sp>
        <p:nvSpPr>
          <p:cNvPr id="14" name="Rectángulo: esquinas redondeadas 13">
            <a:extLst>
              <a:ext uri="{FF2B5EF4-FFF2-40B4-BE49-F238E27FC236}">
                <a16:creationId xmlns:a16="http://schemas.microsoft.com/office/drawing/2014/main" id="{3713618C-3224-BA5C-2B52-8AE2A4980450}"/>
              </a:ext>
            </a:extLst>
          </p:cNvPr>
          <p:cNvSpPr/>
          <p:nvPr/>
        </p:nvSpPr>
        <p:spPr>
          <a:xfrm>
            <a:off x="4933748" y="1412776"/>
            <a:ext cx="3886724" cy="788145"/>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De forma separada como un </a:t>
            </a:r>
            <a:r>
              <a:rPr lang="es-ES" sz="1400" b="1" dirty="0"/>
              <a:t>menor </a:t>
            </a:r>
            <a:r>
              <a:rPr lang="es-ES" sz="1400" dirty="0"/>
              <a:t>valor de la inversión, afectando el </a:t>
            </a:r>
            <a:r>
              <a:rPr lang="es-ES" sz="1400" b="1" dirty="0"/>
              <a:t>gasto</a:t>
            </a:r>
            <a:r>
              <a:rPr lang="es-ES" sz="1400" dirty="0"/>
              <a:t> en el resultado del periodo.</a:t>
            </a:r>
            <a:endParaRPr lang="es-CO" sz="1400" dirty="0"/>
          </a:p>
        </p:txBody>
      </p:sp>
      <p:sp>
        <p:nvSpPr>
          <p:cNvPr id="15" name="Rectángulo: esquinas redondeadas 14">
            <a:extLst>
              <a:ext uri="{FF2B5EF4-FFF2-40B4-BE49-F238E27FC236}">
                <a16:creationId xmlns:a16="http://schemas.microsoft.com/office/drawing/2014/main" id="{3306F9D7-1398-8E94-30FA-15ADAE958AB4}"/>
              </a:ext>
            </a:extLst>
          </p:cNvPr>
          <p:cNvSpPr/>
          <p:nvPr/>
        </p:nvSpPr>
        <p:spPr>
          <a:xfrm>
            <a:off x="4933748" y="2403930"/>
            <a:ext cx="3886724" cy="3235597"/>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ES" sz="1400" b="1" dirty="0"/>
              <a:t>Disminuirá</a:t>
            </a:r>
            <a:r>
              <a:rPr lang="es-ES" sz="1400" dirty="0"/>
              <a:t> el valor del deterioro acumulado y se afectará el </a:t>
            </a:r>
            <a:r>
              <a:rPr lang="es-ES" sz="1400" b="1" dirty="0"/>
              <a:t>resultado del periodo </a:t>
            </a:r>
          </a:p>
          <a:p>
            <a:endParaRPr lang="es-ES" sz="1400" dirty="0"/>
          </a:p>
          <a:p>
            <a:r>
              <a:rPr lang="es-ES" sz="1400" b="1" dirty="0"/>
              <a:t>Límites - la disminución no superará:</a:t>
            </a:r>
          </a:p>
          <a:p>
            <a:endParaRPr lang="es-ES" sz="1400" dirty="0"/>
          </a:p>
          <a:p>
            <a:pPr marL="285750" indent="-285750">
              <a:buFont typeface="Wingdings" panose="05000000000000000000" pitchFamily="2" charset="2"/>
              <a:buChar char="Ø"/>
            </a:pPr>
            <a:r>
              <a:rPr lang="es-ES" sz="1400" dirty="0"/>
              <a:t>Las pérdidas por deterioro previamente reconocidas. </a:t>
            </a:r>
          </a:p>
          <a:p>
            <a:endParaRPr lang="es-ES" sz="1400" dirty="0"/>
          </a:p>
          <a:p>
            <a:pPr marL="285750" indent="-285750">
              <a:buFont typeface="Wingdings" panose="05000000000000000000" pitchFamily="2" charset="2"/>
              <a:buChar char="Ø"/>
            </a:pPr>
            <a:r>
              <a:rPr lang="es-ES" sz="1400" dirty="0"/>
              <a:t>El costo amortizado que se habría determinado en la fecha de reversión si no se hubiera contabilizado la pérdida por deterioro del valor. </a:t>
            </a:r>
            <a:endParaRPr lang="es-CO" sz="1400" dirty="0"/>
          </a:p>
        </p:txBody>
      </p:sp>
      <p:sp>
        <p:nvSpPr>
          <p:cNvPr id="17" name="Rectángulo: esquinas redondeadas 16">
            <a:extLst>
              <a:ext uri="{FF2B5EF4-FFF2-40B4-BE49-F238E27FC236}">
                <a16:creationId xmlns:a16="http://schemas.microsoft.com/office/drawing/2014/main" id="{1FF6DAE6-C534-3C7F-53D9-CDC0EAFDE263}"/>
              </a:ext>
            </a:extLst>
          </p:cNvPr>
          <p:cNvSpPr/>
          <p:nvPr/>
        </p:nvSpPr>
        <p:spPr>
          <a:xfrm>
            <a:off x="3244374" y="2403931"/>
            <a:ext cx="1626788" cy="3235596"/>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b="1" dirty="0"/>
              <a:t>Reversión, cuando la pérdida por deterioro disminuya</a:t>
            </a:r>
            <a:endParaRPr lang="es-CO" sz="1400" b="1" dirty="0"/>
          </a:p>
        </p:txBody>
      </p:sp>
    </p:spTree>
    <p:extLst>
      <p:ext uri="{BB962C8B-B14F-4D97-AF65-F5344CB8AC3E}">
        <p14:creationId xmlns:p14="http://schemas.microsoft.com/office/powerpoint/2010/main" val="4200036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513368" y="296863"/>
            <a:ext cx="71591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M</a:t>
            </a:r>
            <a:r>
              <a:rPr lang="es-CO" altLang="es-CO" dirty="0"/>
              <a:t>edición Posterior </a:t>
            </a:r>
          </a:p>
          <a:p>
            <a:r>
              <a:rPr lang="es-CO" sz="2000" dirty="0"/>
              <a:t>	</a:t>
            </a:r>
            <a:r>
              <a:rPr lang="es-ES" sz="2000" dirty="0"/>
              <a:t>Valor de mercado con cambios en el patrimonio </a:t>
            </a:r>
            <a:endParaRPr lang="es-CO" sz="2000" dirty="0"/>
          </a:p>
          <a:p>
            <a:endParaRPr lang="es-CO" altLang="es-CO" dirty="0"/>
          </a:p>
        </p:txBody>
      </p:sp>
      <p:pic>
        <p:nvPicPr>
          <p:cNvPr id="4" name="Gráfico 3" descr="Préstamo con relleno sólido">
            <a:extLst>
              <a:ext uri="{FF2B5EF4-FFF2-40B4-BE49-F238E27FC236}">
                <a16:creationId xmlns:a16="http://schemas.microsoft.com/office/drawing/2014/main" id="{45BF81C6-00A2-326A-3831-7993A29B27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186" y="408248"/>
            <a:ext cx="716484" cy="553083"/>
          </a:xfrm>
          <a:prstGeom prst="rect">
            <a:avLst/>
          </a:prstGeom>
        </p:spPr>
      </p:pic>
      <p:sp>
        <p:nvSpPr>
          <p:cNvPr id="2" name="Rectángulo: esquinas redondeadas 1">
            <a:extLst>
              <a:ext uri="{FF2B5EF4-FFF2-40B4-BE49-F238E27FC236}">
                <a16:creationId xmlns:a16="http://schemas.microsoft.com/office/drawing/2014/main" id="{2F8E1C0F-504E-3958-5D71-C08403E8D97C}"/>
              </a:ext>
            </a:extLst>
          </p:cNvPr>
          <p:cNvSpPr/>
          <p:nvPr/>
        </p:nvSpPr>
        <p:spPr>
          <a:xfrm>
            <a:off x="1692697" y="1777417"/>
            <a:ext cx="2160240" cy="6480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MEDICIÓN POSTERIOR</a:t>
            </a:r>
            <a:endParaRPr lang="es-CO" sz="1800" dirty="0"/>
          </a:p>
        </p:txBody>
      </p:sp>
      <p:sp>
        <p:nvSpPr>
          <p:cNvPr id="23" name="Flecha: a la derecha 22">
            <a:hlinkClick r:id="rId5" action="ppaction://hlinksldjump"/>
            <a:extLst>
              <a:ext uri="{FF2B5EF4-FFF2-40B4-BE49-F238E27FC236}">
                <a16:creationId xmlns:a16="http://schemas.microsoft.com/office/drawing/2014/main" id="{FA1E9DF9-C59B-BD95-B6DF-68AEB8D6C595}"/>
              </a:ext>
            </a:extLst>
          </p:cNvPr>
          <p:cNvSpPr/>
          <p:nvPr/>
        </p:nvSpPr>
        <p:spPr>
          <a:xfrm>
            <a:off x="383250" y="3466753"/>
            <a:ext cx="1059036" cy="360040"/>
          </a:xfrm>
          <a:prstGeom prst="rightArrow">
            <a:avLst/>
          </a:prstGeom>
          <a:solidFill>
            <a:srgbClr val="00776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Clasificación</a:t>
            </a:r>
            <a:endParaRPr lang="es-CO" sz="900" dirty="0"/>
          </a:p>
        </p:txBody>
      </p:sp>
      <p:sp>
        <p:nvSpPr>
          <p:cNvPr id="9" name="Rectángulo: esquinas redondeadas 8">
            <a:extLst>
              <a:ext uri="{FF2B5EF4-FFF2-40B4-BE49-F238E27FC236}">
                <a16:creationId xmlns:a16="http://schemas.microsoft.com/office/drawing/2014/main" id="{939F52CC-E817-4DB6-17FC-6BF0317C6F6F}"/>
              </a:ext>
            </a:extLst>
          </p:cNvPr>
          <p:cNvSpPr/>
          <p:nvPr/>
        </p:nvSpPr>
        <p:spPr>
          <a:xfrm>
            <a:off x="4004818" y="2677306"/>
            <a:ext cx="4685942" cy="64807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Cualquier variación afecta directamente el patrimonio</a:t>
            </a:r>
            <a:endParaRPr lang="es-CO" sz="1400" dirty="0"/>
          </a:p>
        </p:txBody>
      </p:sp>
      <p:sp>
        <p:nvSpPr>
          <p:cNvPr id="3" name="Rectángulo: esquinas redondeadas 2">
            <a:extLst>
              <a:ext uri="{FF2B5EF4-FFF2-40B4-BE49-F238E27FC236}">
                <a16:creationId xmlns:a16="http://schemas.microsoft.com/office/drawing/2014/main" id="{A2424737-E9D0-80CA-67E9-3DC39D07F9AF}"/>
              </a:ext>
            </a:extLst>
          </p:cNvPr>
          <p:cNvSpPr/>
          <p:nvPr/>
        </p:nvSpPr>
        <p:spPr>
          <a:xfrm>
            <a:off x="3993418" y="1772816"/>
            <a:ext cx="4697342" cy="64807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Valor de mercado</a:t>
            </a:r>
            <a:endParaRPr lang="es-CO" sz="1600" dirty="0"/>
          </a:p>
        </p:txBody>
      </p:sp>
      <p:sp>
        <p:nvSpPr>
          <p:cNvPr id="7" name="Rectángulo: esquinas redondeadas 6">
            <a:extLst>
              <a:ext uri="{FF2B5EF4-FFF2-40B4-BE49-F238E27FC236}">
                <a16:creationId xmlns:a16="http://schemas.microsoft.com/office/drawing/2014/main" id="{104AC326-429A-1E36-201F-E8F4D4C634CE}"/>
              </a:ext>
            </a:extLst>
          </p:cNvPr>
          <p:cNvSpPr/>
          <p:nvPr/>
        </p:nvSpPr>
        <p:spPr>
          <a:xfrm>
            <a:off x="1714086" y="2677306"/>
            <a:ext cx="2138851" cy="6480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VARIACIONES DEL VR DE MERCADO</a:t>
            </a:r>
            <a:endParaRPr lang="es-CO" sz="1800" dirty="0"/>
          </a:p>
        </p:txBody>
      </p:sp>
      <p:sp>
        <p:nvSpPr>
          <p:cNvPr id="8" name="Rectángulo: esquinas redondeadas 7">
            <a:extLst>
              <a:ext uri="{FF2B5EF4-FFF2-40B4-BE49-F238E27FC236}">
                <a16:creationId xmlns:a16="http://schemas.microsoft.com/office/drawing/2014/main" id="{1427003C-554D-5A90-80F5-4F02B1E2052D}"/>
              </a:ext>
            </a:extLst>
          </p:cNvPr>
          <p:cNvSpPr/>
          <p:nvPr/>
        </p:nvSpPr>
        <p:spPr>
          <a:xfrm>
            <a:off x="1714086" y="3729134"/>
            <a:ext cx="2138851" cy="2296755"/>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DIVIDENDOS</a:t>
            </a:r>
            <a:endParaRPr lang="es-CO" sz="1800" dirty="0"/>
          </a:p>
        </p:txBody>
      </p:sp>
      <p:sp>
        <p:nvSpPr>
          <p:cNvPr id="11" name="Rectángulo: esquinas redondeadas 10">
            <a:extLst>
              <a:ext uri="{FF2B5EF4-FFF2-40B4-BE49-F238E27FC236}">
                <a16:creationId xmlns:a16="http://schemas.microsoft.com/office/drawing/2014/main" id="{157ECDCB-EC05-E1F6-2DB2-F5B5C6477B71}"/>
              </a:ext>
            </a:extLst>
          </p:cNvPr>
          <p:cNvSpPr/>
          <p:nvPr/>
        </p:nvSpPr>
        <p:spPr>
          <a:xfrm>
            <a:off x="3993386" y="3723382"/>
            <a:ext cx="4685942" cy="2302508"/>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t"/>
          <a:lstStyle/>
          <a:p>
            <a:r>
              <a:rPr lang="es-ES" sz="1400" b="1" dirty="0"/>
              <a:t>Dividendos decretados</a:t>
            </a:r>
            <a:r>
              <a:rPr lang="es-ES" sz="1400" dirty="0"/>
              <a:t>:</a:t>
            </a:r>
          </a:p>
          <a:p>
            <a:r>
              <a:rPr lang="es-ES" sz="1400" dirty="0"/>
              <a:t>Aumentarán el valor de la inversión y se reconocerá un ingreso en el resultado del periodo </a:t>
            </a:r>
          </a:p>
          <a:p>
            <a:endParaRPr lang="es-ES" sz="1400" dirty="0"/>
          </a:p>
          <a:p>
            <a:endParaRPr lang="es-ES" sz="1400" dirty="0"/>
          </a:p>
          <a:p>
            <a:r>
              <a:rPr lang="es-ES" sz="1400" b="1" dirty="0"/>
              <a:t>Dividendos recibidos</a:t>
            </a:r>
            <a:r>
              <a:rPr lang="es-ES" sz="1400" dirty="0"/>
              <a:t>: </a:t>
            </a:r>
          </a:p>
          <a:p>
            <a:r>
              <a:rPr lang="es-ES" sz="1400" dirty="0"/>
              <a:t>Reducirán el valor de la inversión, afectando el efectivo o equivalentes al efectivo de acuerdo con la contraprestación recibida.</a:t>
            </a:r>
            <a:endParaRPr lang="es-CO" sz="1400" dirty="0"/>
          </a:p>
        </p:txBody>
      </p:sp>
      <p:sp>
        <p:nvSpPr>
          <p:cNvPr id="12" name="Rectángulo: esquinas redondeadas 11">
            <a:extLst>
              <a:ext uri="{FF2B5EF4-FFF2-40B4-BE49-F238E27FC236}">
                <a16:creationId xmlns:a16="http://schemas.microsoft.com/office/drawing/2014/main" id="{06000D7D-7E46-6A23-0BDF-E621F14E2E69}"/>
              </a:ext>
            </a:extLst>
          </p:cNvPr>
          <p:cNvSpPr/>
          <p:nvPr/>
        </p:nvSpPr>
        <p:spPr>
          <a:xfrm>
            <a:off x="1714086" y="1279572"/>
            <a:ext cx="7000605" cy="356605"/>
          </a:xfrm>
          <a:prstGeom prst="roundRect">
            <a:avLst/>
          </a:prstGeom>
          <a:solidFill>
            <a:srgbClr val="007767"/>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INSTRUMENTOS DE PATRIMONIO</a:t>
            </a:r>
            <a:endParaRPr lang="es-CO" sz="1800" dirty="0"/>
          </a:p>
        </p:txBody>
      </p:sp>
    </p:spTree>
    <p:extLst>
      <p:ext uri="{BB962C8B-B14F-4D97-AF65-F5344CB8AC3E}">
        <p14:creationId xmlns:p14="http://schemas.microsoft.com/office/powerpoint/2010/main" val="738595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513368" y="296863"/>
            <a:ext cx="71591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M</a:t>
            </a:r>
            <a:r>
              <a:rPr lang="es-CO" altLang="es-CO" dirty="0"/>
              <a:t>edición Posterior </a:t>
            </a:r>
          </a:p>
          <a:p>
            <a:r>
              <a:rPr lang="es-CO" sz="2000" dirty="0"/>
              <a:t>	</a:t>
            </a:r>
            <a:r>
              <a:rPr lang="es-ES" sz="2000" dirty="0"/>
              <a:t>Valor de mercado con cambios en el patrimonio </a:t>
            </a:r>
            <a:endParaRPr lang="es-CO" sz="2000" dirty="0"/>
          </a:p>
          <a:p>
            <a:endParaRPr lang="es-CO" altLang="es-CO" dirty="0"/>
          </a:p>
        </p:txBody>
      </p:sp>
      <p:pic>
        <p:nvPicPr>
          <p:cNvPr id="4" name="Gráfico 3" descr="Préstamo con relleno sólido">
            <a:extLst>
              <a:ext uri="{FF2B5EF4-FFF2-40B4-BE49-F238E27FC236}">
                <a16:creationId xmlns:a16="http://schemas.microsoft.com/office/drawing/2014/main" id="{45BF81C6-00A2-326A-3831-7993A29B27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186" y="408248"/>
            <a:ext cx="716484" cy="553083"/>
          </a:xfrm>
          <a:prstGeom prst="rect">
            <a:avLst/>
          </a:prstGeom>
        </p:spPr>
      </p:pic>
      <p:sp>
        <p:nvSpPr>
          <p:cNvPr id="2" name="Rectángulo: esquinas redondeadas 1">
            <a:extLst>
              <a:ext uri="{FF2B5EF4-FFF2-40B4-BE49-F238E27FC236}">
                <a16:creationId xmlns:a16="http://schemas.microsoft.com/office/drawing/2014/main" id="{2F8E1C0F-504E-3958-5D71-C08403E8D97C}"/>
              </a:ext>
            </a:extLst>
          </p:cNvPr>
          <p:cNvSpPr/>
          <p:nvPr/>
        </p:nvSpPr>
        <p:spPr>
          <a:xfrm>
            <a:off x="1692697" y="1777416"/>
            <a:ext cx="2160240" cy="1507567"/>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MEDICIÓN POSTERIOR</a:t>
            </a:r>
            <a:endParaRPr lang="es-CO" sz="1800" dirty="0"/>
          </a:p>
        </p:txBody>
      </p:sp>
      <p:sp>
        <p:nvSpPr>
          <p:cNvPr id="23" name="Flecha: a la derecha 22">
            <a:hlinkClick r:id="rId5" action="ppaction://hlinksldjump"/>
            <a:extLst>
              <a:ext uri="{FF2B5EF4-FFF2-40B4-BE49-F238E27FC236}">
                <a16:creationId xmlns:a16="http://schemas.microsoft.com/office/drawing/2014/main" id="{FA1E9DF9-C59B-BD95-B6DF-68AEB8D6C595}"/>
              </a:ext>
            </a:extLst>
          </p:cNvPr>
          <p:cNvSpPr/>
          <p:nvPr/>
        </p:nvSpPr>
        <p:spPr>
          <a:xfrm>
            <a:off x="383250" y="3466753"/>
            <a:ext cx="1059036" cy="360040"/>
          </a:xfrm>
          <a:prstGeom prst="rightArrow">
            <a:avLst/>
          </a:prstGeom>
          <a:solidFill>
            <a:srgbClr val="00776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Clasificación</a:t>
            </a:r>
            <a:endParaRPr lang="es-CO" sz="900" dirty="0"/>
          </a:p>
        </p:txBody>
      </p:sp>
      <p:sp>
        <p:nvSpPr>
          <p:cNvPr id="9" name="Rectángulo: esquinas redondeadas 8">
            <a:extLst>
              <a:ext uri="{FF2B5EF4-FFF2-40B4-BE49-F238E27FC236}">
                <a16:creationId xmlns:a16="http://schemas.microsoft.com/office/drawing/2014/main" id="{939F52CC-E817-4DB6-17FC-6BF0317C6F6F}"/>
              </a:ext>
            </a:extLst>
          </p:cNvPr>
          <p:cNvSpPr/>
          <p:nvPr/>
        </p:nvSpPr>
        <p:spPr>
          <a:xfrm>
            <a:off x="4004818" y="3573017"/>
            <a:ext cx="4685942" cy="64807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El rendimiento efectivo se reconocerá como mayor valor de la inversión y reconocimiento de un ingreso.</a:t>
            </a:r>
            <a:endParaRPr lang="es-CO" sz="1400" dirty="0"/>
          </a:p>
        </p:txBody>
      </p:sp>
      <p:sp>
        <p:nvSpPr>
          <p:cNvPr id="3" name="Rectángulo: esquinas redondeadas 2">
            <a:extLst>
              <a:ext uri="{FF2B5EF4-FFF2-40B4-BE49-F238E27FC236}">
                <a16:creationId xmlns:a16="http://schemas.microsoft.com/office/drawing/2014/main" id="{A2424737-E9D0-80CA-67E9-3DC39D07F9AF}"/>
              </a:ext>
            </a:extLst>
          </p:cNvPr>
          <p:cNvSpPr/>
          <p:nvPr/>
        </p:nvSpPr>
        <p:spPr>
          <a:xfrm>
            <a:off x="3993418" y="1772816"/>
            <a:ext cx="4697342" cy="1512168"/>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Valor de mercado, previo reconocimiento del rendimiento efectivo a través de la aplicación de la tasa de interés efectiva en </a:t>
            </a:r>
            <a:r>
              <a:rPr lang="es-ES" sz="1400" b="1" dirty="0"/>
              <a:t>la fecha de medición</a:t>
            </a:r>
            <a:r>
              <a:rPr lang="es-ES" sz="1400" dirty="0"/>
              <a:t>. </a:t>
            </a:r>
          </a:p>
          <a:p>
            <a:pPr algn="ctr"/>
            <a:endParaRPr lang="es-ES" sz="1400" dirty="0"/>
          </a:p>
          <a:p>
            <a:pPr algn="ctr"/>
            <a:r>
              <a:rPr lang="es-ES" sz="1400" dirty="0"/>
              <a:t>Rendimiento efectivo= costo amortizado que tendría el título*TI Efectiva </a:t>
            </a:r>
            <a:endParaRPr lang="es-CO" sz="1400" dirty="0"/>
          </a:p>
        </p:txBody>
      </p:sp>
      <p:sp>
        <p:nvSpPr>
          <p:cNvPr id="7" name="Rectángulo: esquinas redondeadas 6">
            <a:extLst>
              <a:ext uri="{FF2B5EF4-FFF2-40B4-BE49-F238E27FC236}">
                <a16:creationId xmlns:a16="http://schemas.microsoft.com/office/drawing/2014/main" id="{104AC326-429A-1E36-201F-E8F4D4C634CE}"/>
              </a:ext>
            </a:extLst>
          </p:cNvPr>
          <p:cNvSpPr/>
          <p:nvPr/>
        </p:nvSpPr>
        <p:spPr>
          <a:xfrm>
            <a:off x="1698102" y="3577173"/>
            <a:ext cx="2138851" cy="6480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VARIACIONES</a:t>
            </a:r>
            <a:endParaRPr lang="es-CO" sz="1800" dirty="0"/>
          </a:p>
        </p:txBody>
      </p:sp>
      <p:sp>
        <p:nvSpPr>
          <p:cNvPr id="8" name="Rectángulo: esquinas redondeadas 7">
            <a:extLst>
              <a:ext uri="{FF2B5EF4-FFF2-40B4-BE49-F238E27FC236}">
                <a16:creationId xmlns:a16="http://schemas.microsoft.com/office/drawing/2014/main" id="{1427003C-554D-5A90-80F5-4F02B1E2052D}"/>
              </a:ext>
            </a:extLst>
          </p:cNvPr>
          <p:cNvSpPr/>
          <p:nvPr/>
        </p:nvSpPr>
        <p:spPr>
          <a:xfrm>
            <a:off x="1714086" y="4441268"/>
            <a:ext cx="2138851" cy="868698"/>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FLUJOS GENERADOS</a:t>
            </a:r>
            <a:endParaRPr lang="es-CO" sz="1800" dirty="0"/>
          </a:p>
        </p:txBody>
      </p:sp>
      <p:sp>
        <p:nvSpPr>
          <p:cNvPr id="11" name="Rectángulo: esquinas redondeadas 10">
            <a:extLst>
              <a:ext uri="{FF2B5EF4-FFF2-40B4-BE49-F238E27FC236}">
                <a16:creationId xmlns:a16="http://schemas.microsoft.com/office/drawing/2014/main" id="{157ECDCB-EC05-E1F6-2DB2-F5B5C6477B71}"/>
              </a:ext>
            </a:extLst>
          </p:cNvPr>
          <p:cNvSpPr/>
          <p:nvPr/>
        </p:nvSpPr>
        <p:spPr>
          <a:xfrm>
            <a:off x="3993386" y="4441269"/>
            <a:ext cx="4685942" cy="868698"/>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t"/>
          <a:lstStyle/>
          <a:p>
            <a:r>
              <a:rPr lang="es-ES" sz="1400" dirty="0"/>
              <a:t>Reducirán el valor de la inversión, afectando el efectivo o equivalentes al efectivo de acuerdo con la contraprestación recibida.</a:t>
            </a:r>
            <a:endParaRPr lang="es-CO" sz="1400" dirty="0"/>
          </a:p>
        </p:txBody>
      </p:sp>
      <p:sp>
        <p:nvSpPr>
          <p:cNvPr id="13" name="Rectángulo: esquinas redondeadas 12">
            <a:extLst>
              <a:ext uri="{FF2B5EF4-FFF2-40B4-BE49-F238E27FC236}">
                <a16:creationId xmlns:a16="http://schemas.microsoft.com/office/drawing/2014/main" id="{A4857955-6EF1-93E9-FF80-282332225E77}"/>
              </a:ext>
            </a:extLst>
          </p:cNvPr>
          <p:cNvSpPr/>
          <p:nvPr/>
        </p:nvSpPr>
        <p:spPr>
          <a:xfrm>
            <a:off x="1692697" y="1379413"/>
            <a:ext cx="6979815" cy="272096"/>
          </a:xfrm>
          <a:prstGeom prst="roundRect">
            <a:avLst/>
          </a:prstGeom>
          <a:solidFill>
            <a:srgbClr val="007767"/>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INSTRUMENTOS DE DEUDA</a:t>
            </a:r>
            <a:endParaRPr lang="es-CO" sz="1800" dirty="0"/>
          </a:p>
        </p:txBody>
      </p:sp>
    </p:spTree>
    <p:extLst>
      <p:ext uri="{BB962C8B-B14F-4D97-AF65-F5344CB8AC3E}">
        <p14:creationId xmlns:p14="http://schemas.microsoft.com/office/powerpoint/2010/main" val="3833285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513368" y="296863"/>
            <a:ext cx="71591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M</a:t>
            </a:r>
            <a:r>
              <a:rPr lang="es-CO" altLang="es-CO" dirty="0"/>
              <a:t>edición Posterior </a:t>
            </a:r>
          </a:p>
          <a:p>
            <a:r>
              <a:rPr lang="es-CO" sz="2000" dirty="0"/>
              <a:t>	</a:t>
            </a:r>
            <a:r>
              <a:rPr lang="es-ES" sz="2000" dirty="0"/>
              <a:t>Valor de mercado con cambios en el patrimonio </a:t>
            </a:r>
            <a:endParaRPr lang="es-CO" sz="2000" dirty="0"/>
          </a:p>
          <a:p>
            <a:endParaRPr lang="es-CO" altLang="es-CO" dirty="0"/>
          </a:p>
        </p:txBody>
      </p:sp>
      <p:pic>
        <p:nvPicPr>
          <p:cNvPr id="4" name="Gráfico 3" descr="Préstamo con relleno sólido">
            <a:extLst>
              <a:ext uri="{FF2B5EF4-FFF2-40B4-BE49-F238E27FC236}">
                <a16:creationId xmlns:a16="http://schemas.microsoft.com/office/drawing/2014/main" id="{45BF81C6-00A2-326A-3831-7993A29B27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186" y="408248"/>
            <a:ext cx="716484" cy="553083"/>
          </a:xfrm>
          <a:prstGeom prst="rect">
            <a:avLst/>
          </a:prstGeom>
        </p:spPr>
      </p:pic>
      <p:sp>
        <p:nvSpPr>
          <p:cNvPr id="2" name="Rectángulo: esquinas redondeadas 1">
            <a:extLst>
              <a:ext uri="{FF2B5EF4-FFF2-40B4-BE49-F238E27FC236}">
                <a16:creationId xmlns:a16="http://schemas.microsoft.com/office/drawing/2014/main" id="{2F8E1C0F-504E-3958-5D71-C08403E8D97C}"/>
              </a:ext>
            </a:extLst>
          </p:cNvPr>
          <p:cNvSpPr/>
          <p:nvPr/>
        </p:nvSpPr>
        <p:spPr>
          <a:xfrm>
            <a:off x="323528" y="2859343"/>
            <a:ext cx="2160240" cy="1507567"/>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DETERIORO</a:t>
            </a:r>
            <a:endParaRPr lang="es-CO" sz="1800" dirty="0"/>
          </a:p>
        </p:txBody>
      </p:sp>
      <p:sp>
        <p:nvSpPr>
          <p:cNvPr id="23" name="Flecha: a la derecha 22">
            <a:hlinkClick r:id="rId5" action="ppaction://hlinksldjump"/>
            <a:extLst>
              <a:ext uri="{FF2B5EF4-FFF2-40B4-BE49-F238E27FC236}">
                <a16:creationId xmlns:a16="http://schemas.microsoft.com/office/drawing/2014/main" id="{FA1E9DF9-C59B-BD95-B6DF-68AEB8D6C595}"/>
              </a:ext>
            </a:extLst>
          </p:cNvPr>
          <p:cNvSpPr/>
          <p:nvPr/>
        </p:nvSpPr>
        <p:spPr>
          <a:xfrm>
            <a:off x="104668" y="5877272"/>
            <a:ext cx="1059036" cy="360040"/>
          </a:xfrm>
          <a:prstGeom prst="rightArrow">
            <a:avLst/>
          </a:prstGeom>
          <a:solidFill>
            <a:srgbClr val="00776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Clasificación</a:t>
            </a:r>
            <a:endParaRPr lang="es-CO" sz="900" dirty="0"/>
          </a:p>
        </p:txBody>
      </p:sp>
      <p:sp>
        <p:nvSpPr>
          <p:cNvPr id="5" name="Rectángulo: esquinas redondeadas 4">
            <a:extLst>
              <a:ext uri="{FF2B5EF4-FFF2-40B4-BE49-F238E27FC236}">
                <a16:creationId xmlns:a16="http://schemas.microsoft.com/office/drawing/2014/main" id="{7774AD78-E1CE-0380-FB50-7976D1A0CA96}"/>
              </a:ext>
            </a:extLst>
          </p:cNvPr>
          <p:cNvSpPr/>
          <p:nvPr/>
        </p:nvSpPr>
        <p:spPr>
          <a:xfrm>
            <a:off x="2640730" y="1204717"/>
            <a:ext cx="1351620" cy="86524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b="1" dirty="0"/>
              <a:t>Evidencia Objetiva</a:t>
            </a:r>
            <a:endParaRPr lang="es-CO" sz="1600" b="1" dirty="0"/>
          </a:p>
        </p:txBody>
      </p:sp>
      <p:sp>
        <p:nvSpPr>
          <p:cNvPr id="6" name="Rectángulo: esquinas redondeadas 5">
            <a:extLst>
              <a:ext uri="{FF2B5EF4-FFF2-40B4-BE49-F238E27FC236}">
                <a16:creationId xmlns:a16="http://schemas.microsoft.com/office/drawing/2014/main" id="{937B1FA1-0700-41E3-3CA1-8F408D7E30EF}"/>
              </a:ext>
            </a:extLst>
          </p:cNvPr>
          <p:cNvSpPr/>
          <p:nvPr/>
        </p:nvSpPr>
        <p:spPr>
          <a:xfrm>
            <a:off x="4072264" y="1206665"/>
            <a:ext cx="4748208" cy="86524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Wingdings" panose="05000000000000000000" pitchFamily="2" charset="2"/>
              <a:buChar char="ü"/>
            </a:pPr>
            <a:r>
              <a:rPr lang="es-ES" sz="1200" dirty="0"/>
              <a:t>Incumplimiento de los pagos a cargo del emisor </a:t>
            </a:r>
          </a:p>
          <a:p>
            <a:pPr marL="171450" indent="-171450">
              <a:buFont typeface="Wingdings" panose="05000000000000000000" pitchFamily="2" charset="2"/>
              <a:buChar char="ü"/>
            </a:pPr>
            <a:r>
              <a:rPr lang="es-ES" sz="1200" dirty="0"/>
              <a:t>Desmejoramiento de sus condiciones crediticias</a:t>
            </a:r>
            <a:endParaRPr lang="es-CO" sz="1600" dirty="0"/>
          </a:p>
        </p:txBody>
      </p:sp>
      <p:sp>
        <p:nvSpPr>
          <p:cNvPr id="12" name="Rectángulo: esquinas redondeadas 11">
            <a:extLst>
              <a:ext uri="{FF2B5EF4-FFF2-40B4-BE49-F238E27FC236}">
                <a16:creationId xmlns:a16="http://schemas.microsoft.com/office/drawing/2014/main" id="{75D2BC4A-9914-AE35-136B-BD18E8EC63E0}"/>
              </a:ext>
            </a:extLst>
          </p:cNvPr>
          <p:cNvSpPr/>
          <p:nvPr/>
        </p:nvSpPr>
        <p:spPr>
          <a:xfrm>
            <a:off x="2640730" y="2220381"/>
            <a:ext cx="1346998" cy="488540"/>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b="1" dirty="0"/>
              <a:t>Periodicidad</a:t>
            </a:r>
            <a:endParaRPr lang="es-CO" sz="1600" b="1" dirty="0"/>
          </a:p>
        </p:txBody>
      </p:sp>
      <p:sp>
        <p:nvSpPr>
          <p:cNvPr id="14" name="Rectángulo: esquinas redondeadas 13">
            <a:extLst>
              <a:ext uri="{FF2B5EF4-FFF2-40B4-BE49-F238E27FC236}">
                <a16:creationId xmlns:a16="http://schemas.microsoft.com/office/drawing/2014/main" id="{5C994FC3-2D2F-937D-D085-18F112C1429F}"/>
              </a:ext>
            </a:extLst>
          </p:cNvPr>
          <p:cNvSpPr/>
          <p:nvPr/>
        </p:nvSpPr>
        <p:spPr>
          <a:xfrm>
            <a:off x="4072264" y="2220381"/>
            <a:ext cx="4748208" cy="488540"/>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350" dirty="0"/>
              <a:t>Por lo menos al final del periodo</a:t>
            </a:r>
            <a:endParaRPr lang="es-CO" sz="1350" dirty="0"/>
          </a:p>
        </p:txBody>
      </p:sp>
      <p:sp>
        <p:nvSpPr>
          <p:cNvPr id="15" name="Rectángulo: esquinas redondeadas 14">
            <a:extLst>
              <a:ext uri="{FF2B5EF4-FFF2-40B4-BE49-F238E27FC236}">
                <a16:creationId xmlns:a16="http://schemas.microsoft.com/office/drawing/2014/main" id="{8038A644-09D9-AEE7-AB04-5195396985DA}"/>
              </a:ext>
            </a:extLst>
          </p:cNvPr>
          <p:cNvSpPr/>
          <p:nvPr/>
        </p:nvSpPr>
        <p:spPr>
          <a:xfrm>
            <a:off x="4072264" y="2845525"/>
            <a:ext cx="4748208" cy="1375563"/>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t"/>
          <a:lstStyle/>
          <a:p>
            <a:pPr algn="ctr"/>
            <a:r>
              <a:rPr lang="es-ES" sz="1400" dirty="0"/>
              <a:t>Valor de mercado en la fecha de medición del deterioro </a:t>
            </a:r>
          </a:p>
          <a:p>
            <a:pPr algn="ctr"/>
            <a:endParaRPr lang="es-ES" sz="1400" dirty="0"/>
          </a:p>
          <a:p>
            <a:pPr algn="ctr"/>
            <a:r>
              <a:rPr lang="es-ES" sz="1400" dirty="0"/>
              <a:t>El valor inicialmente reconocido (neto de cualquier reembolso de principal o amortización del mismo, cuando a ello haya lugar) </a:t>
            </a:r>
            <a:endParaRPr lang="es-CO" sz="1400" dirty="0"/>
          </a:p>
        </p:txBody>
      </p:sp>
      <p:sp>
        <p:nvSpPr>
          <p:cNvPr id="16" name="Rectángulo: esquinas redondeadas 15">
            <a:extLst>
              <a:ext uri="{FF2B5EF4-FFF2-40B4-BE49-F238E27FC236}">
                <a16:creationId xmlns:a16="http://schemas.microsoft.com/office/drawing/2014/main" id="{C786C321-EFCB-4F17-C632-C9AADEED64FE}"/>
              </a:ext>
            </a:extLst>
          </p:cNvPr>
          <p:cNvSpPr/>
          <p:nvPr/>
        </p:nvSpPr>
        <p:spPr>
          <a:xfrm>
            <a:off x="2640730" y="2859343"/>
            <a:ext cx="1346998" cy="1375563"/>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b="1" dirty="0"/>
              <a:t>Criterio</a:t>
            </a:r>
            <a:endParaRPr lang="es-CO" sz="1600" b="1" dirty="0"/>
          </a:p>
        </p:txBody>
      </p:sp>
      <p:sp>
        <p:nvSpPr>
          <p:cNvPr id="17" name="CuadroTexto 16">
            <a:extLst>
              <a:ext uri="{FF2B5EF4-FFF2-40B4-BE49-F238E27FC236}">
                <a16:creationId xmlns:a16="http://schemas.microsoft.com/office/drawing/2014/main" id="{4DAD81F8-B496-4EC8-C2A1-D86B79E6009B}"/>
              </a:ext>
            </a:extLst>
          </p:cNvPr>
          <p:cNvSpPr txBox="1"/>
          <p:nvPr/>
        </p:nvSpPr>
        <p:spPr>
          <a:xfrm>
            <a:off x="6012160" y="3120166"/>
            <a:ext cx="251520" cy="338554"/>
          </a:xfrm>
          <a:prstGeom prst="rect">
            <a:avLst/>
          </a:prstGeom>
          <a:noFill/>
        </p:spPr>
        <p:txBody>
          <a:bodyPr wrap="square">
            <a:spAutoFit/>
          </a:bodyPr>
          <a:lstStyle/>
          <a:p>
            <a:r>
              <a:rPr lang="es-ES" sz="1600" dirty="0">
                <a:solidFill>
                  <a:srgbClr val="C00000"/>
                </a:solidFill>
              </a:rPr>
              <a:t>&lt;</a:t>
            </a:r>
            <a:endParaRPr lang="es-CO" sz="1600" dirty="0">
              <a:solidFill>
                <a:srgbClr val="C00000"/>
              </a:solidFill>
            </a:endParaRPr>
          </a:p>
        </p:txBody>
      </p:sp>
      <p:sp>
        <p:nvSpPr>
          <p:cNvPr id="18" name="Rectángulo: esquinas redondeadas 17">
            <a:extLst>
              <a:ext uri="{FF2B5EF4-FFF2-40B4-BE49-F238E27FC236}">
                <a16:creationId xmlns:a16="http://schemas.microsoft.com/office/drawing/2014/main" id="{0CB442FB-4F77-8C61-5170-D1EE4CC6B68B}"/>
              </a:ext>
            </a:extLst>
          </p:cNvPr>
          <p:cNvSpPr/>
          <p:nvPr/>
        </p:nvSpPr>
        <p:spPr>
          <a:xfrm>
            <a:off x="2644170" y="4365104"/>
            <a:ext cx="1346998" cy="84387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b="1" dirty="0"/>
              <a:t>Cálculo</a:t>
            </a:r>
            <a:endParaRPr lang="es-CO" sz="1600" b="1" dirty="0"/>
          </a:p>
        </p:txBody>
      </p:sp>
      <p:sp>
        <p:nvSpPr>
          <p:cNvPr id="19" name="Rectángulo: esquinas redondeadas 18">
            <a:extLst>
              <a:ext uri="{FF2B5EF4-FFF2-40B4-BE49-F238E27FC236}">
                <a16:creationId xmlns:a16="http://schemas.microsoft.com/office/drawing/2014/main" id="{88A2B2C2-8D09-4E21-3DD0-395F4C3DD4B1}"/>
              </a:ext>
            </a:extLst>
          </p:cNvPr>
          <p:cNvSpPr/>
          <p:nvPr/>
        </p:nvSpPr>
        <p:spPr>
          <a:xfrm>
            <a:off x="4072264" y="4365104"/>
            <a:ext cx="4748208" cy="84387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t"/>
          <a:lstStyle/>
          <a:p>
            <a:pPr algn="ctr"/>
            <a:r>
              <a:rPr lang="es-ES" sz="1400" dirty="0"/>
              <a:t>El valor de mercado en la fecha de medición </a:t>
            </a:r>
            <a:r>
              <a:rPr lang="es-ES" sz="1400" dirty="0">
                <a:solidFill>
                  <a:srgbClr val="FF0000"/>
                </a:solidFill>
              </a:rPr>
              <a:t>(-) </a:t>
            </a:r>
            <a:r>
              <a:rPr lang="es-ES" sz="1400" dirty="0"/>
              <a:t>Valor neto inicial </a:t>
            </a:r>
            <a:r>
              <a:rPr lang="es-ES" sz="1400" dirty="0">
                <a:solidFill>
                  <a:srgbClr val="FF0000"/>
                </a:solidFill>
              </a:rPr>
              <a:t>(-) </a:t>
            </a:r>
            <a:r>
              <a:rPr lang="es-ES" sz="1400" dirty="0"/>
              <a:t>Cualquier pérdida por deterioro del valor previamente reconocida </a:t>
            </a:r>
            <a:r>
              <a:rPr lang="es-ES" sz="1400" dirty="0">
                <a:solidFill>
                  <a:srgbClr val="FF0000"/>
                </a:solidFill>
              </a:rPr>
              <a:t>(=)</a:t>
            </a:r>
            <a:r>
              <a:rPr lang="es-ES" sz="1400" dirty="0"/>
              <a:t> Deterioro</a:t>
            </a:r>
            <a:endParaRPr lang="es-CO" sz="1400" dirty="0"/>
          </a:p>
        </p:txBody>
      </p:sp>
      <p:sp>
        <p:nvSpPr>
          <p:cNvPr id="20" name="Rectángulo: esquinas redondeadas 19">
            <a:extLst>
              <a:ext uri="{FF2B5EF4-FFF2-40B4-BE49-F238E27FC236}">
                <a16:creationId xmlns:a16="http://schemas.microsoft.com/office/drawing/2014/main" id="{4AB12A9D-E4FC-B015-A6D3-CB5B5E665034}"/>
              </a:ext>
            </a:extLst>
          </p:cNvPr>
          <p:cNvSpPr/>
          <p:nvPr/>
        </p:nvSpPr>
        <p:spPr>
          <a:xfrm>
            <a:off x="2663780" y="5331929"/>
            <a:ext cx="1692196" cy="84387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b="1" dirty="0"/>
              <a:t>Reconocimiento</a:t>
            </a:r>
            <a:endParaRPr lang="es-CO" sz="1600" b="1" dirty="0"/>
          </a:p>
        </p:txBody>
      </p:sp>
      <p:sp>
        <p:nvSpPr>
          <p:cNvPr id="21" name="Rectángulo: esquinas redondeadas 20">
            <a:extLst>
              <a:ext uri="{FF2B5EF4-FFF2-40B4-BE49-F238E27FC236}">
                <a16:creationId xmlns:a16="http://schemas.microsoft.com/office/drawing/2014/main" id="{61D47596-0267-E260-90E0-058031A43605}"/>
              </a:ext>
            </a:extLst>
          </p:cNvPr>
          <p:cNvSpPr/>
          <p:nvPr/>
        </p:nvSpPr>
        <p:spPr>
          <a:xfrm>
            <a:off x="4427984" y="5331929"/>
            <a:ext cx="4412098" cy="84387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t"/>
          <a:lstStyle/>
          <a:p>
            <a:pPr algn="ctr"/>
            <a:r>
              <a:rPr lang="es-ES" sz="1400" dirty="0"/>
              <a:t>De forma separada como un </a:t>
            </a:r>
            <a:r>
              <a:rPr lang="es-ES" sz="1400" b="1" dirty="0"/>
              <a:t>menor</a:t>
            </a:r>
            <a:r>
              <a:rPr lang="es-ES" sz="1400" dirty="0"/>
              <a:t> valor de la inversión, afectando el </a:t>
            </a:r>
            <a:r>
              <a:rPr lang="es-ES" sz="1400" b="1" dirty="0"/>
              <a:t>gasto</a:t>
            </a:r>
            <a:r>
              <a:rPr lang="es-ES" sz="1400" dirty="0"/>
              <a:t> en el resultado del periodo. </a:t>
            </a:r>
            <a:endParaRPr lang="es-CO" sz="1400" dirty="0"/>
          </a:p>
        </p:txBody>
      </p:sp>
    </p:spTree>
    <p:extLst>
      <p:ext uri="{BB962C8B-B14F-4D97-AF65-F5344CB8AC3E}">
        <p14:creationId xmlns:p14="http://schemas.microsoft.com/office/powerpoint/2010/main" val="2368332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513368" y="296863"/>
            <a:ext cx="71591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M</a:t>
            </a:r>
            <a:r>
              <a:rPr lang="es-CO" altLang="es-CO" dirty="0"/>
              <a:t>edición Posterior </a:t>
            </a:r>
          </a:p>
          <a:p>
            <a:r>
              <a:rPr lang="es-CO" sz="2000" dirty="0"/>
              <a:t>	</a:t>
            </a:r>
            <a:r>
              <a:rPr lang="es-ES" sz="2000" dirty="0"/>
              <a:t>Valor de mercado con cambios en el patrimonio </a:t>
            </a:r>
            <a:endParaRPr lang="es-CO" sz="2000" dirty="0"/>
          </a:p>
          <a:p>
            <a:endParaRPr lang="es-CO" altLang="es-CO" dirty="0"/>
          </a:p>
        </p:txBody>
      </p:sp>
      <p:pic>
        <p:nvPicPr>
          <p:cNvPr id="4" name="Gráfico 3" descr="Préstamo con relleno sólido">
            <a:extLst>
              <a:ext uri="{FF2B5EF4-FFF2-40B4-BE49-F238E27FC236}">
                <a16:creationId xmlns:a16="http://schemas.microsoft.com/office/drawing/2014/main" id="{45BF81C6-00A2-326A-3831-7993A29B27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186" y="408248"/>
            <a:ext cx="716484" cy="553083"/>
          </a:xfrm>
          <a:prstGeom prst="rect">
            <a:avLst/>
          </a:prstGeom>
        </p:spPr>
      </p:pic>
      <p:sp>
        <p:nvSpPr>
          <p:cNvPr id="2" name="Rectángulo: esquinas redondeadas 1">
            <a:extLst>
              <a:ext uri="{FF2B5EF4-FFF2-40B4-BE49-F238E27FC236}">
                <a16:creationId xmlns:a16="http://schemas.microsoft.com/office/drawing/2014/main" id="{2F8E1C0F-504E-3958-5D71-C08403E8D97C}"/>
              </a:ext>
            </a:extLst>
          </p:cNvPr>
          <p:cNvSpPr/>
          <p:nvPr/>
        </p:nvSpPr>
        <p:spPr>
          <a:xfrm>
            <a:off x="270550" y="2409484"/>
            <a:ext cx="2160240" cy="1507567"/>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DETERIORO</a:t>
            </a:r>
            <a:endParaRPr lang="es-CO" sz="1800" dirty="0"/>
          </a:p>
        </p:txBody>
      </p:sp>
      <p:sp>
        <p:nvSpPr>
          <p:cNvPr id="23" name="Flecha: a la derecha 22">
            <a:hlinkClick r:id="rId5" action="ppaction://hlinksldjump"/>
            <a:extLst>
              <a:ext uri="{FF2B5EF4-FFF2-40B4-BE49-F238E27FC236}">
                <a16:creationId xmlns:a16="http://schemas.microsoft.com/office/drawing/2014/main" id="{FA1E9DF9-C59B-BD95-B6DF-68AEB8D6C595}"/>
              </a:ext>
            </a:extLst>
          </p:cNvPr>
          <p:cNvSpPr/>
          <p:nvPr/>
        </p:nvSpPr>
        <p:spPr>
          <a:xfrm>
            <a:off x="104668" y="5877272"/>
            <a:ext cx="1059036" cy="360040"/>
          </a:xfrm>
          <a:prstGeom prst="rightArrow">
            <a:avLst/>
          </a:prstGeom>
          <a:solidFill>
            <a:srgbClr val="00776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Clasificación</a:t>
            </a:r>
            <a:endParaRPr lang="es-CO" sz="900" dirty="0"/>
          </a:p>
        </p:txBody>
      </p:sp>
      <p:sp>
        <p:nvSpPr>
          <p:cNvPr id="5" name="Rectángulo: esquinas redondeadas 4">
            <a:extLst>
              <a:ext uri="{FF2B5EF4-FFF2-40B4-BE49-F238E27FC236}">
                <a16:creationId xmlns:a16="http://schemas.microsoft.com/office/drawing/2014/main" id="{7774AD78-E1CE-0380-FB50-7976D1A0CA96}"/>
              </a:ext>
            </a:extLst>
          </p:cNvPr>
          <p:cNvSpPr/>
          <p:nvPr/>
        </p:nvSpPr>
        <p:spPr>
          <a:xfrm>
            <a:off x="2640730" y="1770868"/>
            <a:ext cx="3223470" cy="86524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Reversión, cuando la pérdida por deterioro disminuya </a:t>
            </a:r>
          </a:p>
          <a:p>
            <a:pPr algn="ctr"/>
            <a:r>
              <a:rPr lang="es-ES" sz="1400" dirty="0"/>
              <a:t>(Instrumentos de patrimonio) </a:t>
            </a:r>
            <a:endParaRPr lang="es-CO" sz="1400" b="1" dirty="0"/>
          </a:p>
        </p:txBody>
      </p:sp>
      <p:sp>
        <p:nvSpPr>
          <p:cNvPr id="6" name="Rectángulo: esquinas redondeadas 5">
            <a:extLst>
              <a:ext uri="{FF2B5EF4-FFF2-40B4-BE49-F238E27FC236}">
                <a16:creationId xmlns:a16="http://schemas.microsoft.com/office/drawing/2014/main" id="{937B1FA1-0700-41E3-3CA1-8F408D7E30EF}"/>
              </a:ext>
            </a:extLst>
          </p:cNvPr>
          <p:cNvSpPr/>
          <p:nvPr/>
        </p:nvSpPr>
        <p:spPr>
          <a:xfrm>
            <a:off x="6012160" y="1772816"/>
            <a:ext cx="2808312" cy="86524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ES" sz="1400" dirty="0"/>
              <a:t>No son objeto de reversión </a:t>
            </a:r>
            <a:endParaRPr lang="es-CO" sz="1400" dirty="0"/>
          </a:p>
        </p:txBody>
      </p:sp>
      <p:sp>
        <p:nvSpPr>
          <p:cNvPr id="20" name="Rectángulo: esquinas redondeadas 19">
            <a:extLst>
              <a:ext uri="{FF2B5EF4-FFF2-40B4-BE49-F238E27FC236}">
                <a16:creationId xmlns:a16="http://schemas.microsoft.com/office/drawing/2014/main" id="{4AB12A9D-E4FC-B015-A6D3-CB5B5E665034}"/>
              </a:ext>
            </a:extLst>
          </p:cNvPr>
          <p:cNvSpPr/>
          <p:nvPr/>
        </p:nvSpPr>
        <p:spPr>
          <a:xfrm>
            <a:off x="2640730" y="3003557"/>
            <a:ext cx="2442072" cy="1507565"/>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Reversión, cuando la pérdida por deterioro disminuya (Instrumentos de deuda) </a:t>
            </a:r>
            <a:endParaRPr lang="es-CO" sz="1400" b="1" dirty="0"/>
          </a:p>
        </p:txBody>
      </p:sp>
      <p:sp>
        <p:nvSpPr>
          <p:cNvPr id="21" name="Rectángulo: esquinas redondeadas 20">
            <a:extLst>
              <a:ext uri="{FF2B5EF4-FFF2-40B4-BE49-F238E27FC236}">
                <a16:creationId xmlns:a16="http://schemas.microsoft.com/office/drawing/2014/main" id="{61D47596-0267-E260-90E0-058031A43605}"/>
              </a:ext>
            </a:extLst>
          </p:cNvPr>
          <p:cNvSpPr/>
          <p:nvPr/>
        </p:nvSpPr>
        <p:spPr>
          <a:xfrm>
            <a:off x="5148064" y="3003558"/>
            <a:ext cx="3663804" cy="1507566"/>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t"/>
          <a:lstStyle/>
          <a:p>
            <a:pPr algn="ctr"/>
            <a:r>
              <a:rPr lang="es-ES" sz="1400" dirty="0"/>
              <a:t>Si en un periodo posterior el valor de mercado aumenta y dicho aumento está relacionado con eventos objetivamente relacionados con el origen del deterioro: Disminuirá el valor del deterioro acumulado y se afectará el resultado del periodo</a:t>
            </a:r>
            <a:endParaRPr lang="es-CO" sz="1400" dirty="0"/>
          </a:p>
        </p:txBody>
      </p:sp>
    </p:spTree>
    <p:extLst>
      <p:ext uri="{BB962C8B-B14F-4D97-AF65-F5344CB8AC3E}">
        <p14:creationId xmlns:p14="http://schemas.microsoft.com/office/powerpoint/2010/main" val="848502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513368" y="296863"/>
            <a:ext cx="68407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M</a:t>
            </a:r>
            <a:r>
              <a:rPr lang="es-CO" altLang="es-CO" dirty="0"/>
              <a:t>edición Posterior </a:t>
            </a:r>
          </a:p>
          <a:p>
            <a:r>
              <a:rPr lang="es-CO" sz="2000" dirty="0"/>
              <a:t>	</a:t>
            </a:r>
            <a:r>
              <a:rPr lang="es-ES" sz="2000" dirty="0"/>
              <a:t>Costo</a:t>
            </a:r>
            <a:endParaRPr lang="es-CO" altLang="es-CO" dirty="0"/>
          </a:p>
        </p:txBody>
      </p:sp>
      <p:pic>
        <p:nvPicPr>
          <p:cNvPr id="4" name="Gráfico 3" descr="Préstamo con relleno sólido">
            <a:extLst>
              <a:ext uri="{FF2B5EF4-FFF2-40B4-BE49-F238E27FC236}">
                <a16:creationId xmlns:a16="http://schemas.microsoft.com/office/drawing/2014/main" id="{45BF81C6-00A2-326A-3831-7993A29B27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186" y="408248"/>
            <a:ext cx="716484" cy="553083"/>
          </a:xfrm>
          <a:prstGeom prst="rect">
            <a:avLst/>
          </a:prstGeom>
        </p:spPr>
      </p:pic>
      <p:sp>
        <p:nvSpPr>
          <p:cNvPr id="2" name="Rectángulo: esquinas redondeadas 1">
            <a:extLst>
              <a:ext uri="{FF2B5EF4-FFF2-40B4-BE49-F238E27FC236}">
                <a16:creationId xmlns:a16="http://schemas.microsoft.com/office/drawing/2014/main" id="{2F8E1C0F-504E-3958-5D71-C08403E8D97C}"/>
              </a:ext>
            </a:extLst>
          </p:cNvPr>
          <p:cNvSpPr/>
          <p:nvPr/>
        </p:nvSpPr>
        <p:spPr>
          <a:xfrm>
            <a:off x="444918" y="1302899"/>
            <a:ext cx="2160240" cy="6480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MEDICIÓN POSTERIOR</a:t>
            </a:r>
            <a:endParaRPr lang="es-CO" sz="1800" dirty="0"/>
          </a:p>
        </p:txBody>
      </p:sp>
      <p:sp>
        <p:nvSpPr>
          <p:cNvPr id="6" name="Rectángulo: esquinas redondeadas 5">
            <a:extLst>
              <a:ext uri="{FF2B5EF4-FFF2-40B4-BE49-F238E27FC236}">
                <a16:creationId xmlns:a16="http://schemas.microsoft.com/office/drawing/2014/main" id="{71D8C83B-B4B4-117D-6F40-CB5A95614D87}"/>
              </a:ext>
            </a:extLst>
          </p:cNvPr>
          <p:cNvSpPr/>
          <p:nvPr/>
        </p:nvSpPr>
        <p:spPr>
          <a:xfrm>
            <a:off x="2699792" y="1302899"/>
            <a:ext cx="6336704" cy="64807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ES" sz="1400" dirty="0"/>
              <a:t>Costo</a:t>
            </a:r>
            <a:endParaRPr lang="es-CO" sz="1400" dirty="0"/>
          </a:p>
        </p:txBody>
      </p:sp>
      <p:sp>
        <p:nvSpPr>
          <p:cNvPr id="23" name="Flecha: a la derecha 22">
            <a:hlinkClick r:id="rId5" action="ppaction://hlinksldjump"/>
            <a:extLst>
              <a:ext uri="{FF2B5EF4-FFF2-40B4-BE49-F238E27FC236}">
                <a16:creationId xmlns:a16="http://schemas.microsoft.com/office/drawing/2014/main" id="{FA1E9DF9-C59B-BD95-B6DF-68AEB8D6C595}"/>
              </a:ext>
            </a:extLst>
          </p:cNvPr>
          <p:cNvSpPr/>
          <p:nvPr/>
        </p:nvSpPr>
        <p:spPr>
          <a:xfrm>
            <a:off x="4572000" y="6381117"/>
            <a:ext cx="1059036" cy="360040"/>
          </a:xfrm>
          <a:prstGeom prst="rightArrow">
            <a:avLst/>
          </a:prstGeom>
          <a:solidFill>
            <a:srgbClr val="00776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Clasificación</a:t>
            </a:r>
            <a:endParaRPr lang="es-CO" sz="900" dirty="0"/>
          </a:p>
        </p:txBody>
      </p:sp>
      <p:sp>
        <p:nvSpPr>
          <p:cNvPr id="3" name="Rectángulo: esquinas redondeadas 2">
            <a:extLst>
              <a:ext uri="{FF2B5EF4-FFF2-40B4-BE49-F238E27FC236}">
                <a16:creationId xmlns:a16="http://schemas.microsoft.com/office/drawing/2014/main" id="{F5E80097-DAC8-B0BC-40E0-A4FDC99ABF26}"/>
              </a:ext>
            </a:extLst>
          </p:cNvPr>
          <p:cNvSpPr/>
          <p:nvPr/>
        </p:nvSpPr>
        <p:spPr>
          <a:xfrm>
            <a:off x="444918" y="2095432"/>
            <a:ext cx="2160240" cy="685496"/>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DIVIDENDOS</a:t>
            </a:r>
            <a:endParaRPr lang="es-CO" sz="1800" dirty="0"/>
          </a:p>
        </p:txBody>
      </p:sp>
      <p:sp>
        <p:nvSpPr>
          <p:cNvPr id="7" name="Rectángulo: esquinas redondeadas 6">
            <a:extLst>
              <a:ext uri="{FF2B5EF4-FFF2-40B4-BE49-F238E27FC236}">
                <a16:creationId xmlns:a16="http://schemas.microsoft.com/office/drawing/2014/main" id="{53239E6B-2B51-2396-A8DE-1DECB63FAE40}"/>
              </a:ext>
            </a:extLst>
          </p:cNvPr>
          <p:cNvSpPr/>
          <p:nvPr/>
        </p:nvSpPr>
        <p:spPr>
          <a:xfrm>
            <a:off x="2699792" y="2132856"/>
            <a:ext cx="6336704" cy="64807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ES" sz="1400" dirty="0"/>
              <a:t>Se reconocerán como una cuenta por cobrar y como ingreso en el resultado del periodo, con base en los criterios de la Norma de ingresos de transacciones con contraprestación.</a:t>
            </a:r>
            <a:endParaRPr lang="es-CO" sz="1400" dirty="0"/>
          </a:p>
        </p:txBody>
      </p:sp>
      <p:sp>
        <p:nvSpPr>
          <p:cNvPr id="8" name="Rectángulo: esquinas redondeadas 7">
            <a:extLst>
              <a:ext uri="{FF2B5EF4-FFF2-40B4-BE49-F238E27FC236}">
                <a16:creationId xmlns:a16="http://schemas.microsoft.com/office/drawing/2014/main" id="{B2932C1A-F380-16B9-FA09-F5C483E99C22}"/>
              </a:ext>
            </a:extLst>
          </p:cNvPr>
          <p:cNvSpPr/>
          <p:nvPr/>
        </p:nvSpPr>
        <p:spPr>
          <a:xfrm>
            <a:off x="467544" y="2960908"/>
            <a:ext cx="2160240" cy="29883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DETERIORO</a:t>
            </a:r>
            <a:endParaRPr lang="es-CO" sz="1800" dirty="0"/>
          </a:p>
        </p:txBody>
      </p:sp>
      <p:sp>
        <p:nvSpPr>
          <p:cNvPr id="11" name="Rectángulo: esquinas redondeadas 10">
            <a:extLst>
              <a:ext uri="{FF2B5EF4-FFF2-40B4-BE49-F238E27FC236}">
                <a16:creationId xmlns:a16="http://schemas.microsoft.com/office/drawing/2014/main" id="{68C3140F-91B1-B780-519A-3A1451363B1A}"/>
              </a:ext>
            </a:extLst>
          </p:cNvPr>
          <p:cNvSpPr/>
          <p:nvPr/>
        </p:nvSpPr>
        <p:spPr>
          <a:xfrm>
            <a:off x="2744946" y="2960908"/>
            <a:ext cx="1346998" cy="298837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b="1" dirty="0"/>
              <a:t>Criterio</a:t>
            </a:r>
            <a:endParaRPr lang="es-CO" sz="1600" b="1" dirty="0"/>
          </a:p>
        </p:txBody>
      </p:sp>
      <p:sp>
        <p:nvSpPr>
          <p:cNvPr id="12" name="Rectángulo: esquinas redondeadas 11">
            <a:extLst>
              <a:ext uri="{FF2B5EF4-FFF2-40B4-BE49-F238E27FC236}">
                <a16:creationId xmlns:a16="http://schemas.microsoft.com/office/drawing/2014/main" id="{22B2EB9E-C676-33EC-3DD3-BD2065A54FCF}"/>
              </a:ext>
            </a:extLst>
          </p:cNvPr>
          <p:cNvSpPr/>
          <p:nvPr/>
        </p:nvSpPr>
        <p:spPr>
          <a:xfrm>
            <a:off x="4162535" y="2940872"/>
            <a:ext cx="1779046" cy="301187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t"/>
          <a:lstStyle/>
          <a:p>
            <a:r>
              <a:rPr lang="es-ES" sz="1600" b="1" dirty="0"/>
              <a:t>Instrumentos de Patrimonio</a:t>
            </a:r>
          </a:p>
          <a:p>
            <a:endParaRPr lang="es-ES" sz="1600" b="1" dirty="0"/>
          </a:p>
          <a:p>
            <a:r>
              <a:rPr lang="es-ES" sz="1600" dirty="0"/>
              <a:t>Valor en libros </a:t>
            </a:r>
            <a:r>
              <a:rPr lang="es-ES" sz="1600" dirty="0">
                <a:solidFill>
                  <a:srgbClr val="FF0000"/>
                </a:solidFill>
              </a:rPr>
              <a:t>&gt; </a:t>
            </a:r>
            <a:r>
              <a:rPr lang="es-ES" sz="1600" dirty="0">
                <a:solidFill>
                  <a:schemeClr val="tx1"/>
                </a:solidFill>
              </a:rPr>
              <a:t>Valor de la participación</a:t>
            </a:r>
            <a:endParaRPr lang="es-CO" sz="1600" dirty="0">
              <a:solidFill>
                <a:srgbClr val="FF0000"/>
              </a:solidFill>
            </a:endParaRPr>
          </a:p>
        </p:txBody>
      </p:sp>
      <p:sp>
        <p:nvSpPr>
          <p:cNvPr id="13" name="Rectángulo: esquinas redondeadas 12">
            <a:extLst>
              <a:ext uri="{FF2B5EF4-FFF2-40B4-BE49-F238E27FC236}">
                <a16:creationId xmlns:a16="http://schemas.microsoft.com/office/drawing/2014/main" id="{C2814535-F771-CD0A-B24D-38C1F0880D94}"/>
              </a:ext>
            </a:extLst>
          </p:cNvPr>
          <p:cNvSpPr/>
          <p:nvPr/>
        </p:nvSpPr>
        <p:spPr>
          <a:xfrm>
            <a:off x="6012172" y="2960908"/>
            <a:ext cx="3024324" cy="298837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t"/>
          <a:lstStyle/>
          <a:p>
            <a:r>
              <a:rPr lang="es-ES" sz="1600" b="1" dirty="0"/>
              <a:t>Instrumentos de Deuda</a:t>
            </a:r>
          </a:p>
          <a:p>
            <a:endParaRPr lang="es-ES" sz="1600" b="1" dirty="0"/>
          </a:p>
          <a:p>
            <a:r>
              <a:rPr lang="es-ES" sz="1600" dirty="0"/>
              <a:t>Cuando exista evidencia objetiva qué: </a:t>
            </a:r>
          </a:p>
          <a:p>
            <a:pPr marL="171450" indent="-171450">
              <a:buFont typeface="Wingdings" panose="05000000000000000000" pitchFamily="2" charset="2"/>
              <a:buChar char="ü"/>
            </a:pPr>
            <a:r>
              <a:rPr lang="es-ES" sz="1600" dirty="0"/>
              <a:t>Incumplimiento de los pagos a cargo del emisor </a:t>
            </a:r>
          </a:p>
          <a:p>
            <a:pPr marL="171450" indent="-171450">
              <a:buFont typeface="Wingdings" panose="05000000000000000000" pitchFamily="2" charset="2"/>
              <a:buChar char="ü"/>
            </a:pPr>
            <a:r>
              <a:rPr lang="es-ES" sz="1600" dirty="0"/>
              <a:t>Desmejoramiento de sus condiciones crediticias</a:t>
            </a:r>
            <a:endParaRPr lang="es-CO" sz="2000" dirty="0"/>
          </a:p>
          <a:p>
            <a:endParaRPr lang="es-ES" sz="1600" dirty="0"/>
          </a:p>
          <a:p>
            <a:r>
              <a:rPr lang="es-ES" sz="1600" dirty="0"/>
              <a:t>Valor en libros de la inversión </a:t>
            </a:r>
            <a:r>
              <a:rPr lang="es-ES" sz="1600" dirty="0">
                <a:solidFill>
                  <a:srgbClr val="FF0000"/>
                </a:solidFill>
              </a:rPr>
              <a:t>&gt; </a:t>
            </a:r>
            <a:r>
              <a:rPr lang="es-ES" sz="1600" dirty="0">
                <a:solidFill>
                  <a:schemeClr val="tx1"/>
                </a:solidFill>
              </a:rPr>
              <a:t>VP de los flujos de efectivo </a:t>
            </a:r>
            <a:endParaRPr lang="es-CO" sz="1600" dirty="0">
              <a:solidFill>
                <a:srgbClr val="FF0000"/>
              </a:solidFill>
            </a:endParaRPr>
          </a:p>
          <a:p>
            <a:endParaRPr lang="es-ES" sz="1600" dirty="0"/>
          </a:p>
          <a:p>
            <a:endParaRPr lang="es-CO" sz="1600" dirty="0">
              <a:solidFill>
                <a:srgbClr val="FF0000"/>
              </a:solidFill>
            </a:endParaRPr>
          </a:p>
        </p:txBody>
      </p:sp>
    </p:spTree>
    <p:extLst>
      <p:ext uri="{BB962C8B-B14F-4D97-AF65-F5344CB8AC3E}">
        <p14:creationId xmlns:p14="http://schemas.microsoft.com/office/powerpoint/2010/main" val="1619719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513368" y="296863"/>
            <a:ext cx="68407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M</a:t>
            </a:r>
            <a:r>
              <a:rPr lang="es-CO" altLang="es-CO" dirty="0"/>
              <a:t>edición Posterior </a:t>
            </a:r>
          </a:p>
          <a:p>
            <a:r>
              <a:rPr lang="es-CO" sz="2000" dirty="0"/>
              <a:t>	</a:t>
            </a:r>
            <a:r>
              <a:rPr lang="es-ES" sz="2000" dirty="0"/>
              <a:t>Costo</a:t>
            </a:r>
            <a:endParaRPr lang="es-CO" altLang="es-CO" dirty="0"/>
          </a:p>
        </p:txBody>
      </p:sp>
      <p:pic>
        <p:nvPicPr>
          <p:cNvPr id="4" name="Gráfico 3" descr="Préstamo con relleno sólido">
            <a:extLst>
              <a:ext uri="{FF2B5EF4-FFF2-40B4-BE49-F238E27FC236}">
                <a16:creationId xmlns:a16="http://schemas.microsoft.com/office/drawing/2014/main" id="{45BF81C6-00A2-326A-3831-7993A29B27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186" y="408248"/>
            <a:ext cx="716484" cy="553083"/>
          </a:xfrm>
          <a:prstGeom prst="rect">
            <a:avLst/>
          </a:prstGeom>
        </p:spPr>
      </p:pic>
      <p:sp>
        <p:nvSpPr>
          <p:cNvPr id="6" name="Rectángulo: esquinas redondeadas 5">
            <a:extLst>
              <a:ext uri="{FF2B5EF4-FFF2-40B4-BE49-F238E27FC236}">
                <a16:creationId xmlns:a16="http://schemas.microsoft.com/office/drawing/2014/main" id="{71D8C83B-B4B4-117D-6F40-CB5A95614D87}"/>
              </a:ext>
            </a:extLst>
          </p:cNvPr>
          <p:cNvSpPr/>
          <p:nvPr/>
        </p:nvSpPr>
        <p:spPr>
          <a:xfrm>
            <a:off x="3386086" y="1302899"/>
            <a:ext cx="2554066" cy="32590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ES" sz="1400" dirty="0"/>
              <a:t>Instrumento de Patrimonio</a:t>
            </a:r>
            <a:endParaRPr lang="es-CO" sz="1400" dirty="0"/>
          </a:p>
        </p:txBody>
      </p:sp>
      <p:sp>
        <p:nvSpPr>
          <p:cNvPr id="23" name="Flecha: a la derecha 22">
            <a:hlinkClick r:id="rId5" action="ppaction://hlinksldjump"/>
            <a:extLst>
              <a:ext uri="{FF2B5EF4-FFF2-40B4-BE49-F238E27FC236}">
                <a16:creationId xmlns:a16="http://schemas.microsoft.com/office/drawing/2014/main" id="{FA1E9DF9-C59B-BD95-B6DF-68AEB8D6C595}"/>
              </a:ext>
            </a:extLst>
          </p:cNvPr>
          <p:cNvSpPr/>
          <p:nvPr/>
        </p:nvSpPr>
        <p:spPr>
          <a:xfrm>
            <a:off x="4572000" y="6381117"/>
            <a:ext cx="1059036" cy="360040"/>
          </a:xfrm>
          <a:prstGeom prst="rightArrow">
            <a:avLst/>
          </a:prstGeom>
          <a:solidFill>
            <a:srgbClr val="00776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Clasificación</a:t>
            </a:r>
            <a:endParaRPr lang="es-CO" sz="900" dirty="0"/>
          </a:p>
        </p:txBody>
      </p:sp>
      <p:sp>
        <p:nvSpPr>
          <p:cNvPr id="8" name="Rectángulo: esquinas redondeadas 7">
            <a:extLst>
              <a:ext uri="{FF2B5EF4-FFF2-40B4-BE49-F238E27FC236}">
                <a16:creationId xmlns:a16="http://schemas.microsoft.com/office/drawing/2014/main" id="{B2932C1A-F380-16B9-FA09-F5C483E99C22}"/>
              </a:ext>
            </a:extLst>
          </p:cNvPr>
          <p:cNvSpPr/>
          <p:nvPr/>
        </p:nvSpPr>
        <p:spPr>
          <a:xfrm>
            <a:off x="467544" y="1302899"/>
            <a:ext cx="1440160" cy="4646381"/>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DETERIORO</a:t>
            </a:r>
            <a:endParaRPr lang="es-CO" sz="1800" dirty="0"/>
          </a:p>
        </p:txBody>
      </p:sp>
      <p:sp>
        <p:nvSpPr>
          <p:cNvPr id="11" name="Rectángulo: esquinas redondeadas 10">
            <a:extLst>
              <a:ext uri="{FF2B5EF4-FFF2-40B4-BE49-F238E27FC236}">
                <a16:creationId xmlns:a16="http://schemas.microsoft.com/office/drawing/2014/main" id="{68C3140F-91B1-B780-519A-3A1451363B1A}"/>
              </a:ext>
            </a:extLst>
          </p:cNvPr>
          <p:cNvSpPr/>
          <p:nvPr/>
        </p:nvSpPr>
        <p:spPr>
          <a:xfrm>
            <a:off x="1972848" y="2111053"/>
            <a:ext cx="1346998" cy="3838227"/>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b="1" dirty="0"/>
              <a:t>Reversión</a:t>
            </a:r>
            <a:endParaRPr lang="es-CO" sz="1600" b="1" dirty="0"/>
          </a:p>
        </p:txBody>
      </p:sp>
      <p:sp>
        <p:nvSpPr>
          <p:cNvPr id="12" name="Rectángulo: esquinas redondeadas 11">
            <a:extLst>
              <a:ext uri="{FF2B5EF4-FFF2-40B4-BE49-F238E27FC236}">
                <a16:creationId xmlns:a16="http://schemas.microsoft.com/office/drawing/2014/main" id="{22B2EB9E-C676-33EC-3DD3-BD2065A54FCF}"/>
              </a:ext>
            </a:extLst>
          </p:cNvPr>
          <p:cNvSpPr/>
          <p:nvPr/>
        </p:nvSpPr>
        <p:spPr>
          <a:xfrm>
            <a:off x="3386086" y="2147343"/>
            <a:ext cx="2554066" cy="3801935"/>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t"/>
          <a:lstStyle/>
          <a:p>
            <a:r>
              <a:rPr lang="es-ES" sz="1400" dirty="0"/>
              <a:t>Se disminuirá valor del deterioro acumulado y se afectará el </a:t>
            </a:r>
            <a:r>
              <a:rPr lang="es-ES" sz="1400" b="1" dirty="0"/>
              <a:t>resultado del periodo </a:t>
            </a:r>
            <a:r>
              <a:rPr lang="es-ES" sz="1400" dirty="0"/>
              <a:t>cuando: </a:t>
            </a:r>
          </a:p>
          <a:p>
            <a:endParaRPr lang="es-ES" sz="1400" dirty="0"/>
          </a:p>
          <a:p>
            <a:r>
              <a:rPr lang="es-ES" sz="1400" dirty="0"/>
              <a:t>El valor de la participación en el patrimonio de la entidad receptora de la inversión supere su valor en libros. </a:t>
            </a:r>
          </a:p>
          <a:p>
            <a:endParaRPr lang="es-ES" sz="1400" dirty="0"/>
          </a:p>
          <a:p>
            <a:r>
              <a:rPr lang="es-ES" sz="1400" b="1" dirty="0"/>
              <a:t>Límite</a:t>
            </a:r>
            <a:r>
              <a:rPr lang="es-ES" sz="1400" dirty="0"/>
              <a:t>: Costo inicial de la inversión</a:t>
            </a:r>
            <a:endParaRPr lang="es-CO" sz="1400" dirty="0">
              <a:solidFill>
                <a:srgbClr val="FF0000"/>
              </a:solidFill>
            </a:endParaRPr>
          </a:p>
        </p:txBody>
      </p:sp>
      <p:sp>
        <p:nvSpPr>
          <p:cNvPr id="13" name="Rectángulo: esquinas redondeadas 12">
            <a:extLst>
              <a:ext uri="{FF2B5EF4-FFF2-40B4-BE49-F238E27FC236}">
                <a16:creationId xmlns:a16="http://schemas.microsoft.com/office/drawing/2014/main" id="{C2814535-F771-CD0A-B24D-38C1F0880D94}"/>
              </a:ext>
            </a:extLst>
          </p:cNvPr>
          <p:cNvSpPr/>
          <p:nvPr/>
        </p:nvSpPr>
        <p:spPr>
          <a:xfrm>
            <a:off x="6008652" y="2147345"/>
            <a:ext cx="3024324" cy="3801935"/>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t"/>
          <a:lstStyle/>
          <a:p>
            <a:r>
              <a:rPr lang="es-ES" sz="1400" dirty="0"/>
              <a:t>Se disminuirá el valor del deterioro acumulado y se afectará el </a:t>
            </a:r>
            <a:r>
              <a:rPr lang="es-ES" sz="1400" b="1" dirty="0"/>
              <a:t>resultado del periodo </a:t>
            </a:r>
            <a:r>
              <a:rPr lang="es-ES" sz="1400" dirty="0"/>
              <a:t>cuando: </a:t>
            </a:r>
          </a:p>
          <a:p>
            <a:endParaRPr lang="es-ES" sz="1400" dirty="0"/>
          </a:p>
          <a:p>
            <a:r>
              <a:rPr lang="es-ES" sz="1400" dirty="0"/>
              <a:t>En una medición posterior las pérdidas por deterioro disminuyen debido a eventos objetivamente relacionados con el origen del deterioro </a:t>
            </a:r>
          </a:p>
          <a:p>
            <a:endParaRPr lang="es-ES" sz="1400" dirty="0"/>
          </a:p>
          <a:p>
            <a:r>
              <a:rPr lang="es-ES" sz="1400" b="1" dirty="0"/>
              <a:t>Límite</a:t>
            </a:r>
            <a:r>
              <a:rPr lang="es-ES" sz="1400" dirty="0"/>
              <a:t>: Las pérdidas por deterioro previamente reconocidas </a:t>
            </a:r>
          </a:p>
          <a:p>
            <a:endParaRPr lang="es-CO" sz="1400" dirty="0">
              <a:solidFill>
                <a:srgbClr val="FF0000"/>
              </a:solidFill>
            </a:endParaRPr>
          </a:p>
        </p:txBody>
      </p:sp>
      <p:sp>
        <p:nvSpPr>
          <p:cNvPr id="5" name="Rectángulo: esquinas redondeadas 4">
            <a:extLst>
              <a:ext uri="{FF2B5EF4-FFF2-40B4-BE49-F238E27FC236}">
                <a16:creationId xmlns:a16="http://schemas.microsoft.com/office/drawing/2014/main" id="{82AFAE04-374D-4946-26E5-F9D9516DF5ED}"/>
              </a:ext>
            </a:extLst>
          </p:cNvPr>
          <p:cNvSpPr/>
          <p:nvPr/>
        </p:nvSpPr>
        <p:spPr>
          <a:xfrm>
            <a:off x="6008652" y="1302899"/>
            <a:ext cx="3007220" cy="32590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ES" sz="1400" dirty="0"/>
              <a:t>Instrumento de Patrimonio</a:t>
            </a:r>
            <a:endParaRPr lang="es-CO" sz="1400" dirty="0"/>
          </a:p>
        </p:txBody>
      </p:sp>
      <p:sp>
        <p:nvSpPr>
          <p:cNvPr id="9" name="Rectángulo: esquinas redondeadas 8">
            <a:extLst>
              <a:ext uri="{FF2B5EF4-FFF2-40B4-BE49-F238E27FC236}">
                <a16:creationId xmlns:a16="http://schemas.microsoft.com/office/drawing/2014/main" id="{FC285EFD-34EB-210C-99EF-AA9F6D353FEE}"/>
              </a:ext>
            </a:extLst>
          </p:cNvPr>
          <p:cNvSpPr/>
          <p:nvPr/>
        </p:nvSpPr>
        <p:spPr>
          <a:xfrm>
            <a:off x="1972848" y="1682680"/>
            <a:ext cx="1346998" cy="374493"/>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b="1" dirty="0"/>
              <a:t>Periodicidad</a:t>
            </a:r>
            <a:endParaRPr lang="es-CO" sz="1600" b="1" dirty="0"/>
          </a:p>
        </p:txBody>
      </p:sp>
      <p:sp>
        <p:nvSpPr>
          <p:cNvPr id="14" name="Rectángulo: esquinas redondeadas 13">
            <a:extLst>
              <a:ext uri="{FF2B5EF4-FFF2-40B4-BE49-F238E27FC236}">
                <a16:creationId xmlns:a16="http://schemas.microsoft.com/office/drawing/2014/main" id="{94719EE5-BCA6-ED32-B725-DEC9AE262518}"/>
              </a:ext>
            </a:extLst>
          </p:cNvPr>
          <p:cNvSpPr/>
          <p:nvPr/>
        </p:nvSpPr>
        <p:spPr>
          <a:xfrm>
            <a:off x="3404382" y="1682680"/>
            <a:ext cx="5611490" cy="374493"/>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350" dirty="0"/>
              <a:t>Por lo menos al final del periodo</a:t>
            </a:r>
            <a:endParaRPr lang="es-CO" sz="1350" dirty="0"/>
          </a:p>
        </p:txBody>
      </p:sp>
    </p:spTree>
    <p:extLst>
      <p:ext uri="{BB962C8B-B14F-4D97-AF65-F5344CB8AC3E}">
        <p14:creationId xmlns:p14="http://schemas.microsoft.com/office/powerpoint/2010/main" val="390607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4AD46FEE-1F05-6D60-8C39-B3AC12797BAB}"/>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6D4FC8B9-E765-FBC0-A131-426CDFB1EAE3}"/>
              </a:ext>
            </a:extLst>
          </p:cNvPr>
          <p:cNvSpPr txBox="1">
            <a:spLocks noChangeArrowheads="1"/>
          </p:cNvSpPr>
          <p:nvPr/>
        </p:nvSpPr>
        <p:spPr bwMode="auto">
          <a:xfrm>
            <a:off x="725244" y="261908"/>
            <a:ext cx="16533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Contenido</a:t>
            </a:r>
          </a:p>
        </p:txBody>
      </p:sp>
      <p:sp>
        <p:nvSpPr>
          <p:cNvPr id="4" name="CuadroTexto 8">
            <a:extLst>
              <a:ext uri="{FF2B5EF4-FFF2-40B4-BE49-F238E27FC236}">
                <a16:creationId xmlns:a16="http://schemas.microsoft.com/office/drawing/2014/main" id="{39954903-FA5B-CD8A-26CC-A4A5A1E34E4B}"/>
              </a:ext>
            </a:extLst>
          </p:cNvPr>
          <p:cNvSpPr txBox="1">
            <a:spLocks noChangeArrowheads="1"/>
          </p:cNvSpPr>
          <p:nvPr/>
        </p:nvSpPr>
        <p:spPr bwMode="auto">
          <a:xfrm rot="16200000">
            <a:off x="-772561" y="3516977"/>
            <a:ext cx="3744415"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r>
              <a:rPr lang="es-CO" altLang="es-CO" dirty="0">
                <a:solidFill>
                  <a:schemeClr val="bg1"/>
                </a:solidFill>
              </a:rPr>
              <a:t>INVERSIONES DE LIQUIDEZ</a:t>
            </a:r>
          </a:p>
        </p:txBody>
      </p:sp>
      <p:cxnSp>
        <p:nvCxnSpPr>
          <p:cNvPr id="6" name="Conector: angular 5">
            <a:extLst>
              <a:ext uri="{FF2B5EF4-FFF2-40B4-BE49-F238E27FC236}">
                <a16:creationId xmlns:a16="http://schemas.microsoft.com/office/drawing/2014/main" id="{181D53BE-B798-B7BB-F711-0862432A9707}"/>
              </a:ext>
            </a:extLst>
          </p:cNvPr>
          <p:cNvCxnSpPr>
            <a:cxnSpLocks/>
          </p:cNvCxnSpPr>
          <p:nvPr/>
        </p:nvCxnSpPr>
        <p:spPr>
          <a:xfrm flipV="1">
            <a:off x="1299703" y="1196752"/>
            <a:ext cx="3272297" cy="2520280"/>
          </a:xfrm>
          <a:prstGeom prst="bentConnector3">
            <a:avLst/>
          </a:prstGeom>
          <a:ln>
            <a:solidFill>
              <a:srgbClr val="007767"/>
            </a:solidFill>
            <a:tailEnd type="triangle"/>
          </a:ln>
        </p:spPr>
        <p:style>
          <a:lnRef idx="2">
            <a:schemeClr val="accent1"/>
          </a:lnRef>
          <a:fillRef idx="0">
            <a:schemeClr val="accent1"/>
          </a:fillRef>
          <a:effectRef idx="1">
            <a:schemeClr val="accent1"/>
          </a:effectRef>
          <a:fontRef idx="minor">
            <a:schemeClr val="tx1"/>
          </a:fontRef>
        </p:style>
      </p:cxnSp>
      <p:cxnSp>
        <p:nvCxnSpPr>
          <p:cNvPr id="9" name="Conector: angular 8">
            <a:extLst>
              <a:ext uri="{FF2B5EF4-FFF2-40B4-BE49-F238E27FC236}">
                <a16:creationId xmlns:a16="http://schemas.microsoft.com/office/drawing/2014/main" id="{FC9E0964-AA61-BDC9-3BC8-2D11357A4F10}"/>
              </a:ext>
            </a:extLst>
          </p:cNvPr>
          <p:cNvCxnSpPr>
            <a:cxnSpLocks/>
          </p:cNvCxnSpPr>
          <p:nvPr/>
        </p:nvCxnSpPr>
        <p:spPr>
          <a:xfrm>
            <a:off x="1299702" y="3717032"/>
            <a:ext cx="3272298" cy="2160240"/>
          </a:xfrm>
          <a:prstGeom prst="bentConnector3">
            <a:avLst/>
          </a:prstGeom>
          <a:ln>
            <a:solidFill>
              <a:srgbClr val="007767"/>
            </a:solidFill>
            <a:tailEnd type="triangle"/>
          </a:ln>
        </p:spPr>
        <p:style>
          <a:lnRef idx="2">
            <a:schemeClr val="accent1"/>
          </a:lnRef>
          <a:fillRef idx="0">
            <a:schemeClr val="accent1"/>
          </a:fillRef>
          <a:effectRef idx="1">
            <a:schemeClr val="accent1"/>
          </a:effectRef>
          <a:fontRef idx="minor">
            <a:schemeClr val="tx1"/>
          </a:fontRef>
        </p:style>
      </p:cxnSp>
      <p:sp>
        <p:nvSpPr>
          <p:cNvPr id="11" name="Rectángulo: esquinas redondeadas 10">
            <a:hlinkClick r:id="rId3" action="ppaction://hlinksldjump"/>
            <a:extLst>
              <a:ext uri="{FF2B5EF4-FFF2-40B4-BE49-F238E27FC236}">
                <a16:creationId xmlns:a16="http://schemas.microsoft.com/office/drawing/2014/main" id="{83790483-1EFF-0F6C-953B-F1704B0004C4}"/>
              </a:ext>
            </a:extLst>
          </p:cNvPr>
          <p:cNvSpPr/>
          <p:nvPr/>
        </p:nvSpPr>
        <p:spPr>
          <a:xfrm>
            <a:off x="4572000" y="944724"/>
            <a:ext cx="3672408" cy="504056"/>
          </a:xfrm>
          <a:prstGeom prst="roundRect">
            <a:avLst/>
          </a:prstGeom>
          <a:solidFill>
            <a:srgbClr val="2B538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t>RECONOCIMIENTO</a:t>
            </a:r>
            <a:endParaRPr lang="es-CO" b="1" dirty="0"/>
          </a:p>
        </p:txBody>
      </p:sp>
      <p:sp>
        <p:nvSpPr>
          <p:cNvPr id="13" name="Rectángulo: esquinas redondeadas 12">
            <a:hlinkClick r:id="rId4" action="ppaction://hlinksldjump"/>
            <a:extLst>
              <a:ext uri="{FF2B5EF4-FFF2-40B4-BE49-F238E27FC236}">
                <a16:creationId xmlns:a16="http://schemas.microsoft.com/office/drawing/2014/main" id="{2F4613BD-795F-935D-335D-2EF80702B9AF}"/>
              </a:ext>
            </a:extLst>
          </p:cNvPr>
          <p:cNvSpPr/>
          <p:nvPr/>
        </p:nvSpPr>
        <p:spPr>
          <a:xfrm>
            <a:off x="4572000" y="1628800"/>
            <a:ext cx="3672408" cy="504056"/>
          </a:xfrm>
          <a:prstGeom prst="roundRect">
            <a:avLst/>
          </a:prstGeom>
          <a:solidFill>
            <a:srgbClr val="2B538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t>CLASIFICACIÓN</a:t>
            </a:r>
            <a:endParaRPr lang="es-CO" b="1" dirty="0"/>
          </a:p>
        </p:txBody>
      </p:sp>
      <p:sp>
        <p:nvSpPr>
          <p:cNvPr id="14" name="Rectángulo: esquinas redondeadas 13">
            <a:hlinkClick r:id="rId5" action="ppaction://hlinksldjump"/>
            <a:extLst>
              <a:ext uri="{FF2B5EF4-FFF2-40B4-BE49-F238E27FC236}">
                <a16:creationId xmlns:a16="http://schemas.microsoft.com/office/drawing/2014/main" id="{947A5851-4994-5E81-B4AF-5419FC40A018}"/>
              </a:ext>
            </a:extLst>
          </p:cNvPr>
          <p:cNvSpPr/>
          <p:nvPr/>
        </p:nvSpPr>
        <p:spPr>
          <a:xfrm>
            <a:off x="4572000" y="2348880"/>
            <a:ext cx="3672408" cy="504056"/>
          </a:xfrm>
          <a:prstGeom prst="roundRect">
            <a:avLst/>
          </a:prstGeom>
          <a:solidFill>
            <a:srgbClr val="2B538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t>MEDICIÓN INICIAL</a:t>
            </a:r>
            <a:endParaRPr lang="es-CO" b="1" dirty="0"/>
          </a:p>
        </p:txBody>
      </p:sp>
      <p:sp>
        <p:nvSpPr>
          <p:cNvPr id="15" name="Rectángulo: esquinas redondeadas 14">
            <a:hlinkClick r:id="rId6" action="ppaction://hlinksldjump"/>
            <a:extLst>
              <a:ext uri="{FF2B5EF4-FFF2-40B4-BE49-F238E27FC236}">
                <a16:creationId xmlns:a16="http://schemas.microsoft.com/office/drawing/2014/main" id="{1F4C9689-E35E-1288-1169-A6821D5CE703}"/>
              </a:ext>
            </a:extLst>
          </p:cNvPr>
          <p:cNvSpPr/>
          <p:nvPr/>
        </p:nvSpPr>
        <p:spPr>
          <a:xfrm>
            <a:off x="4578743" y="2996952"/>
            <a:ext cx="3672408" cy="1152128"/>
          </a:xfrm>
          <a:prstGeom prst="roundRect">
            <a:avLst/>
          </a:prstGeom>
          <a:solidFill>
            <a:srgbClr val="2B538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t>MEDICIÓN POSTERIOR/DETERIORO</a:t>
            </a:r>
            <a:endParaRPr lang="es-CO" b="1" dirty="0"/>
          </a:p>
          <a:p>
            <a:pPr algn="ctr"/>
            <a:endParaRPr lang="es-CO" b="1" dirty="0"/>
          </a:p>
        </p:txBody>
      </p:sp>
      <p:sp>
        <p:nvSpPr>
          <p:cNvPr id="17" name="Rectángulo: esquinas redondeadas 16">
            <a:hlinkClick r:id="rId7" action="ppaction://hlinksldjump"/>
            <a:extLst>
              <a:ext uri="{FF2B5EF4-FFF2-40B4-BE49-F238E27FC236}">
                <a16:creationId xmlns:a16="http://schemas.microsoft.com/office/drawing/2014/main" id="{1EDD43F1-E75A-E653-B5C9-992EAE17C280}"/>
              </a:ext>
            </a:extLst>
          </p:cNvPr>
          <p:cNvSpPr/>
          <p:nvPr/>
        </p:nvSpPr>
        <p:spPr>
          <a:xfrm>
            <a:off x="4578743" y="4293096"/>
            <a:ext cx="3672408" cy="504056"/>
          </a:xfrm>
          <a:prstGeom prst="roundRect">
            <a:avLst/>
          </a:prstGeom>
          <a:solidFill>
            <a:srgbClr val="2B538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t>RECLASIFICACIONES</a:t>
            </a:r>
            <a:endParaRPr lang="es-CO" b="1" dirty="0"/>
          </a:p>
        </p:txBody>
      </p:sp>
      <p:sp>
        <p:nvSpPr>
          <p:cNvPr id="18" name="Rectángulo: esquinas redondeadas 17">
            <a:hlinkClick r:id="rId8" action="ppaction://hlinksldjump"/>
            <a:extLst>
              <a:ext uri="{FF2B5EF4-FFF2-40B4-BE49-F238E27FC236}">
                <a16:creationId xmlns:a16="http://schemas.microsoft.com/office/drawing/2014/main" id="{97C4C540-EF8A-4D96-C178-7D1F53921944}"/>
              </a:ext>
            </a:extLst>
          </p:cNvPr>
          <p:cNvSpPr/>
          <p:nvPr/>
        </p:nvSpPr>
        <p:spPr>
          <a:xfrm>
            <a:off x="4595313" y="5013176"/>
            <a:ext cx="3672408" cy="504056"/>
          </a:xfrm>
          <a:prstGeom prst="roundRect">
            <a:avLst/>
          </a:prstGeom>
          <a:solidFill>
            <a:srgbClr val="2B538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t>BAJA EN CUENTAS</a:t>
            </a:r>
            <a:endParaRPr lang="es-CO" b="1" dirty="0"/>
          </a:p>
        </p:txBody>
      </p:sp>
      <p:sp>
        <p:nvSpPr>
          <p:cNvPr id="19" name="Rectángulo: esquinas redondeadas 18">
            <a:hlinkClick r:id="rId9" action="ppaction://hlinksldjump"/>
            <a:extLst>
              <a:ext uri="{FF2B5EF4-FFF2-40B4-BE49-F238E27FC236}">
                <a16:creationId xmlns:a16="http://schemas.microsoft.com/office/drawing/2014/main" id="{8DE03238-ACB5-DD47-7116-B6957099C9A6}"/>
              </a:ext>
            </a:extLst>
          </p:cNvPr>
          <p:cNvSpPr/>
          <p:nvPr/>
        </p:nvSpPr>
        <p:spPr>
          <a:xfrm>
            <a:off x="4595313" y="5661248"/>
            <a:ext cx="3672408" cy="504056"/>
          </a:xfrm>
          <a:prstGeom prst="roundRect">
            <a:avLst/>
          </a:prstGeom>
          <a:solidFill>
            <a:srgbClr val="2B538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a:t>REVELACIONES</a:t>
            </a:r>
            <a:endParaRPr lang="es-CO"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8440" name="CuadroTexto 8">
            <a:extLst>
              <a:ext uri="{FF2B5EF4-FFF2-40B4-BE49-F238E27FC236}">
                <a16:creationId xmlns:a16="http://schemas.microsoft.com/office/drawing/2014/main" id="{73A09D8B-397B-C4AC-AA6F-5CC871E5B07F}"/>
              </a:ext>
            </a:extLst>
          </p:cNvPr>
          <p:cNvSpPr txBox="1">
            <a:spLocks noChangeArrowheads="1"/>
          </p:cNvSpPr>
          <p:nvPr/>
        </p:nvSpPr>
        <p:spPr bwMode="auto">
          <a:xfrm>
            <a:off x="3491879" y="3075057"/>
            <a:ext cx="2160241"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s-CO" altLang="es-CO" dirty="0">
                <a:solidFill>
                  <a:schemeClr val="bg1"/>
                </a:solidFill>
              </a:rPr>
              <a:t>Casos prácticos</a:t>
            </a:r>
          </a:p>
        </p:txBody>
      </p:sp>
    </p:spTree>
    <p:extLst>
      <p:ext uri="{BB962C8B-B14F-4D97-AF65-F5344CB8AC3E}">
        <p14:creationId xmlns:p14="http://schemas.microsoft.com/office/powerpoint/2010/main" val="1488150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5" name="CuadroTexto 4">
            <a:extLst>
              <a:ext uri="{FF2B5EF4-FFF2-40B4-BE49-F238E27FC236}">
                <a16:creationId xmlns:a16="http://schemas.microsoft.com/office/drawing/2014/main" id="{DC478C58-D311-169D-6817-03C1BEDA76A4}"/>
              </a:ext>
            </a:extLst>
          </p:cNvPr>
          <p:cNvSpPr txBox="1"/>
          <p:nvPr/>
        </p:nvSpPr>
        <p:spPr>
          <a:xfrm>
            <a:off x="56580" y="6093296"/>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sp>
        <p:nvSpPr>
          <p:cNvPr id="4" name="CuadroTexto 8">
            <a:extLst>
              <a:ext uri="{FF2B5EF4-FFF2-40B4-BE49-F238E27FC236}">
                <a16:creationId xmlns:a16="http://schemas.microsoft.com/office/drawing/2014/main" id="{4AA80533-BB83-3A28-497C-01C8CEFC853C}"/>
              </a:ext>
            </a:extLst>
          </p:cNvPr>
          <p:cNvSpPr txBox="1">
            <a:spLocks noChangeArrowheads="1"/>
          </p:cNvSpPr>
          <p:nvPr/>
        </p:nvSpPr>
        <p:spPr bwMode="auto">
          <a:xfrm>
            <a:off x="627740" y="165746"/>
            <a:ext cx="6176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TES A – Para Negociar </a:t>
            </a:r>
          </a:p>
          <a:p>
            <a:r>
              <a:rPr lang="es-CO" altLang="es-CO" sz="1600" dirty="0"/>
              <a:t>	Medición Posterior</a:t>
            </a:r>
          </a:p>
        </p:txBody>
      </p:sp>
      <p:sp>
        <p:nvSpPr>
          <p:cNvPr id="10" name="CuadroTexto 9">
            <a:extLst>
              <a:ext uri="{FF2B5EF4-FFF2-40B4-BE49-F238E27FC236}">
                <a16:creationId xmlns:a16="http://schemas.microsoft.com/office/drawing/2014/main" id="{E21CB6A9-7130-E8B2-CDFB-5C6A983A411A}"/>
              </a:ext>
            </a:extLst>
          </p:cNvPr>
          <p:cNvSpPr txBox="1"/>
          <p:nvPr/>
        </p:nvSpPr>
        <p:spPr>
          <a:xfrm>
            <a:off x="583124" y="908720"/>
            <a:ext cx="8192732" cy="2031325"/>
          </a:xfrm>
          <a:prstGeom prst="rect">
            <a:avLst/>
          </a:prstGeom>
          <a:noFill/>
        </p:spPr>
        <p:txBody>
          <a:bodyPr wrap="square">
            <a:spAutoFit/>
          </a:bodyPr>
          <a:lstStyle/>
          <a:p>
            <a:r>
              <a:rPr lang="es-ES" sz="1400" dirty="0">
                <a:latin typeface="+mj-lt"/>
              </a:rPr>
              <a:t>Con posterioridad al reconocimiento, las inversiones clasificadas en la categoría de valor de mercado con cambios en el resultado se medirán al valor de mercado y las variaciones de esta medición afectarán el resultado.</a:t>
            </a:r>
          </a:p>
          <a:p>
            <a:endParaRPr lang="es-ES" sz="1400" dirty="0">
              <a:latin typeface="+mj-lt"/>
            </a:endParaRPr>
          </a:p>
          <a:p>
            <a:r>
              <a:rPr lang="es-ES" sz="1400" dirty="0">
                <a:latin typeface="+mj-lt"/>
              </a:rPr>
              <a:t>Por lo anterior, el valor en libros del TES A, para los primeros tres trimestres del año 20X5, se actualiza descontando los flujos de efectivo futuros del activo con base en las tasas de mercado para títulos idénticos al 31 de marzo, 30 de junio y 30 de septiembre de 20X5, las cuales corresponden al 0,0152%, 0,0147% y 0,0181% diaria, respectivamente. Las estimaciones del valor de mercado en cada una de las fechas señaladas se presentan a continuación:</a:t>
            </a:r>
            <a:endParaRPr lang="es-CO" sz="1400" dirty="0">
              <a:latin typeface="+mj-lt"/>
            </a:endParaRPr>
          </a:p>
        </p:txBody>
      </p:sp>
      <p:sp>
        <p:nvSpPr>
          <p:cNvPr id="13" name="Flecha: a la derecha 12">
            <a:hlinkClick r:id="rId3" action="ppaction://hlinksldjump"/>
            <a:extLst>
              <a:ext uri="{FF2B5EF4-FFF2-40B4-BE49-F238E27FC236}">
                <a16:creationId xmlns:a16="http://schemas.microsoft.com/office/drawing/2014/main" id="{FC54B216-CEC9-1544-A75B-186B718AA6FB}"/>
              </a:ext>
            </a:extLst>
          </p:cNvPr>
          <p:cNvSpPr/>
          <p:nvPr/>
        </p:nvSpPr>
        <p:spPr>
          <a:xfrm>
            <a:off x="8028384" y="5733256"/>
            <a:ext cx="1059036" cy="360040"/>
          </a:xfrm>
          <a:prstGeom prst="rightArrow">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Medición Inicial</a:t>
            </a:r>
            <a:endParaRPr lang="es-CO" sz="900" dirty="0"/>
          </a:p>
        </p:txBody>
      </p:sp>
      <p:pic>
        <p:nvPicPr>
          <p:cNvPr id="3" name="Imagen 2">
            <a:extLst>
              <a:ext uri="{FF2B5EF4-FFF2-40B4-BE49-F238E27FC236}">
                <a16:creationId xmlns:a16="http://schemas.microsoft.com/office/drawing/2014/main" id="{ECFE3835-299B-2669-9114-0E98494AC8EE}"/>
              </a:ext>
            </a:extLst>
          </p:cNvPr>
          <p:cNvPicPr>
            <a:picLocks noChangeAspect="1"/>
          </p:cNvPicPr>
          <p:nvPr/>
        </p:nvPicPr>
        <p:blipFill>
          <a:blip r:embed="rId4"/>
          <a:stretch>
            <a:fillRect/>
          </a:stretch>
        </p:blipFill>
        <p:spPr>
          <a:xfrm>
            <a:off x="627740" y="2940044"/>
            <a:ext cx="8148116" cy="1707725"/>
          </a:xfrm>
          <a:prstGeom prst="rect">
            <a:avLst/>
          </a:prstGeom>
        </p:spPr>
      </p:pic>
      <p:sp>
        <p:nvSpPr>
          <p:cNvPr id="11" name="CuadroTexto 10">
            <a:extLst>
              <a:ext uri="{FF2B5EF4-FFF2-40B4-BE49-F238E27FC236}">
                <a16:creationId xmlns:a16="http://schemas.microsoft.com/office/drawing/2014/main" id="{B68C51F5-7ADB-E93B-ADB5-0CD2E8E0815A}"/>
              </a:ext>
            </a:extLst>
          </p:cNvPr>
          <p:cNvSpPr txBox="1"/>
          <p:nvPr/>
        </p:nvSpPr>
        <p:spPr>
          <a:xfrm>
            <a:off x="519638" y="4788710"/>
            <a:ext cx="8256218" cy="830997"/>
          </a:xfrm>
          <a:prstGeom prst="rect">
            <a:avLst/>
          </a:prstGeom>
          <a:noFill/>
        </p:spPr>
        <p:txBody>
          <a:bodyPr wrap="square">
            <a:spAutoFit/>
          </a:bodyPr>
          <a:lstStyle/>
          <a:p>
            <a:r>
              <a:rPr lang="es-ES" sz="800" dirty="0"/>
              <a:t>[1] Los flujos futuros del TES A corresponden a los pagos que esperan recibir del título desde la fecha de su medición hasta su vencimiento.</a:t>
            </a:r>
            <a:endParaRPr lang="es-ES" sz="800" dirty="0">
              <a:latin typeface="+mj-lt"/>
            </a:endParaRPr>
          </a:p>
          <a:p>
            <a:r>
              <a:rPr lang="es-ES" sz="800" dirty="0">
                <a:latin typeface="+mj-lt"/>
              </a:rPr>
              <a:t>[2] Para la determinación del valor de mercado del título se calcularon los días comprendidos desde la fecha de actualización del TES A hasta el periodo correspondiente al pago de cada uno de los cupones y del valor nominal, teniendo en cuenta que el año 20X6 es bisiesto. </a:t>
            </a:r>
          </a:p>
          <a:p>
            <a:r>
              <a:rPr lang="es-ES" sz="800" dirty="0">
                <a:latin typeface="+mj-lt"/>
              </a:rPr>
              <a:t>[3] El valor presente para cada periodo se estimó con base en la tasa de mercado para títulos idénticos en la fecha de actualización (0,0152% para el 31 de marzo de 20X5), los flujos futuros del TES A y los días restantes para recibir dichos flujos. Para tal efecto, se emplea la siguiente fórmula: Valor presente= Flujo Futuro (1+Tasa de mercado)días </a:t>
            </a:r>
          </a:p>
          <a:p>
            <a:r>
              <a:rPr lang="es-ES" sz="800" dirty="0">
                <a:latin typeface="+mj-lt"/>
              </a:rPr>
              <a:t>[4] El valor de mercado del título corresponde a la sumatoria de los valores presentes estimados de los flujos futuros por concepto de los cupones y del valor nominal.</a:t>
            </a:r>
            <a:endParaRPr lang="es-CO" sz="800" dirty="0">
              <a:latin typeface="+mj-lt"/>
            </a:endParaRPr>
          </a:p>
        </p:txBody>
      </p:sp>
    </p:spTree>
    <p:extLst>
      <p:ext uri="{BB962C8B-B14F-4D97-AF65-F5344CB8AC3E}">
        <p14:creationId xmlns:p14="http://schemas.microsoft.com/office/powerpoint/2010/main" val="3829434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5" name="CuadroTexto 4">
            <a:extLst>
              <a:ext uri="{FF2B5EF4-FFF2-40B4-BE49-F238E27FC236}">
                <a16:creationId xmlns:a16="http://schemas.microsoft.com/office/drawing/2014/main" id="{DC478C58-D311-169D-6817-03C1BEDA76A4}"/>
              </a:ext>
            </a:extLst>
          </p:cNvPr>
          <p:cNvSpPr txBox="1"/>
          <p:nvPr/>
        </p:nvSpPr>
        <p:spPr>
          <a:xfrm>
            <a:off x="56580" y="6093296"/>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sp>
        <p:nvSpPr>
          <p:cNvPr id="4" name="CuadroTexto 8">
            <a:extLst>
              <a:ext uri="{FF2B5EF4-FFF2-40B4-BE49-F238E27FC236}">
                <a16:creationId xmlns:a16="http://schemas.microsoft.com/office/drawing/2014/main" id="{4AA80533-BB83-3A28-497C-01C8CEFC853C}"/>
              </a:ext>
            </a:extLst>
          </p:cNvPr>
          <p:cNvSpPr txBox="1">
            <a:spLocks noChangeArrowheads="1"/>
          </p:cNvSpPr>
          <p:nvPr/>
        </p:nvSpPr>
        <p:spPr bwMode="auto">
          <a:xfrm>
            <a:off x="627740" y="165746"/>
            <a:ext cx="6176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TES A – Para Negociar </a:t>
            </a:r>
          </a:p>
          <a:p>
            <a:r>
              <a:rPr lang="es-CO" altLang="es-CO" sz="1600" dirty="0"/>
              <a:t>	Medición Posterior – Registro Contable </a:t>
            </a:r>
          </a:p>
        </p:txBody>
      </p:sp>
      <p:sp>
        <p:nvSpPr>
          <p:cNvPr id="13" name="Flecha: a la derecha 12">
            <a:hlinkClick r:id="rId3" action="ppaction://hlinksldjump"/>
            <a:extLst>
              <a:ext uri="{FF2B5EF4-FFF2-40B4-BE49-F238E27FC236}">
                <a16:creationId xmlns:a16="http://schemas.microsoft.com/office/drawing/2014/main" id="{FC54B216-CEC9-1544-A75B-186B718AA6FB}"/>
              </a:ext>
            </a:extLst>
          </p:cNvPr>
          <p:cNvSpPr/>
          <p:nvPr/>
        </p:nvSpPr>
        <p:spPr>
          <a:xfrm>
            <a:off x="7545412" y="858641"/>
            <a:ext cx="1059036" cy="360040"/>
          </a:xfrm>
          <a:prstGeom prst="rightArrow">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Medición Inicial</a:t>
            </a:r>
            <a:endParaRPr lang="es-CO" sz="900" dirty="0"/>
          </a:p>
        </p:txBody>
      </p:sp>
      <p:pic>
        <p:nvPicPr>
          <p:cNvPr id="6" name="Imagen 5">
            <a:extLst>
              <a:ext uri="{FF2B5EF4-FFF2-40B4-BE49-F238E27FC236}">
                <a16:creationId xmlns:a16="http://schemas.microsoft.com/office/drawing/2014/main" id="{EEA72498-60C1-478D-7015-B59FA941E74B}"/>
              </a:ext>
            </a:extLst>
          </p:cNvPr>
          <p:cNvPicPr>
            <a:picLocks noChangeAspect="1"/>
          </p:cNvPicPr>
          <p:nvPr/>
        </p:nvPicPr>
        <p:blipFill>
          <a:blip r:embed="rId4"/>
          <a:stretch>
            <a:fillRect/>
          </a:stretch>
        </p:blipFill>
        <p:spPr>
          <a:xfrm>
            <a:off x="758826" y="812077"/>
            <a:ext cx="3885182" cy="1176763"/>
          </a:xfrm>
          <a:prstGeom prst="rect">
            <a:avLst/>
          </a:prstGeom>
        </p:spPr>
      </p:pic>
      <p:sp>
        <p:nvSpPr>
          <p:cNvPr id="8" name="CuadroTexto 7">
            <a:extLst>
              <a:ext uri="{FF2B5EF4-FFF2-40B4-BE49-F238E27FC236}">
                <a16:creationId xmlns:a16="http://schemas.microsoft.com/office/drawing/2014/main" id="{EAB49C9D-086E-5A36-0832-A78E68FB6552}"/>
              </a:ext>
            </a:extLst>
          </p:cNvPr>
          <p:cNvSpPr txBox="1"/>
          <p:nvPr/>
        </p:nvSpPr>
        <p:spPr>
          <a:xfrm>
            <a:off x="669530" y="2060848"/>
            <a:ext cx="8094364" cy="738664"/>
          </a:xfrm>
          <a:prstGeom prst="rect">
            <a:avLst/>
          </a:prstGeom>
          <a:noFill/>
        </p:spPr>
        <p:txBody>
          <a:bodyPr wrap="square">
            <a:spAutoFit/>
          </a:bodyPr>
          <a:lstStyle/>
          <a:p>
            <a:r>
              <a:rPr lang="es-ES" sz="1400" dirty="0">
                <a:latin typeface="+mj-lt"/>
              </a:rPr>
              <a:t>Dado que el valor de mercado de la inversión disminuyó, la entidad reconoce un gasto de $1.256.019 por la diferencia entre el valor en libros del TES A ($123.466.938) y su valor de mercado a la fecha de actualización ($122.210.919), así: </a:t>
            </a:r>
            <a:endParaRPr lang="es-CO" sz="1400" dirty="0">
              <a:latin typeface="+mj-lt"/>
            </a:endParaRPr>
          </a:p>
        </p:txBody>
      </p:sp>
      <p:pic>
        <p:nvPicPr>
          <p:cNvPr id="12" name="Imagen 11">
            <a:extLst>
              <a:ext uri="{FF2B5EF4-FFF2-40B4-BE49-F238E27FC236}">
                <a16:creationId xmlns:a16="http://schemas.microsoft.com/office/drawing/2014/main" id="{E617065D-5FD8-8F21-7A8F-C55A5B9EF127}"/>
              </a:ext>
            </a:extLst>
          </p:cNvPr>
          <p:cNvPicPr>
            <a:picLocks noChangeAspect="1"/>
          </p:cNvPicPr>
          <p:nvPr/>
        </p:nvPicPr>
        <p:blipFill>
          <a:blip r:embed="rId5"/>
          <a:stretch>
            <a:fillRect/>
          </a:stretch>
        </p:blipFill>
        <p:spPr>
          <a:xfrm>
            <a:off x="649362" y="2799512"/>
            <a:ext cx="7989292" cy="1163567"/>
          </a:xfrm>
          <a:prstGeom prst="rect">
            <a:avLst/>
          </a:prstGeom>
        </p:spPr>
      </p:pic>
      <p:sp>
        <p:nvSpPr>
          <p:cNvPr id="14" name="CuadroTexto 13">
            <a:extLst>
              <a:ext uri="{FF2B5EF4-FFF2-40B4-BE49-F238E27FC236}">
                <a16:creationId xmlns:a16="http://schemas.microsoft.com/office/drawing/2014/main" id="{39803238-37DB-97AF-CB10-38938BE068B3}"/>
              </a:ext>
            </a:extLst>
          </p:cNvPr>
          <p:cNvSpPr txBox="1"/>
          <p:nvPr/>
        </p:nvSpPr>
        <p:spPr>
          <a:xfrm>
            <a:off x="627740" y="4105416"/>
            <a:ext cx="8094364" cy="523220"/>
          </a:xfrm>
          <a:prstGeom prst="rect">
            <a:avLst/>
          </a:prstGeom>
          <a:noFill/>
        </p:spPr>
        <p:txBody>
          <a:bodyPr wrap="square">
            <a:spAutoFit/>
          </a:bodyPr>
          <a:lstStyle/>
          <a:p>
            <a:r>
              <a:rPr lang="es-ES" sz="1400" dirty="0">
                <a:latin typeface="+mj-lt"/>
              </a:rPr>
              <a:t>Si para el siguiente periodo de valoración, ya se tiene un valor de mercado mayor al valor en libros, se debe reversar el gasto hasta consumirlo en su totalidad y después registrar un ingreso, así: </a:t>
            </a:r>
            <a:endParaRPr lang="es-CO" sz="1400" dirty="0">
              <a:latin typeface="+mj-lt"/>
            </a:endParaRPr>
          </a:p>
        </p:txBody>
      </p:sp>
      <p:pic>
        <p:nvPicPr>
          <p:cNvPr id="16" name="Imagen 15">
            <a:extLst>
              <a:ext uri="{FF2B5EF4-FFF2-40B4-BE49-F238E27FC236}">
                <a16:creationId xmlns:a16="http://schemas.microsoft.com/office/drawing/2014/main" id="{BB9595C6-8D00-24A7-6BA5-AFB410DD1053}"/>
              </a:ext>
            </a:extLst>
          </p:cNvPr>
          <p:cNvPicPr>
            <a:picLocks noChangeAspect="1"/>
          </p:cNvPicPr>
          <p:nvPr/>
        </p:nvPicPr>
        <p:blipFill>
          <a:blip r:embed="rId6"/>
          <a:stretch>
            <a:fillRect/>
          </a:stretch>
        </p:blipFill>
        <p:spPr>
          <a:xfrm>
            <a:off x="615156" y="4720492"/>
            <a:ext cx="7920716" cy="1278867"/>
          </a:xfrm>
          <a:prstGeom prst="rect">
            <a:avLst/>
          </a:prstGeom>
        </p:spPr>
      </p:pic>
    </p:spTree>
    <p:extLst>
      <p:ext uri="{BB962C8B-B14F-4D97-AF65-F5344CB8AC3E}">
        <p14:creationId xmlns:p14="http://schemas.microsoft.com/office/powerpoint/2010/main" val="3248494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5" name="CuadroTexto 4">
            <a:extLst>
              <a:ext uri="{FF2B5EF4-FFF2-40B4-BE49-F238E27FC236}">
                <a16:creationId xmlns:a16="http://schemas.microsoft.com/office/drawing/2014/main" id="{DC478C58-D311-169D-6817-03C1BEDA76A4}"/>
              </a:ext>
            </a:extLst>
          </p:cNvPr>
          <p:cNvSpPr txBox="1"/>
          <p:nvPr/>
        </p:nvSpPr>
        <p:spPr>
          <a:xfrm>
            <a:off x="56580" y="6093296"/>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sp>
        <p:nvSpPr>
          <p:cNvPr id="4" name="CuadroTexto 8">
            <a:extLst>
              <a:ext uri="{FF2B5EF4-FFF2-40B4-BE49-F238E27FC236}">
                <a16:creationId xmlns:a16="http://schemas.microsoft.com/office/drawing/2014/main" id="{4AA80533-BB83-3A28-497C-01C8CEFC853C}"/>
              </a:ext>
            </a:extLst>
          </p:cNvPr>
          <p:cNvSpPr txBox="1">
            <a:spLocks noChangeArrowheads="1"/>
          </p:cNvSpPr>
          <p:nvPr/>
        </p:nvSpPr>
        <p:spPr bwMode="auto">
          <a:xfrm>
            <a:off x="627740" y="165746"/>
            <a:ext cx="6176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TES B – Hasta su Vencimiento</a:t>
            </a:r>
          </a:p>
          <a:p>
            <a:r>
              <a:rPr lang="es-CO" altLang="es-CO" sz="1600" dirty="0"/>
              <a:t>	Medición Posterior</a:t>
            </a:r>
          </a:p>
        </p:txBody>
      </p:sp>
      <p:sp>
        <p:nvSpPr>
          <p:cNvPr id="10" name="CuadroTexto 9">
            <a:extLst>
              <a:ext uri="{FF2B5EF4-FFF2-40B4-BE49-F238E27FC236}">
                <a16:creationId xmlns:a16="http://schemas.microsoft.com/office/drawing/2014/main" id="{E21CB6A9-7130-E8B2-CDFB-5C6A983A411A}"/>
              </a:ext>
            </a:extLst>
          </p:cNvPr>
          <p:cNvSpPr txBox="1"/>
          <p:nvPr/>
        </p:nvSpPr>
        <p:spPr>
          <a:xfrm>
            <a:off x="627740" y="908719"/>
            <a:ext cx="8192732" cy="1169551"/>
          </a:xfrm>
          <a:prstGeom prst="rect">
            <a:avLst/>
          </a:prstGeom>
          <a:noFill/>
        </p:spPr>
        <p:txBody>
          <a:bodyPr wrap="square">
            <a:spAutoFit/>
          </a:bodyPr>
          <a:lstStyle/>
          <a:p>
            <a:r>
              <a:rPr lang="es-ES" sz="1400" dirty="0">
                <a:latin typeface="+mj-lt"/>
              </a:rPr>
              <a:t>Para la medición posterior del instrumento se requiere calcular su tasa de interés efectiva, esta es, aquella que hace equivalentes los flujos contractuales del título con su costo amortizado a la fecha de medición. Para ello, la entidad considera el valor de mercado y los costos de transacción del TES B en la fecha de compra; así como los flujos de efectivo esperados (cupones y valor nominal) hasta su vencimiento. La estimación realizada es la siguiente: </a:t>
            </a:r>
            <a:endParaRPr lang="es-CO" sz="1400" dirty="0">
              <a:latin typeface="+mj-lt"/>
            </a:endParaRPr>
          </a:p>
        </p:txBody>
      </p:sp>
      <p:sp>
        <p:nvSpPr>
          <p:cNvPr id="13" name="Flecha: a la derecha 12">
            <a:hlinkClick r:id="rId3" action="ppaction://hlinksldjump"/>
            <a:extLst>
              <a:ext uri="{FF2B5EF4-FFF2-40B4-BE49-F238E27FC236}">
                <a16:creationId xmlns:a16="http://schemas.microsoft.com/office/drawing/2014/main" id="{FC54B216-CEC9-1544-A75B-186B718AA6FB}"/>
              </a:ext>
            </a:extLst>
          </p:cNvPr>
          <p:cNvSpPr/>
          <p:nvPr/>
        </p:nvSpPr>
        <p:spPr>
          <a:xfrm>
            <a:off x="8028384" y="5733256"/>
            <a:ext cx="1059036" cy="360040"/>
          </a:xfrm>
          <a:prstGeom prst="rightArrow">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Medición Inicial</a:t>
            </a:r>
            <a:endParaRPr lang="es-CO" sz="900" dirty="0"/>
          </a:p>
        </p:txBody>
      </p:sp>
      <p:pic>
        <p:nvPicPr>
          <p:cNvPr id="6" name="Imagen 5">
            <a:extLst>
              <a:ext uri="{FF2B5EF4-FFF2-40B4-BE49-F238E27FC236}">
                <a16:creationId xmlns:a16="http://schemas.microsoft.com/office/drawing/2014/main" id="{BFB070B1-FCC7-BD81-709F-960C2AFE178B}"/>
              </a:ext>
            </a:extLst>
          </p:cNvPr>
          <p:cNvPicPr>
            <a:picLocks noChangeAspect="1"/>
          </p:cNvPicPr>
          <p:nvPr/>
        </p:nvPicPr>
        <p:blipFill>
          <a:blip r:embed="rId4"/>
          <a:stretch>
            <a:fillRect/>
          </a:stretch>
        </p:blipFill>
        <p:spPr>
          <a:xfrm>
            <a:off x="4139952" y="1916832"/>
            <a:ext cx="4551040" cy="2094908"/>
          </a:xfrm>
          <a:prstGeom prst="rect">
            <a:avLst/>
          </a:prstGeom>
        </p:spPr>
      </p:pic>
      <p:sp>
        <p:nvSpPr>
          <p:cNvPr id="8" name="CuadroTexto 7">
            <a:extLst>
              <a:ext uri="{FF2B5EF4-FFF2-40B4-BE49-F238E27FC236}">
                <a16:creationId xmlns:a16="http://schemas.microsoft.com/office/drawing/2014/main" id="{36C8D91A-0A09-7BDA-5168-FE5259E8AC24}"/>
              </a:ext>
            </a:extLst>
          </p:cNvPr>
          <p:cNvSpPr txBox="1"/>
          <p:nvPr/>
        </p:nvSpPr>
        <p:spPr>
          <a:xfrm>
            <a:off x="627740" y="5390818"/>
            <a:ext cx="7040604" cy="461665"/>
          </a:xfrm>
          <a:prstGeom prst="rect">
            <a:avLst/>
          </a:prstGeom>
          <a:noFill/>
        </p:spPr>
        <p:txBody>
          <a:bodyPr wrap="square">
            <a:spAutoFit/>
          </a:bodyPr>
          <a:lstStyle/>
          <a:p>
            <a:r>
              <a:rPr lang="es-ES" sz="800" dirty="0">
                <a:latin typeface="+mj-lt"/>
              </a:rPr>
              <a:t>[1] Los flujos de efectivo corresponden al valor inicial de la inversión y a los valores futuros que se esperan recibir del título hasta su vencimiento, es decir, los cupones y el valor nominal. </a:t>
            </a:r>
          </a:p>
          <a:p>
            <a:r>
              <a:rPr lang="es-ES" sz="800" dirty="0">
                <a:latin typeface="+mj-lt"/>
              </a:rPr>
              <a:t>[2] La tasa de interés efectiva corresponde a la tasa interna de retorno calculada a partir de los flujos de efectivo del título.</a:t>
            </a:r>
            <a:endParaRPr lang="es-CO" sz="800" dirty="0">
              <a:latin typeface="+mj-lt"/>
            </a:endParaRPr>
          </a:p>
        </p:txBody>
      </p:sp>
      <p:sp>
        <p:nvSpPr>
          <p:cNvPr id="12" name="CuadroTexto 11">
            <a:extLst>
              <a:ext uri="{FF2B5EF4-FFF2-40B4-BE49-F238E27FC236}">
                <a16:creationId xmlns:a16="http://schemas.microsoft.com/office/drawing/2014/main" id="{397149AE-9810-53E6-D658-B47AD2B11AAD}"/>
              </a:ext>
            </a:extLst>
          </p:cNvPr>
          <p:cNvSpPr txBox="1"/>
          <p:nvPr/>
        </p:nvSpPr>
        <p:spPr>
          <a:xfrm>
            <a:off x="758022" y="4256511"/>
            <a:ext cx="7932167" cy="523220"/>
          </a:xfrm>
          <a:prstGeom prst="rect">
            <a:avLst/>
          </a:prstGeom>
          <a:noFill/>
        </p:spPr>
        <p:txBody>
          <a:bodyPr wrap="square">
            <a:spAutoFit/>
          </a:bodyPr>
          <a:lstStyle/>
          <a:p>
            <a:r>
              <a:rPr lang="es-ES" sz="1400" dirty="0">
                <a:latin typeface="+mj-lt"/>
              </a:rPr>
              <a:t>Dado que la tasa cupón del título es fija, el rendimiento efectivo también lo es, razón por la cual se realiza su cálculo por una sola vez y se usa para todas las mediciones posteriores del título.</a:t>
            </a:r>
            <a:endParaRPr lang="es-CO" sz="1400" dirty="0">
              <a:latin typeface="+mj-lt"/>
            </a:endParaRPr>
          </a:p>
        </p:txBody>
      </p:sp>
    </p:spTree>
    <p:extLst>
      <p:ext uri="{BB962C8B-B14F-4D97-AF65-F5344CB8AC3E}">
        <p14:creationId xmlns:p14="http://schemas.microsoft.com/office/powerpoint/2010/main" val="993083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5" name="CuadroTexto 4">
            <a:extLst>
              <a:ext uri="{FF2B5EF4-FFF2-40B4-BE49-F238E27FC236}">
                <a16:creationId xmlns:a16="http://schemas.microsoft.com/office/drawing/2014/main" id="{DC478C58-D311-169D-6817-03C1BEDA76A4}"/>
              </a:ext>
            </a:extLst>
          </p:cNvPr>
          <p:cNvSpPr txBox="1"/>
          <p:nvPr/>
        </p:nvSpPr>
        <p:spPr>
          <a:xfrm>
            <a:off x="56580" y="6093296"/>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sp>
        <p:nvSpPr>
          <p:cNvPr id="4" name="CuadroTexto 8">
            <a:extLst>
              <a:ext uri="{FF2B5EF4-FFF2-40B4-BE49-F238E27FC236}">
                <a16:creationId xmlns:a16="http://schemas.microsoft.com/office/drawing/2014/main" id="{4AA80533-BB83-3A28-497C-01C8CEFC853C}"/>
              </a:ext>
            </a:extLst>
          </p:cNvPr>
          <p:cNvSpPr txBox="1">
            <a:spLocks noChangeArrowheads="1"/>
          </p:cNvSpPr>
          <p:nvPr/>
        </p:nvSpPr>
        <p:spPr bwMode="auto">
          <a:xfrm>
            <a:off x="627740" y="165746"/>
            <a:ext cx="6176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TES B – Hasta su Vencimiento</a:t>
            </a:r>
          </a:p>
          <a:p>
            <a:r>
              <a:rPr lang="es-CO" altLang="es-CO" sz="1600" dirty="0"/>
              <a:t>	Medición Posterior</a:t>
            </a:r>
          </a:p>
        </p:txBody>
      </p:sp>
      <p:sp>
        <p:nvSpPr>
          <p:cNvPr id="13" name="Flecha: a la derecha 12">
            <a:hlinkClick r:id="rId3" action="ppaction://hlinksldjump"/>
            <a:extLst>
              <a:ext uri="{FF2B5EF4-FFF2-40B4-BE49-F238E27FC236}">
                <a16:creationId xmlns:a16="http://schemas.microsoft.com/office/drawing/2014/main" id="{FC54B216-CEC9-1544-A75B-186B718AA6FB}"/>
              </a:ext>
            </a:extLst>
          </p:cNvPr>
          <p:cNvSpPr/>
          <p:nvPr/>
        </p:nvSpPr>
        <p:spPr>
          <a:xfrm>
            <a:off x="8028384" y="5733256"/>
            <a:ext cx="1059036" cy="360040"/>
          </a:xfrm>
          <a:prstGeom prst="rightArrow">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Medición Inicial</a:t>
            </a:r>
            <a:endParaRPr lang="es-CO" sz="900" dirty="0"/>
          </a:p>
        </p:txBody>
      </p:sp>
      <p:sp>
        <p:nvSpPr>
          <p:cNvPr id="3" name="CuadroTexto 2">
            <a:extLst>
              <a:ext uri="{FF2B5EF4-FFF2-40B4-BE49-F238E27FC236}">
                <a16:creationId xmlns:a16="http://schemas.microsoft.com/office/drawing/2014/main" id="{128A50C2-1021-4B18-C96B-7A92E0224492}"/>
              </a:ext>
            </a:extLst>
          </p:cNvPr>
          <p:cNvSpPr txBox="1"/>
          <p:nvPr/>
        </p:nvSpPr>
        <p:spPr>
          <a:xfrm>
            <a:off x="609444" y="1205071"/>
            <a:ext cx="8062448" cy="954107"/>
          </a:xfrm>
          <a:prstGeom prst="rect">
            <a:avLst/>
          </a:prstGeom>
          <a:noFill/>
        </p:spPr>
        <p:txBody>
          <a:bodyPr wrap="square">
            <a:spAutoFit/>
          </a:bodyPr>
          <a:lstStyle/>
          <a:p>
            <a:r>
              <a:rPr lang="es-ES" sz="1400" dirty="0">
                <a:latin typeface="+mj-lt"/>
              </a:rPr>
              <a:t>Con posterioridad al reconocimiento, el TES B se medirá al costo amortizado. Por lo anterior, el valor en libros del TES B al 31 de marzo, 30 de junio y 30 de septiembre de 20X5 se actualiza con base en la tasa de interés efectiva calculada previamente (0,0132% diaria). Las estimaciones del costo amortizado en cada una de las fechas señaladas se presentan a continuación:</a:t>
            </a:r>
            <a:endParaRPr lang="es-CO" sz="1400" dirty="0">
              <a:latin typeface="+mj-lt"/>
            </a:endParaRPr>
          </a:p>
        </p:txBody>
      </p:sp>
      <p:pic>
        <p:nvPicPr>
          <p:cNvPr id="9" name="Imagen 8">
            <a:extLst>
              <a:ext uri="{FF2B5EF4-FFF2-40B4-BE49-F238E27FC236}">
                <a16:creationId xmlns:a16="http://schemas.microsoft.com/office/drawing/2014/main" id="{FEE78017-9DBA-0C94-E971-1091AA49DA7D}"/>
              </a:ext>
            </a:extLst>
          </p:cNvPr>
          <p:cNvPicPr>
            <a:picLocks noChangeAspect="1"/>
          </p:cNvPicPr>
          <p:nvPr/>
        </p:nvPicPr>
        <p:blipFill>
          <a:blip r:embed="rId4"/>
          <a:stretch>
            <a:fillRect/>
          </a:stretch>
        </p:blipFill>
        <p:spPr>
          <a:xfrm>
            <a:off x="609444" y="2477762"/>
            <a:ext cx="8062449" cy="1598491"/>
          </a:xfrm>
          <a:prstGeom prst="rect">
            <a:avLst/>
          </a:prstGeom>
        </p:spPr>
      </p:pic>
      <p:sp>
        <p:nvSpPr>
          <p:cNvPr id="14" name="CuadroTexto 13">
            <a:extLst>
              <a:ext uri="{FF2B5EF4-FFF2-40B4-BE49-F238E27FC236}">
                <a16:creationId xmlns:a16="http://schemas.microsoft.com/office/drawing/2014/main" id="{010FF1ED-9F65-35F6-A924-2A9C79FD1B05}"/>
              </a:ext>
            </a:extLst>
          </p:cNvPr>
          <p:cNvSpPr txBox="1"/>
          <p:nvPr/>
        </p:nvSpPr>
        <p:spPr>
          <a:xfrm>
            <a:off x="615156" y="4776375"/>
            <a:ext cx="8062448" cy="1200329"/>
          </a:xfrm>
          <a:prstGeom prst="rect">
            <a:avLst/>
          </a:prstGeom>
          <a:noFill/>
        </p:spPr>
        <p:txBody>
          <a:bodyPr wrap="square">
            <a:spAutoFit/>
          </a:bodyPr>
          <a:lstStyle/>
          <a:p>
            <a:r>
              <a:rPr lang="es-ES" sz="800" dirty="0">
                <a:latin typeface="+mj-lt"/>
              </a:rPr>
              <a:t>[1] El valor en libros antes de la actualización corresponde al monto por el que se encuentra registrado el título a la fecha en que se realizará su actualización al costo amortizado. </a:t>
            </a:r>
          </a:p>
          <a:p>
            <a:r>
              <a:rPr lang="es-ES" sz="800" dirty="0">
                <a:latin typeface="+mj-lt"/>
              </a:rPr>
              <a:t>[2] Para la determinación del costo amortizado del título se calcularon los días comprendidos desde la fecha de la última actualización del TES B y la fecha en la que se realiza la nueva actualización (31 de marzo, 30 de junio y 30 de septiembre de 20X5). </a:t>
            </a:r>
          </a:p>
          <a:p>
            <a:r>
              <a:rPr lang="es-ES" sz="800" dirty="0">
                <a:latin typeface="+mj-lt"/>
              </a:rPr>
              <a:t>[3] El rendimiento efectivo corresponde al producto entre el valor en libros de la inversión antes de la actualización y la tasa de interés efectiva (0,0132% diaria), ajustada por los días transcurridos desde la fecha de la última actualización. </a:t>
            </a:r>
          </a:p>
          <a:p>
            <a:r>
              <a:rPr lang="es-ES" sz="800" dirty="0">
                <a:latin typeface="+mj-lt"/>
              </a:rPr>
              <a:t>Para tal efecto, se emplea la siguiente fórmula: Rendimiento efectivo = valor presente*[(1+Tasa de interés efectiva)días -1]</a:t>
            </a:r>
          </a:p>
          <a:p>
            <a:r>
              <a:rPr lang="es-ES" sz="800" dirty="0">
                <a:latin typeface="+mj-lt"/>
              </a:rPr>
              <a:t> [4] El pago de capital e intereses corresponde al pago del cupón o del valor nominal del título</a:t>
            </a:r>
          </a:p>
          <a:p>
            <a:r>
              <a:rPr lang="es-ES" sz="800" dirty="0">
                <a:latin typeface="+mj-lt"/>
              </a:rPr>
              <a:t>[5] El costo amortizado corresponde al valor en libros de la inversión antes de la actualización más el rendimiento efectivo menos los pagos de capital e intereses menos cualquier disminución por deterioro del valor</a:t>
            </a:r>
            <a:endParaRPr lang="es-CO" sz="800" dirty="0">
              <a:latin typeface="+mj-lt"/>
            </a:endParaRPr>
          </a:p>
        </p:txBody>
      </p:sp>
    </p:spTree>
    <p:extLst>
      <p:ext uri="{BB962C8B-B14F-4D97-AF65-F5344CB8AC3E}">
        <p14:creationId xmlns:p14="http://schemas.microsoft.com/office/powerpoint/2010/main" val="3893415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5" name="CuadroTexto 4">
            <a:extLst>
              <a:ext uri="{FF2B5EF4-FFF2-40B4-BE49-F238E27FC236}">
                <a16:creationId xmlns:a16="http://schemas.microsoft.com/office/drawing/2014/main" id="{DC478C58-D311-169D-6817-03C1BEDA76A4}"/>
              </a:ext>
            </a:extLst>
          </p:cNvPr>
          <p:cNvSpPr txBox="1"/>
          <p:nvPr/>
        </p:nvSpPr>
        <p:spPr>
          <a:xfrm>
            <a:off x="3715994" y="6592226"/>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sp>
        <p:nvSpPr>
          <p:cNvPr id="4" name="CuadroTexto 8">
            <a:extLst>
              <a:ext uri="{FF2B5EF4-FFF2-40B4-BE49-F238E27FC236}">
                <a16:creationId xmlns:a16="http://schemas.microsoft.com/office/drawing/2014/main" id="{4AA80533-BB83-3A28-497C-01C8CEFC853C}"/>
              </a:ext>
            </a:extLst>
          </p:cNvPr>
          <p:cNvSpPr txBox="1">
            <a:spLocks noChangeArrowheads="1"/>
          </p:cNvSpPr>
          <p:nvPr/>
        </p:nvSpPr>
        <p:spPr bwMode="auto">
          <a:xfrm>
            <a:off x="627740" y="165746"/>
            <a:ext cx="6176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TES B – Hasta su Vencimiento</a:t>
            </a:r>
          </a:p>
          <a:p>
            <a:r>
              <a:rPr lang="es-CO" altLang="es-CO" sz="1600" dirty="0"/>
              <a:t>	Medición Posterior – Registro contable</a:t>
            </a:r>
          </a:p>
        </p:txBody>
      </p:sp>
      <p:sp>
        <p:nvSpPr>
          <p:cNvPr id="13" name="Flecha: a la derecha 12">
            <a:hlinkClick r:id="rId3" action="ppaction://hlinksldjump"/>
            <a:extLst>
              <a:ext uri="{FF2B5EF4-FFF2-40B4-BE49-F238E27FC236}">
                <a16:creationId xmlns:a16="http://schemas.microsoft.com/office/drawing/2014/main" id="{FC54B216-CEC9-1544-A75B-186B718AA6FB}"/>
              </a:ext>
            </a:extLst>
          </p:cNvPr>
          <p:cNvSpPr/>
          <p:nvPr/>
        </p:nvSpPr>
        <p:spPr>
          <a:xfrm>
            <a:off x="8028384" y="5733256"/>
            <a:ext cx="1059036" cy="360040"/>
          </a:xfrm>
          <a:prstGeom prst="rightArrow">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Medición Inicial</a:t>
            </a:r>
            <a:endParaRPr lang="es-CO" sz="900" dirty="0"/>
          </a:p>
        </p:txBody>
      </p:sp>
      <p:sp>
        <p:nvSpPr>
          <p:cNvPr id="3" name="CuadroTexto 2">
            <a:extLst>
              <a:ext uri="{FF2B5EF4-FFF2-40B4-BE49-F238E27FC236}">
                <a16:creationId xmlns:a16="http://schemas.microsoft.com/office/drawing/2014/main" id="{128A50C2-1021-4B18-C96B-7A92E0224492}"/>
              </a:ext>
            </a:extLst>
          </p:cNvPr>
          <p:cNvSpPr txBox="1"/>
          <p:nvPr/>
        </p:nvSpPr>
        <p:spPr>
          <a:xfrm>
            <a:off x="627740" y="836712"/>
            <a:ext cx="8062448" cy="738664"/>
          </a:xfrm>
          <a:prstGeom prst="rect">
            <a:avLst/>
          </a:prstGeom>
          <a:noFill/>
        </p:spPr>
        <p:txBody>
          <a:bodyPr wrap="square">
            <a:spAutoFit/>
          </a:bodyPr>
          <a:lstStyle/>
          <a:p>
            <a:r>
              <a:rPr lang="es-ES" sz="1400" dirty="0">
                <a:latin typeface="+mj-lt"/>
              </a:rPr>
              <a:t>Para el caso de la actualización al 31 de marzo de 20X5, dado que no hubo pago del cupón ni del valor nominal del título, la entidad registrará el rendimiento efectivo generado durante el periodo transcurrido entre el 02 de febrero y el 31 de marzo de 20X5 como un mayor valor de la inversión y como un ingreso, así:</a:t>
            </a:r>
            <a:endParaRPr lang="es-CO" sz="1400" dirty="0">
              <a:latin typeface="+mj-lt"/>
            </a:endParaRPr>
          </a:p>
        </p:txBody>
      </p:sp>
      <p:pic>
        <p:nvPicPr>
          <p:cNvPr id="6" name="Imagen 5">
            <a:extLst>
              <a:ext uri="{FF2B5EF4-FFF2-40B4-BE49-F238E27FC236}">
                <a16:creationId xmlns:a16="http://schemas.microsoft.com/office/drawing/2014/main" id="{AE51AAF6-FD3A-AA53-3CDE-5C8546DC3B0C}"/>
              </a:ext>
            </a:extLst>
          </p:cNvPr>
          <p:cNvPicPr>
            <a:picLocks noChangeAspect="1"/>
          </p:cNvPicPr>
          <p:nvPr/>
        </p:nvPicPr>
        <p:blipFill>
          <a:blip r:embed="rId4"/>
          <a:stretch>
            <a:fillRect/>
          </a:stretch>
        </p:blipFill>
        <p:spPr>
          <a:xfrm>
            <a:off x="615156" y="1629727"/>
            <a:ext cx="7904700" cy="948937"/>
          </a:xfrm>
          <a:prstGeom prst="rect">
            <a:avLst/>
          </a:prstGeom>
        </p:spPr>
      </p:pic>
      <p:sp>
        <p:nvSpPr>
          <p:cNvPr id="8" name="CuadroTexto 7">
            <a:extLst>
              <a:ext uri="{FF2B5EF4-FFF2-40B4-BE49-F238E27FC236}">
                <a16:creationId xmlns:a16="http://schemas.microsoft.com/office/drawing/2014/main" id="{050D885F-916C-8A08-F19B-41657716AF15}"/>
              </a:ext>
            </a:extLst>
          </p:cNvPr>
          <p:cNvSpPr txBox="1"/>
          <p:nvPr/>
        </p:nvSpPr>
        <p:spPr>
          <a:xfrm>
            <a:off x="748537" y="2737478"/>
            <a:ext cx="7242111" cy="307777"/>
          </a:xfrm>
          <a:prstGeom prst="rect">
            <a:avLst/>
          </a:prstGeom>
          <a:noFill/>
        </p:spPr>
        <p:txBody>
          <a:bodyPr wrap="square">
            <a:spAutoFit/>
          </a:bodyPr>
          <a:lstStyle/>
          <a:p>
            <a:pPr marL="285750" indent="-285750">
              <a:buFont typeface="Arial" panose="020B0604020202020204" pitchFamily="34" charset="0"/>
              <a:buChar char="•"/>
            </a:pPr>
            <a:r>
              <a:rPr lang="es-ES" sz="1400" b="1" dirty="0">
                <a:latin typeface="+mj-lt"/>
              </a:rPr>
              <a:t>Actualización del valor en libros del TES B en la fecha del pago del primer cupón </a:t>
            </a:r>
            <a:endParaRPr lang="es-CO" sz="1400" b="1" dirty="0">
              <a:latin typeface="+mj-lt"/>
            </a:endParaRPr>
          </a:p>
        </p:txBody>
      </p:sp>
      <p:sp>
        <p:nvSpPr>
          <p:cNvPr id="11" name="CuadroTexto 10">
            <a:extLst>
              <a:ext uri="{FF2B5EF4-FFF2-40B4-BE49-F238E27FC236}">
                <a16:creationId xmlns:a16="http://schemas.microsoft.com/office/drawing/2014/main" id="{45DDA584-59BB-ADFF-11E5-130DA1C45CC9}"/>
              </a:ext>
            </a:extLst>
          </p:cNvPr>
          <p:cNvSpPr txBox="1"/>
          <p:nvPr/>
        </p:nvSpPr>
        <p:spPr>
          <a:xfrm>
            <a:off x="627740" y="3154728"/>
            <a:ext cx="7895712" cy="738664"/>
          </a:xfrm>
          <a:prstGeom prst="rect">
            <a:avLst/>
          </a:prstGeom>
          <a:noFill/>
        </p:spPr>
        <p:txBody>
          <a:bodyPr wrap="square">
            <a:spAutoFit/>
          </a:bodyPr>
          <a:lstStyle/>
          <a:p>
            <a:r>
              <a:rPr lang="es-ES" sz="1400" dirty="0">
                <a:latin typeface="+mj-lt"/>
              </a:rPr>
              <a:t>El valor en libros del TES B se actualiza al 24 de octubre de 20X5 con base en la tasa de interés efectiva calculada previamente (0,0132% diaria), antes del pago del cupón. La estimación del costo amortizado a esta fecha se presenta a continuación:</a:t>
            </a:r>
            <a:endParaRPr lang="es-CO" sz="1400" dirty="0">
              <a:latin typeface="+mj-lt"/>
            </a:endParaRPr>
          </a:p>
        </p:txBody>
      </p:sp>
      <p:pic>
        <p:nvPicPr>
          <p:cNvPr id="15" name="Imagen 14">
            <a:extLst>
              <a:ext uri="{FF2B5EF4-FFF2-40B4-BE49-F238E27FC236}">
                <a16:creationId xmlns:a16="http://schemas.microsoft.com/office/drawing/2014/main" id="{ED37F707-4FAF-6E15-3027-0E6B9960B182}"/>
              </a:ext>
            </a:extLst>
          </p:cNvPr>
          <p:cNvPicPr>
            <a:picLocks noChangeAspect="1"/>
          </p:cNvPicPr>
          <p:nvPr/>
        </p:nvPicPr>
        <p:blipFill>
          <a:blip r:embed="rId5"/>
          <a:stretch>
            <a:fillRect/>
          </a:stretch>
        </p:blipFill>
        <p:spPr>
          <a:xfrm>
            <a:off x="615156" y="3893393"/>
            <a:ext cx="8075032" cy="1061536"/>
          </a:xfrm>
          <a:prstGeom prst="rect">
            <a:avLst/>
          </a:prstGeom>
        </p:spPr>
      </p:pic>
      <p:sp>
        <p:nvSpPr>
          <p:cNvPr id="16" name="CuadroTexto 15">
            <a:extLst>
              <a:ext uri="{FF2B5EF4-FFF2-40B4-BE49-F238E27FC236}">
                <a16:creationId xmlns:a16="http://schemas.microsoft.com/office/drawing/2014/main" id="{744891F4-2FE4-D004-9B44-9447E22D2877}"/>
              </a:ext>
            </a:extLst>
          </p:cNvPr>
          <p:cNvSpPr txBox="1"/>
          <p:nvPr/>
        </p:nvSpPr>
        <p:spPr>
          <a:xfrm>
            <a:off x="338368" y="5093313"/>
            <a:ext cx="8062448" cy="1200329"/>
          </a:xfrm>
          <a:prstGeom prst="rect">
            <a:avLst/>
          </a:prstGeom>
          <a:noFill/>
        </p:spPr>
        <p:txBody>
          <a:bodyPr wrap="square">
            <a:spAutoFit/>
          </a:bodyPr>
          <a:lstStyle/>
          <a:p>
            <a:r>
              <a:rPr lang="es-ES" sz="800" dirty="0">
                <a:latin typeface="+mj-lt"/>
              </a:rPr>
              <a:t>[1] El valor en libros antes de la actualización corresponde al monto por el que se encuentra registrado el título a la fecha en que se realizará su actualización al costo amortizado. </a:t>
            </a:r>
          </a:p>
          <a:p>
            <a:r>
              <a:rPr lang="es-ES" sz="800" dirty="0">
                <a:latin typeface="+mj-lt"/>
              </a:rPr>
              <a:t>[2] Para la determinación del costo amortizado del título se calcularon los días comprendidos desde la fecha de la última actualización del TES B y la fecha en la que se realiza la nueva actualización. </a:t>
            </a:r>
          </a:p>
          <a:p>
            <a:r>
              <a:rPr lang="es-ES" sz="800" dirty="0">
                <a:latin typeface="+mj-lt"/>
              </a:rPr>
              <a:t>[3] El rendimiento efectivo corresponde al producto entre el valor en libros de la inversión antes de la actualización y la tasa de interés efectiva (0,0132% diaria), ajustada por los días transcurridos desde la fecha de la última actualización. </a:t>
            </a:r>
          </a:p>
          <a:p>
            <a:r>
              <a:rPr lang="es-ES" sz="800" dirty="0">
                <a:latin typeface="+mj-lt"/>
              </a:rPr>
              <a:t>Para tal efecto, se emplea la siguiente fórmula: Rendimiento efectivo = valor presente*[(1+Tasa de interés efectiva)días -1]</a:t>
            </a:r>
          </a:p>
          <a:p>
            <a:r>
              <a:rPr lang="es-ES" sz="800" dirty="0">
                <a:latin typeface="+mj-lt"/>
              </a:rPr>
              <a:t> [4] El pago de capital e intereses corresponde al pago del cupón o del valor nominal del título</a:t>
            </a:r>
          </a:p>
          <a:p>
            <a:r>
              <a:rPr lang="es-ES" sz="800" dirty="0">
                <a:latin typeface="+mj-lt"/>
              </a:rPr>
              <a:t>[5] El costo amortizado corresponde al valor en libros de la inversión antes de la actualización más el rendimiento efectivo menos los pagos de capital e intereses menos cualquier disminución por deterioro del valor</a:t>
            </a:r>
            <a:endParaRPr lang="es-CO" sz="800" dirty="0">
              <a:latin typeface="+mj-lt"/>
            </a:endParaRPr>
          </a:p>
        </p:txBody>
      </p:sp>
    </p:spTree>
    <p:extLst>
      <p:ext uri="{BB962C8B-B14F-4D97-AF65-F5344CB8AC3E}">
        <p14:creationId xmlns:p14="http://schemas.microsoft.com/office/powerpoint/2010/main" val="685714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5" name="CuadroTexto 4">
            <a:extLst>
              <a:ext uri="{FF2B5EF4-FFF2-40B4-BE49-F238E27FC236}">
                <a16:creationId xmlns:a16="http://schemas.microsoft.com/office/drawing/2014/main" id="{DC478C58-D311-169D-6817-03C1BEDA76A4}"/>
              </a:ext>
            </a:extLst>
          </p:cNvPr>
          <p:cNvSpPr txBox="1"/>
          <p:nvPr/>
        </p:nvSpPr>
        <p:spPr>
          <a:xfrm>
            <a:off x="3715994" y="6592226"/>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sp>
        <p:nvSpPr>
          <p:cNvPr id="4" name="CuadroTexto 8">
            <a:extLst>
              <a:ext uri="{FF2B5EF4-FFF2-40B4-BE49-F238E27FC236}">
                <a16:creationId xmlns:a16="http://schemas.microsoft.com/office/drawing/2014/main" id="{4AA80533-BB83-3A28-497C-01C8CEFC853C}"/>
              </a:ext>
            </a:extLst>
          </p:cNvPr>
          <p:cNvSpPr txBox="1">
            <a:spLocks noChangeArrowheads="1"/>
          </p:cNvSpPr>
          <p:nvPr/>
        </p:nvSpPr>
        <p:spPr bwMode="auto">
          <a:xfrm>
            <a:off x="627740" y="165746"/>
            <a:ext cx="6176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TES B – Hasta su Vencimiento</a:t>
            </a:r>
          </a:p>
          <a:p>
            <a:r>
              <a:rPr lang="es-CO" altLang="es-CO" sz="1600" dirty="0"/>
              <a:t>	Medición Posterior – Registro contable</a:t>
            </a:r>
          </a:p>
        </p:txBody>
      </p:sp>
      <p:sp>
        <p:nvSpPr>
          <p:cNvPr id="13" name="Flecha: a la derecha 12">
            <a:hlinkClick r:id="rId3" action="ppaction://hlinksldjump"/>
            <a:extLst>
              <a:ext uri="{FF2B5EF4-FFF2-40B4-BE49-F238E27FC236}">
                <a16:creationId xmlns:a16="http://schemas.microsoft.com/office/drawing/2014/main" id="{FC54B216-CEC9-1544-A75B-186B718AA6FB}"/>
              </a:ext>
            </a:extLst>
          </p:cNvPr>
          <p:cNvSpPr/>
          <p:nvPr/>
        </p:nvSpPr>
        <p:spPr>
          <a:xfrm>
            <a:off x="8028384" y="5733256"/>
            <a:ext cx="1059036" cy="360040"/>
          </a:xfrm>
          <a:prstGeom prst="rightArrow">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Medición Inicial</a:t>
            </a:r>
            <a:endParaRPr lang="es-CO" sz="900" dirty="0"/>
          </a:p>
        </p:txBody>
      </p:sp>
      <p:sp>
        <p:nvSpPr>
          <p:cNvPr id="7" name="CuadroTexto 6">
            <a:extLst>
              <a:ext uri="{FF2B5EF4-FFF2-40B4-BE49-F238E27FC236}">
                <a16:creationId xmlns:a16="http://schemas.microsoft.com/office/drawing/2014/main" id="{5B411A31-87E1-BFE0-53A8-8C91EE7ADF8C}"/>
              </a:ext>
            </a:extLst>
          </p:cNvPr>
          <p:cNvSpPr txBox="1"/>
          <p:nvPr/>
        </p:nvSpPr>
        <p:spPr>
          <a:xfrm>
            <a:off x="627740" y="1124744"/>
            <a:ext cx="8048716" cy="738664"/>
          </a:xfrm>
          <a:prstGeom prst="rect">
            <a:avLst/>
          </a:prstGeom>
          <a:noFill/>
        </p:spPr>
        <p:txBody>
          <a:bodyPr wrap="square">
            <a:spAutoFit/>
          </a:bodyPr>
          <a:lstStyle/>
          <a:p>
            <a:r>
              <a:rPr lang="es-ES" sz="1400" dirty="0">
                <a:latin typeface="+mj-lt"/>
              </a:rPr>
              <a:t>Para el caso de la actualización al 24 de octubre de 20X5 la entidad registrará el rendimiento efectivo generado durante el periodo transcurrido entre el 30 de septiembre y el 24 de octubre de 20X5 como un mayor valor de la inversión y como un ingreso, así:</a:t>
            </a:r>
            <a:endParaRPr lang="es-CO" sz="1400" dirty="0">
              <a:latin typeface="+mj-lt"/>
            </a:endParaRPr>
          </a:p>
        </p:txBody>
      </p:sp>
      <p:pic>
        <p:nvPicPr>
          <p:cNvPr id="10" name="Imagen 9">
            <a:extLst>
              <a:ext uri="{FF2B5EF4-FFF2-40B4-BE49-F238E27FC236}">
                <a16:creationId xmlns:a16="http://schemas.microsoft.com/office/drawing/2014/main" id="{D85D3E63-2D16-6502-D335-BE0F8C3E0AEA}"/>
              </a:ext>
            </a:extLst>
          </p:cNvPr>
          <p:cNvPicPr>
            <a:picLocks noChangeAspect="1"/>
          </p:cNvPicPr>
          <p:nvPr/>
        </p:nvPicPr>
        <p:blipFill>
          <a:blip r:embed="rId4"/>
          <a:stretch>
            <a:fillRect/>
          </a:stretch>
        </p:blipFill>
        <p:spPr>
          <a:xfrm>
            <a:off x="467544" y="1916832"/>
            <a:ext cx="8048716" cy="1151441"/>
          </a:xfrm>
          <a:prstGeom prst="rect">
            <a:avLst/>
          </a:prstGeom>
        </p:spPr>
      </p:pic>
      <p:sp>
        <p:nvSpPr>
          <p:cNvPr id="14" name="CuadroTexto 13">
            <a:extLst>
              <a:ext uri="{FF2B5EF4-FFF2-40B4-BE49-F238E27FC236}">
                <a16:creationId xmlns:a16="http://schemas.microsoft.com/office/drawing/2014/main" id="{6D1D17CE-6918-9418-B980-4C3B83EB8769}"/>
              </a:ext>
            </a:extLst>
          </p:cNvPr>
          <p:cNvSpPr txBox="1"/>
          <p:nvPr/>
        </p:nvSpPr>
        <p:spPr>
          <a:xfrm>
            <a:off x="625500" y="3102202"/>
            <a:ext cx="8048716" cy="523220"/>
          </a:xfrm>
          <a:prstGeom prst="rect">
            <a:avLst/>
          </a:prstGeom>
          <a:noFill/>
        </p:spPr>
        <p:txBody>
          <a:bodyPr wrap="square">
            <a:spAutoFit/>
          </a:bodyPr>
          <a:lstStyle/>
          <a:p>
            <a:r>
              <a:rPr lang="es-ES" sz="1400" dirty="0">
                <a:latin typeface="+mj-lt"/>
              </a:rPr>
              <a:t>Adicionalmente, reconoce el pago del cupón como un menor valor de la inversión y un aumento del efectivo, de la siguiente forma: </a:t>
            </a:r>
            <a:endParaRPr lang="es-CO" sz="1400" dirty="0">
              <a:latin typeface="+mj-lt"/>
            </a:endParaRPr>
          </a:p>
        </p:txBody>
      </p:sp>
      <p:pic>
        <p:nvPicPr>
          <p:cNvPr id="18" name="Imagen 17">
            <a:extLst>
              <a:ext uri="{FF2B5EF4-FFF2-40B4-BE49-F238E27FC236}">
                <a16:creationId xmlns:a16="http://schemas.microsoft.com/office/drawing/2014/main" id="{7CDED661-0640-C499-7768-A31574B6CBF0}"/>
              </a:ext>
            </a:extLst>
          </p:cNvPr>
          <p:cNvPicPr>
            <a:picLocks noChangeAspect="1"/>
          </p:cNvPicPr>
          <p:nvPr/>
        </p:nvPicPr>
        <p:blipFill>
          <a:blip r:embed="rId5"/>
          <a:stretch>
            <a:fillRect/>
          </a:stretch>
        </p:blipFill>
        <p:spPr>
          <a:xfrm>
            <a:off x="395536" y="3715750"/>
            <a:ext cx="8278680" cy="936699"/>
          </a:xfrm>
          <a:prstGeom prst="rect">
            <a:avLst/>
          </a:prstGeom>
        </p:spPr>
      </p:pic>
      <p:sp>
        <p:nvSpPr>
          <p:cNvPr id="20" name="CuadroTexto 19">
            <a:extLst>
              <a:ext uri="{FF2B5EF4-FFF2-40B4-BE49-F238E27FC236}">
                <a16:creationId xmlns:a16="http://schemas.microsoft.com/office/drawing/2014/main" id="{30DB39BD-4B59-A291-90A1-77C9C0D31AB9}"/>
              </a:ext>
            </a:extLst>
          </p:cNvPr>
          <p:cNvSpPr txBox="1"/>
          <p:nvPr/>
        </p:nvSpPr>
        <p:spPr>
          <a:xfrm>
            <a:off x="413832" y="4855789"/>
            <a:ext cx="8190616" cy="307777"/>
          </a:xfrm>
          <a:prstGeom prst="rect">
            <a:avLst/>
          </a:prstGeom>
          <a:noFill/>
        </p:spPr>
        <p:txBody>
          <a:bodyPr wrap="square">
            <a:spAutoFit/>
          </a:bodyPr>
          <a:lstStyle/>
          <a:p>
            <a:r>
              <a:rPr lang="es-ES" sz="1400" dirty="0">
                <a:latin typeface="+mj-lt"/>
              </a:rPr>
              <a:t>Por lo anterior, el valor en libros de la inversión es de $117.226.787. </a:t>
            </a:r>
            <a:endParaRPr lang="es-CO" sz="1400" dirty="0">
              <a:latin typeface="+mj-lt"/>
            </a:endParaRPr>
          </a:p>
        </p:txBody>
      </p:sp>
    </p:spTree>
    <p:extLst>
      <p:ext uri="{BB962C8B-B14F-4D97-AF65-F5344CB8AC3E}">
        <p14:creationId xmlns:p14="http://schemas.microsoft.com/office/powerpoint/2010/main" val="4130605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5" name="CuadroTexto 4">
            <a:extLst>
              <a:ext uri="{FF2B5EF4-FFF2-40B4-BE49-F238E27FC236}">
                <a16:creationId xmlns:a16="http://schemas.microsoft.com/office/drawing/2014/main" id="{DC478C58-D311-169D-6817-03C1BEDA76A4}"/>
              </a:ext>
            </a:extLst>
          </p:cNvPr>
          <p:cNvSpPr txBox="1"/>
          <p:nvPr/>
        </p:nvSpPr>
        <p:spPr>
          <a:xfrm>
            <a:off x="2123728" y="6515015"/>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sp>
        <p:nvSpPr>
          <p:cNvPr id="4" name="CuadroTexto 8">
            <a:extLst>
              <a:ext uri="{FF2B5EF4-FFF2-40B4-BE49-F238E27FC236}">
                <a16:creationId xmlns:a16="http://schemas.microsoft.com/office/drawing/2014/main" id="{4AA80533-BB83-3A28-497C-01C8CEFC853C}"/>
              </a:ext>
            </a:extLst>
          </p:cNvPr>
          <p:cNvSpPr txBox="1">
            <a:spLocks noChangeArrowheads="1"/>
          </p:cNvSpPr>
          <p:nvPr/>
        </p:nvSpPr>
        <p:spPr bwMode="auto">
          <a:xfrm>
            <a:off x="627740" y="165746"/>
            <a:ext cx="6176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TES C – NO EXPLÍCITA</a:t>
            </a:r>
          </a:p>
          <a:p>
            <a:r>
              <a:rPr lang="es-CO" altLang="es-CO" sz="1600" dirty="0"/>
              <a:t>	Medición Posterior</a:t>
            </a:r>
          </a:p>
        </p:txBody>
      </p:sp>
      <p:sp>
        <p:nvSpPr>
          <p:cNvPr id="13" name="Flecha: a la derecha 12">
            <a:hlinkClick r:id="rId3" action="ppaction://hlinksldjump"/>
            <a:extLst>
              <a:ext uri="{FF2B5EF4-FFF2-40B4-BE49-F238E27FC236}">
                <a16:creationId xmlns:a16="http://schemas.microsoft.com/office/drawing/2014/main" id="{FC54B216-CEC9-1544-A75B-186B718AA6FB}"/>
              </a:ext>
            </a:extLst>
          </p:cNvPr>
          <p:cNvSpPr/>
          <p:nvPr/>
        </p:nvSpPr>
        <p:spPr>
          <a:xfrm>
            <a:off x="8028384" y="5733256"/>
            <a:ext cx="1059036" cy="360040"/>
          </a:xfrm>
          <a:prstGeom prst="rightArrow">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Medición Inicial</a:t>
            </a:r>
            <a:endParaRPr lang="es-CO" sz="900" dirty="0"/>
          </a:p>
        </p:txBody>
      </p:sp>
      <p:sp>
        <p:nvSpPr>
          <p:cNvPr id="3" name="CuadroTexto 2">
            <a:extLst>
              <a:ext uri="{FF2B5EF4-FFF2-40B4-BE49-F238E27FC236}">
                <a16:creationId xmlns:a16="http://schemas.microsoft.com/office/drawing/2014/main" id="{2A722648-9E4C-D6D6-5D5A-FD30D1B82A6E}"/>
              </a:ext>
            </a:extLst>
          </p:cNvPr>
          <p:cNvSpPr txBox="1"/>
          <p:nvPr/>
        </p:nvSpPr>
        <p:spPr>
          <a:xfrm>
            <a:off x="627740" y="836712"/>
            <a:ext cx="8120724" cy="2677656"/>
          </a:xfrm>
          <a:prstGeom prst="rect">
            <a:avLst/>
          </a:prstGeom>
          <a:noFill/>
        </p:spPr>
        <p:txBody>
          <a:bodyPr wrap="square">
            <a:spAutoFit/>
          </a:bodyPr>
          <a:lstStyle/>
          <a:p>
            <a:r>
              <a:rPr lang="es-ES" sz="1400" dirty="0">
                <a:latin typeface="+mj-lt"/>
              </a:rPr>
              <a:t>Para la medición posterior del instrumento se requiere reconocer de manera separada: </a:t>
            </a:r>
          </a:p>
          <a:p>
            <a:endParaRPr lang="es-ES" sz="1400" dirty="0">
              <a:latin typeface="+mj-lt"/>
            </a:endParaRPr>
          </a:p>
          <a:p>
            <a:pPr marL="342900" indent="-342900">
              <a:buAutoNum type="alphaLcParenR"/>
            </a:pPr>
            <a:r>
              <a:rPr lang="es-ES" sz="1400" dirty="0">
                <a:latin typeface="+mj-lt"/>
              </a:rPr>
              <a:t>el rendimiento efectivo y, </a:t>
            </a:r>
          </a:p>
          <a:p>
            <a:pPr marL="342900" indent="-342900">
              <a:buAutoNum type="alphaLcParenR"/>
            </a:pPr>
            <a:r>
              <a:rPr lang="es-ES" sz="1400" dirty="0">
                <a:latin typeface="+mj-lt"/>
              </a:rPr>
              <a:t>la actualización a valor de mercado.</a:t>
            </a:r>
          </a:p>
          <a:p>
            <a:pPr marL="342900" indent="-342900">
              <a:buAutoNum type="alphaLcParenR"/>
            </a:pPr>
            <a:endParaRPr lang="es-ES" sz="1400" dirty="0">
              <a:latin typeface="+mj-lt"/>
            </a:endParaRPr>
          </a:p>
          <a:p>
            <a:pPr marL="342900" indent="-342900">
              <a:buAutoNum type="alphaLcParenR"/>
            </a:pPr>
            <a:r>
              <a:rPr lang="es-ES" sz="1400" b="1" dirty="0">
                <a:latin typeface="+mj-lt"/>
              </a:rPr>
              <a:t>Reconocimiento del rendimiento efectivo: </a:t>
            </a:r>
          </a:p>
          <a:p>
            <a:pPr marL="342900" indent="-342900">
              <a:buAutoNum type="alphaLcParenR"/>
            </a:pPr>
            <a:endParaRPr lang="es-CO" sz="1400" b="1" dirty="0">
              <a:latin typeface="+mj-lt"/>
            </a:endParaRPr>
          </a:p>
          <a:p>
            <a:r>
              <a:rPr lang="es-ES" sz="1400" dirty="0">
                <a:latin typeface="+mj-lt"/>
              </a:rPr>
              <a:t>Como punto de partida, se debe calcular su tasa de interés efectiva, esta es, aquella que hace equivalentes los flujos contractuales del título con el costo amortizado que tendría el título a la fecha de medición. Para ello, la entidad considera el valor mercado y los costos de transacción del TES C en la fecha de compra; así como los flujos de efectivo esperados (cupones y valor nominal) hasta su vencimiento. La estimación realizada es la siguiente: </a:t>
            </a:r>
            <a:endParaRPr lang="es-ES" sz="1400" b="1" dirty="0">
              <a:latin typeface="+mj-lt"/>
            </a:endParaRPr>
          </a:p>
        </p:txBody>
      </p:sp>
      <p:pic>
        <p:nvPicPr>
          <p:cNvPr id="8" name="Imagen 7">
            <a:extLst>
              <a:ext uri="{FF2B5EF4-FFF2-40B4-BE49-F238E27FC236}">
                <a16:creationId xmlns:a16="http://schemas.microsoft.com/office/drawing/2014/main" id="{DD9E93F9-DD52-A8A0-CF8C-B88F853B9224}"/>
              </a:ext>
            </a:extLst>
          </p:cNvPr>
          <p:cNvPicPr>
            <a:picLocks noChangeAspect="1"/>
          </p:cNvPicPr>
          <p:nvPr/>
        </p:nvPicPr>
        <p:blipFill>
          <a:blip r:embed="rId4"/>
          <a:stretch>
            <a:fillRect/>
          </a:stretch>
        </p:blipFill>
        <p:spPr>
          <a:xfrm>
            <a:off x="4427984" y="3284984"/>
            <a:ext cx="4303865" cy="1800200"/>
          </a:xfrm>
          <a:prstGeom prst="rect">
            <a:avLst/>
          </a:prstGeom>
        </p:spPr>
      </p:pic>
      <p:sp>
        <p:nvSpPr>
          <p:cNvPr id="11" name="CuadroTexto 10">
            <a:extLst>
              <a:ext uri="{FF2B5EF4-FFF2-40B4-BE49-F238E27FC236}">
                <a16:creationId xmlns:a16="http://schemas.microsoft.com/office/drawing/2014/main" id="{545433B8-949A-F1BF-15FA-E66E46E16ED3}"/>
              </a:ext>
            </a:extLst>
          </p:cNvPr>
          <p:cNvSpPr txBox="1"/>
          <p:nvPr/>
        </p:nvSpPr>
        <p:spPr>
          <a:xfrm>
            <a:off x="683568" y="5877272"/>
            <a:ext cx="7119824" cy="461665"/>
          </a:xfrm>
          <a:prstGeom prst="rect">
            <a:avLst/>
          </a:prstGeom>
          <a:noFill/>
        </p:spPr>
        <p:txBody>
          <a:bodyPr wrap="square">
            <a:spAutoFit/>
          </a:bodyPr>
          <a:lstStyle/>
          <a:p>
            <a:r>
              <a:rPr lang="es-ES" sz="800" dirty="0">
                <a:latin typeface="+mj-lt"/>
              </a:rPr>
              <a:t>[1] Los flujos de efectivo corresponden al valor inicial de la inversión y a los valores futuros que se esperan recibir del título hasta su vencimiento, es decir, los cupones y el valor nominal. </a:t>
            </a:r>
          </a:p>
          <a:p>
            <a:r>
              <a:rPr lang="es-ES" sz="800" dirty="0">
                <a:latin typeface="+mj-lt"/>
              </a:rPr>
              <a:t>[2] La tasa de interés efectiva corresponde a la tasa interna de retorno calculada a partir de los flujos de efectivo del título</a:t>
            </a:r>
            <a:endParaRPr lang="es-CO" sz="800" dirty="0">
              <a:latin typeface="+mj-lt"/>
            </a:endParaRPr>
          </a:p>
        </p:txBody>
      </p:sp>
      <p:sp>
        <p:nvSpPr>
          <p:cNvPr id="15" name="CuadroTexto 14">
            <a:extLst>
              <a:ext uri="{FF2B5EF4-FFF2-40B4-BE49-F238E27FC236}">
                <a16:creationId xmlns:a16="http://schemas.microsoft.com/office/drawing/2014/main" id="{325E60EA-8B30-0983-72AD-DC691290F0A9}"/>
              </a:ext>
            </a:extLst>
          </p:cNvPr>
          <p:cNvSpPr txBox="1"/>
          <p:nvPr/>
        </p:nvSpPr>
        <p:spPr>
          <a:xfrm>
            <a:off x="683568" y="5184846"/>
            <a:ext cx="8104108" cy="523220"/>
          </a:xfrm>
          <a:prstGeom prst="rect">
            <a:avLst/>
          </a:prstGeom>
          <a:noFill/>
        </p:spPr>
        <p:txBody>
          <a:bodyPr wrap="square">
            <a:spAutoFit/>
          </a:bodyPr>
          <a:lstStyle/>
          <a:p>
            <a:r>
              <a:rPr lang="es-ES" sz="1400" dirty="0">
                <a:latin typeface="+mj-lt"/>
              </a:rPr>
              <a:t>Dado que la tasa cupón del título es fija, el rendimiento efectivo también lo es, razón por la cual se realiza su cálculo por una sola vez y se usa para todas las mediciones posteriores del título. </a:t>
            </a:r>
            <a:endParaRPr lang="es-CO" sz="1400" dirty="0">
              <a:latin typeface="+mj-lt"/>
            </a:endParaRPr>
          </a:p>
        </p:txBody>
      </p:sp>
    </p:spTree>
    <p:extLst>
      <p:ext uri="{BB962C8B-B14F-4D97-AF65-F5344CB8AC3E}">
        <p14:creationId xmlns:p14="http://schemas.microsoft.com/office/powerpoint/2010/main" val="724313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5" name="CuadroTexto 4">
            <a:extLst>
              <a:ext uri="{FF2B5EF4-FFF2-40B4-BE49-F238E27FC236}">
                <a16:creationId xmlns:a16="http://schemas.microsoft.com/office/drawing/2014/main" id="{DC478C58-D311-169D-6817-03C1BEDA76A4}"/>
              </a:ext>
            </a:extLst>
          </p:cNvPr>
          <p:cNvSpPr txBox="1"/>
          <p:nvPr/>
        </p:nvSpPr>
        <p:spPr>
          <a:xfrm>
            <a:off x="2123728" y="6515015"/>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sp>
        <p:nvSpPr>
          <p:cNvPr id="4" name="CuadroTexto 8">
            <a:extLst>
              <a:ext uri="{FF2B5EF4-FFF2-40B4-BE49-F238E27FC236}">
                <a16:creationId xmlns:a16="http://schemas.microsoft.com/office/drawing/2014/main" id="{4AA80533-BB83-3A28-497C-01C8CEFC853C}"/>
              </a:ext>
            </a:extLst>
          </p:cNvPr>
          <p:cNvSpPr txBox="1">
            <a:spLocks noChangeArrowheads="1"/>
          </p:cNvSpPr>
          <p:nvPr/>
        </p:nvSpPr>
        <p:spPr bwMode="auto">
          <a:xfrm>
            <a:off x="627740" y="165746"/>
            <a:ext cx="6176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TES C – NO EXPLÍCITA</a:t>
            </a:r>
          </a:p>
          <a:p>
            <a:r>
              <a:rPr lang="es-CO" altLang="es-CO" sz="1600" dirty="0"/>
              <a:t>	Medición Posterior</a:t>
            </a:r>
          </a:p>
        </p:txBody>
      </p:sp>
      <p:sp>
        <p:nvSpPr>
          <p:cNvPr id="13" name="Flecha: a la derecha 12">
            <a:hlinkClick r:id="rId3" action="ppaction://hlinksldjump"/>
            <a:extLst>
              <a:ext uri="{FF2B5EF4-FFF2-40B4-BE49-F238E27FC236}">
                <a16:creationId xmlns:a16="http://schemas.microsoft.com/office/drawing/2014/main" id="{FC54B216-CEC9-1544-A75B-186B718AA6FB}"/>
              </a:ext>
            </a:extLst>
          </p:cNvPr>
          <p:cNvSpPr/>
          <p:nvPr/>
        </p:nvSpPr>
        <p:spPr>
          <a:xfrm>
            <a:off x="8028384" y="5733256"/>
            <a:ext cx="1059036" cy="360040"/>
          </a:xfrm>
          <a:prstGeom prst="rightArrow">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Medición Inicial</a:t>
            </a:r>
            <a:endParaRPr lang="es-CO" sz="900" dirty="0"/>
          </a:p>
        </p:txBody>
      </p:sp>
      <p:sp>
        <p:nvSpPr>
          <p:cNvPr id="3" name="CuadroTexto 2">
            <a:extLst>
              <a:ext uri="{FF2B5EF4-FFF2-40B4-BE49-F238E27FC236}">
                <a16:creationId xmlns:a16="http://schemas.microsoft.com/office/drawing/2014/main" id="{2A722648-9E4C-D6D6-5D5A-FD30D1B82A6E}"/>
              </a:ext>
            </a:extLst>
          </p:cNvPr>
          <p:cNvSpPr txBox="1"/>
          <p:nvPr/>
        </p:nvSpPr>
        <p:spPr>
          <a:xfrm>
            <a:off x="627740" y="939320"/>
            <a:ext cx="8120724" cy="954107"/>
          </a:xfrm>
          <a:prstGeom prst="rect">
            <a:avLst/>
          </a:prstGeom>
          <a:noFill/>
        </p:spPr>
        <p:txBody>
          <a:bodyPr wrap="square">
            <a:spAutoFit/>
          </a:bodyPr>
          <a:lstStyle/>
          <a:p>
            <a:r>
              <a:rPr lang="es-ES" sz="1400" dirty="0">
                <a:latin typeface="+mj-lt"/>
              </a:rPr>
              <a:t>Con posterioridad al reconocimiento, se actualiza la inversión inicialmente con base en la tasa de interés efectiva calculada previamente (0,0132% diaria), reconociendo el rendimiento efectivo del TES C en el resultado al corte del 31 de marzo, 30 de junio y 30 de septiembre de 20X5. Las estimaciones del rendimiento efectivo en cada una de las fechas señaladas se presentan a continuación:</a:t>
            </a:r>
            <a:endParaRPr lang="es-ES" sz="1400" b="1" dirty="0">
              <a:latin typeface="+mj-lt"/>
            </a:endParaRPr>
          </a:p>
        </p:txBody>
      </p:sp>
      <p:pic>
        <p:nvPicPr>
          <p:cNvPr id="6" name="Imagen 5">
            <a:extLst>
              <a:ext uri="{FF2B5EF4-FFF2-40B4-BE49-F238E27FC236}">
                <a16:creationId xmlns:a16="http://schemas.microsoft.com/office/drawing/2014/main" id="{C45CC686-4E96-0B17-DE5E-1BF9D7E3CE50}"/>
              </a:ext>
            </a:extLst>
          </p:cNvPr>
          <p:cNvPicPr>
            <a:picLocks noChangeAspect="1"/>
          </p:cNvPicPr>
          <p:nvPr/>
        </p:nvPicPr>
        <p:blipFill>
          <a:blip r:embed="rId4"/>
          <a:stretch>
            <a:fillRect/>
          </a:stretch>
        </p:blipFill>
        <p:spPr>
          <a:xfrm>
            <a:off x="691658" y="2020670"/>
            <a:ext cx="7992888" cy="1659765"/>
          </a:xfrm>
          <a:prstGeom prst="rect">
            <a:avLst/>
          </a:prstGeom>
        </p:spPr>
      </p:pic>
      <p:sp>
        <p:nvSpPr>
          <p:cNvPr id="9" name="CuadroTexto 8">
            <a:extLst>
              <a:ext uri="{FF2B5EF4-FFF2-40B4-BE49-F238E27FC236}">
                <a16:creationId xmlns:a16="http://schemas.microsoft.com/office/drawing/2014/main" id="{3C6A38FC-A215-3367-C481-F8AC2631F2C2}"/>
              </a:ext>
            </a:extLst>
          </p:cNvPr>
          <p:cNvSpPr txBox="1"/>
          <p:nvPr/>
        </p:nvSpPr>
        <p:spPr>
          <a:xfrm>
            <a:off x="758825" y="4015850"/>
            <a:ext cx="7963192" cy="1477328"/>
          </a:xfrm>
          <a:prstGeom prst="rect">
            <a:avLst/>
          </a:prstGeom>
          <a:noFill/>
        </p:spPr>
        <p:txBody>
          <a:bodyPr wrap="square">
            <a:spAutoFit/>
          </a:bodyPr>
          <a:lstStyle/>
          <a:p>
            <a:r>
              <a:rPr lang="es-ES" sz="900" dirty="0">
                <a:latin typeface="+mj-lt"/>
              </a:rPr>
              <a:t>[1] El valor en libros antes de la actualización sin efectos de mercado corresponde al monto por el que se encontraría registrado el título a la fecha, si para su actualización se usara el costo amortizado, esto es, sin tener en cuenta las variaciones reconocidas por valoración a mercado. </a:t>
            </a:r>
          </a:p>
          <a:p>
            <a:r>
              <a:rPr lang="es-ES" sz="900" dirty="0">
                <a:latin typeface="+mj-lt"/>
              </a:rPr>
              <a:t>[2] Para la determinación del costo amortizado que tendría el título se calcularon los días comprendidos desde la fecha de la última actualización del TES C y la fecha en la que se realiza la nueva actualización (31 de marzo, 30 de junio y 30 de septiembre de 20X5). </a:t>
            </a:r>
          </a:p>
          <a:p>
            <a:r>
              <a:rPr lang="es-ES" sz="900" dirty="0">
                <a:latin typeface="+mj-lt"/>
              </a:rPr>
              <a:t>[3] El rendimiento efectivo corresponde al producto entre el valor en libros de la inversión antes de la actualización y la tasa de interés efectiva (0,0132% diaria), ajustada por los días transcurridos desde la fecha de la última actualización. Para tal efecto, se emplea la siguiente fórmula: Rendimiento efectivo = valor presente*[(1+Tasa de interés efectiva)días -1] </a:t>
            </a:r>
          </a:p>
          <a:p>
            <a:r>
              <a:rPr lang="es-ES" sz="900" dirty="0">
                <a:latin typeface="+mj-lt"/>
              </a:rPr>
              <a:t>[4] El pago de capital e intereses corresponde al pago del cupón o del valor nominal del título.</a:t>
            </a:r>
          </a:p>
          <a:p>
            <a:r>
              <a:rPr lang="es-ES" sz="900" dirty="0">
                <a:latin typeface="+mj-lt"/>
              </a:rPr>
              <a:t> [5] El costo amortizado corresponde al valor en libros de la inversión antes de la actualización más el rendimiento efectivo menos los pagos de capital e intereses menos cualquier disminución por deterioro del valor.</a:t>
            </a:r>
            <a:endParaRPr lang="es-CO" sz="900" dirty="0">
              <a:latin typeface="+mj-lt"/>
            </a:endParaRPr>
          </a:p>
        </p:txBody>
      </p:sp>
    </p:spTree>
    <p:extLst>
      <p:ext uri="{BB962C8B-B14F-4D97-AF65-F5344CB8AC3E}">
        <p14:creationId xmlns:p14="http://schemas.microsoft.com/office/powerpoint/2010/main" val="3064980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5" name="CuadroTexto 4">
            <a:extLst>
              <a:ext uri="{FF2B5EF4-FFF2-40B4-BE49-F238E27FC236}">
                <a16:creationId xmlns:a16="http://schemas.microsoft.com/office/drawing/2014/main" id="{DC478C58-D311-169D-6817-03C1BEDA76A4}"/>
              </a:ext>
            </a:extLst>
          </p:cNvPr>
          <p:cNvSpPr txBox="1"/>
          <p:nvPr/>
        </p:nvSpPr>
        <p:spPr>
          <a:xfrm>
            <a:off x="2123728" y="6515015"/>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sp>
        <p:nvSpPr>
          <p:cNvPr id="4" name="CuadroTexto 8">
            <a:extLst>
              <a:ext uri="{FF2B5EF4-FFF2-40B4-BE49-F238E27FC236}">
                <a16:creationId xmlns:a16="http://schemas.microsoft.com/office/drawing/2014/main" id="{4AA80533-BB83-3A28-497C-01C8CEFC853C}"/>
              </a:ext>
            </a:extLst>
          </p:cNvPr>
          <p:cNvSpPr txBox="1">
            <a:spLocks noChangeArrowheads="1"/>
          </p:cNvSpPr>
          <p:nvPr/>
        </p:nvSpPr>
        <p:spPr bwMode="auto">
          <a:xfrm>
            <a:off x="627740" y="165746"/>
            <a:ext cx="6176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TES C – NO EXPLÍCITA</a:t>
            </a:r>
          </a:p>
          <a:p>
            <a:r>
              <a:rPr lang="es-CO" altLang="es-CO" sz="1600" dirty="0"/>
              <a:t>	Medición Posterior</a:t>
            </a:r>
          </a:p>
        </p:txBody>
      </p:sp>
      <p:sp>
        <p:nvSpPr>
          <p:cNvPr id="13" name="Flecha: a la derecha 12">
            <a:hlinkClick r:id="rId3" action="ppaction://hlinksldjump"/>
            <a:extLst>
              <a:ext uri="{FF2B5EF4-FFF2-40B4-BE49-F238E27FC236}">
                <a16:creationId xmlns:a16="http://schemas.microsoft.com/office/drawing/2014/main" id="{FC54B216-CEC9-1544-A75B-186B718AA6FB}"/>
              </a:ext>
            </a:extLst>
          </p:cNvPr>
          <p:cNvSpPr/>
          <p:nvPr/>
        </p:nvSpPr>
        <p:spPr>
          <a:xfrm>
            <a:off x="8028384" y="5733256"/>
            <a:ext cx="1059036" cy="360040"/>
          </a:xfrm>
          <a:prstGeom prst="rightArrow">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Medición Inicial</a:t>
            </a:r>
            <a:endParaRPr lang="es-CO" sz="900" dirty="0"/>
          </a:p>
        </p:txBody>
      </p:sp>
      <p:sp>
        <p:nvSpPr>
          <p:cNvPr id="3" name="CuadroTexto 2">
            <a:extLst>
              <a:ext uri="{FF2B5EF4-FFF2-40B4-BE49-F238E27FC236}">
                <a16:creationId xmlns:a16="http://schemas.microsoft.com/office/drawing/2014/main" id="{2A722648-9E4C-D6D6-5D5A-FD30D1B82A6E}"/>
              </a:ext>
            </a:extLst>
          </p:cNvPr>
          <p:cNvSpPr txBox="1"/>
          <p:nvPr/>
        </p:nvSpPr>
        <p:spPr>
          <a:xfrm>
            <a:off x="615156" y="980728"/>
            <a:ext cx="8120724" cy="738664"/>
          </a:xfrm>
          <a:prstGeom prst="rect">
            <a:avLst/>
          </a:prstGeom>
          <a:noFill/>
        </p:spPr>
        <p:txBody>
          <a:bodyPr wrap="square">
            <a:spAutoFit/>
          </a:bodyPr>
          <a:lstStyle/>
          <a:p>
            <a:r>
              <a:rPr lang="es-ES" sz="1400" dirty="0">
                <a:latin typeface="+mj-lt"/>
              </a:rPr>
              <a:t>Para el caso de la actualización al 31 de marzo de 20X5, dado que no hubo pago del cupón ni del valor nominal del título, la entidad registrará el rendimiento efectivo generado durante el periodo transcurrido entre el 02 de febrero y el 31 de marzo de 20X5 como un mayor valor de la inversión y como un ingreso, así:</a:t>
            </a:r>
            <a:endParaRPr lang="es-ES" sz="1400" b="1" dirty="0">
              <a:latin typeface="+mj-lt"/>
            </a:endParaRPr>
          </a:p>
        </p:txBody>
      </p:sp>
      <p:pic>
        <p:nvPicPr>
          <p:cNvPr id="7" name="Imagen 6">
            <a:extLst>
              <a:ext uri="{FF2B5EF4-FFF2-40B4-BE49-F238E27FC236}">
                <a16:creationId xmlns:a16="http://schemas.microsoft.com/office/drawing/2014/main" id="{99DA78C4-5F4E-78E8-2349-3074ABADAE9C}"/>
              </a:ext>
            </a:extLst>
          </p:cNvPr>
          <p:cNvPicPr>
            <a:picLocks noChangeAspect="1"/>
          </p:cNvPicPr>
          <p:nvPr/>
        </p:nvPicPr>
        <p:blipFill>
          <a:blip r:embed="rId4"/>
          <a:stretch>
            <a:fillRect/>
          </a:stretch>
        </p:blipFill>
        <p:spPr>
          <a:xfrm>
            <a:off x="589112" y="1739774"/>
            <a:ext cx="7943328" cy="1345156"/>
          </a:xfrm>
          <a:prstGeom prst="rect">
            <a:avLst/>
          </a:prstGeom>
        </p:spPr>
      </p:pic>
      <p:sp>
        <p:nvSpPr>
          <p:cNvPr id="10" name="CuadroTexto 9">
            <a:extLst>
              <a:ext uri="{FF2B5EF4-FFF2-40B4-BE49-F238E27FC236}">
                <a16:creationId xmlns:a16="http://schemas.microsoft.com/office/drawing/2014/main" id="{F7D91665-CF22-E2D7-A8AB-69C6629B97A2}"/>
              </a:ext>
            </a:extLst>
          </p:cNvPr>
          <p:cNvSpPr txBox="1"/>
          <p:nvPr/>
        </p:nvSpPr>
        <p:spPr>
          <a:xfrm>
            <a:off x="555984" y="3294116"/>
            <a:ext cx="4572000" cy="307777"/>
          </a:xfrm>
          <a:prstGeom prst="rect">
            <a:avLst/>
          </a:prstGeom>
          <a:noFill/>
        </p:spPr>
        <p:txBody>
          <a:bodyPr wrap="square">
            <a:spAutoFit/>
          </a:bodyPr>
          <a:lstStyle/>
          <a:p>
            <a:r>
              <a:rPr lang="es-ES" sz="1400" b="1" dirty="0">
                <a:latin typeface="+mj-lt"/>
              </a:rPr>
              <a:t>b) Actualización a valor de mercado</a:t>
            </a:r>
            <a:endParaRPr lang="es-CO" sz="1400" b="1" dirty="0">
              <a:latin typeface="+mj-lt"/>
            </a:endParaRPr>
          </a:p>
        </p:txBody>
      </p:sp>
      <p:sp>
        <p:nvSpPr>
          <p:cNvPr id="12" name="CuadroTexto 11">
            <a:extLst>
              <a:ext uri="{FF2B5EF4-FFF2-40B4-BE49-F238E27FC236}">
                <a16:creationId xmlns:a16="http://schemas.microsoft.com/office/drawing/2014/main" id="{73700211-BB0E-5163-D261-8BCF8DBA18F2}"/>
              </a:ext>
            </a:extLst>
          </p:cNvPr>
          <p:cNvSpPr txBox="1"/>
          <p:nvPr/>
        </p:nvSpPr>
        <p:spPr>
          <a:xfrm>
            <a:off x="555984" y="3654961"/>
            <a:ext cx="7943328" cy="738664"/>
          </a:xfrm>
          <a:prstGeom prst="rect">
            <a:avLst/>
          </a:prstGeom>
          <a:noFill/>
        </p:spPr>
        <p:txBody>
          <a:bodyPr wrap="square">
            <a:spAutoFit/>
          </a:bodyPr>
          <a:lstStyle/>
          <a:p>
            <a:r>
              <a:rPr lang="es-ES" sz="1400" dirty="0">
                <a:latin typeface="+mj-lt"/>
              </a:rPr>
              <a:t>Para la actualización a valor de mercado, se toma como referencia la valoración del TES A, dado que tiene las mismas condiciones financieras con el TES C, por tanto, el valor de mercado para cada trimestre corresponde a: </a:t>
            </a:r>
            <a:endParaRPr lang="es-CO" sz="1400" dirty="0">
              <a:latin typeface="+mj-lt"/>
            </a:endParaRPr>
          </a:p>
        </p:txBody>
      </p:sp>
      <p:pic>
        <p:nvPicPr>
          <p:cNvPr id="15" name="Imagen 14">
            <a:extLst>
              <a:ext uri="{FF2B5EF4-FFF2-40B4-BE49-F238E27FC236}">
                <a16:creationId xmlns:a16="http://schemas.microsoft.com/office/drawing/2014/main" id="{DDC1FFED-E4A1-B342-C6C2-2BB95EEA2A32}"/>
              </a:ext>
            </a:extLst>
          </p:cNvPr>
          <p:cNvPicPr>
            <a:picLocks noChangeAspect="1"/>
          </p:cNvPicPr>
          <p:nvPr/>
        </p:nvPicPr>
        <p:blipFill>
          <a:blip r:embed="rId5"/>
          <a:stretch>
            <a:fillRect/>
          </a:stretch>
        </p:blipFill>
        <p:spPr>
          <a:xfrm>
            <a:off x="471488" y="4437301"/>
            <a:ext cx="7943328" cy="1285982"/>
          </a:xfrm>
          <a:prstGeom prst="rect">
            <a:avLst/>
          </a:prstGeom>
        </p:spPr>
      </p:pic>
    </p:spTree>
    <p:extLst>
      <p:ext uri="{BB962C8B-B14F-4D97-AF65-F5344CB8AC3E}">
        <p14:creationId xmlns:p14="http://schemas.microsoft.com/office/powerpoint/2010/main" val="536911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403648" y="484735"/>
            <a:ext cx="22681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Reconocimiento</a:t>
            </a:r>
          </a:p>
        </p:txBody>
      </p:sp>
      <p:pic>
        <p:nvPicPr>
          <p:cNvPr id="5" name="Gráfico 4" descr="Preguntas contorno">
            <a:extLst>
              <a:ext uri="{FF2B5EF4-FFF2-40B4-BE49-F238E27FC236}">
                <a16:creationId xmlns:a16="http://schemas.microsoft.com/office/drawing/2014/main" id="{2FBB10FA-3EBE-9118-0616-16B670761F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1196" y="227590"/>
            <a:ext cx="914400" cy="914400"/>
          </a:xfrm>
          <a:prstGeom prst="rect">
            <a:avLst/>
          </a:prstGeom>
        </p:spPr>
      </p:pic>
      <p:pic>
        <p:nvPicPr>
          <p:cNvPr id="7" name="Imagen 6" descr="Abeja, choca los cinco">
            <a:extLst>
              <a:ext uri="{FF2B5EF4-FFF2-40B4-BE49-F238E27FC236}">
                <a16:creationId xmlns:a16="http://schemas.microsoft.com/office/drawing/2014/main" id="{D1ABCC25-8069-DD75-DA11-C70B761C99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0392" y="5576240"/>
            <a:ext cx="692696" cy="567644"/>
          </a:xfrm>
          <a:prstGeom prst="rect">
            <a:avLst/>
          </a:prstGeom>
        </p:spPr>
      </p:pic>
      <p:cxnSp>
        <p:nvCxnSpPr>
          <p:cNvPr id="9" name="Conector recto 8">
            <a:extLst>
              <a:ext uri="{FF2B5EF4-FFF2-40B4-BE49-F238E27FC236}">
                <a16:creationId xmlns:a16="http://schemas.microsoft.com/office/drawing/2014/main" id="{AF8EE0BC-4779-734B-3611-660B7A678DBC}"/>
              </a:ext>
            </a:extLst>
          </p:cNvPr>
          <p:cNvCxnSpPr>
            <a:cxnSpLocks/>
          </p:cNvCxnSpPr>
          <p:nvPr/>
        </p:nvCxnSpPr>
        <p:spPr>
          <a:xfrm>
            <a:off x="3419872" y="1340768"/>
            <a:ext cx="0" cy="4680520"/>
          </a:xfrm>
          <a:prstGeom prst="line">
            <a:avLst/>
          </a:prstGeom>
          <a:ln>
            <a:solidFill>
              <a:srgbClr val="007767"/>
            </a:solidFill>
          </a:ln>
        </p:spPr>
        <p:style>
          <a:lnRef idx="3">
            <a:schemeClr val="accent1"/>
          </a:lnRef>
          <a:fillRef idx="0">
            <a:schemeClr val="accent1"/>
          </a:fillRef>
          <a:effectRef idx="2">
            <a:schemeClr val="accent1"/>
          </a:effectRef>
          <a:fontRef idx="minor">
            <a:schemeClr val="tx1"/>
          </a:fontRef>
        </p:style>
      </p:cxnSp>
      <p:pic>
        <p:nvPicPr>
          <p:cNvPr id="14" name="Gráfico 13" descr="Caja fuerte con relleno sólido">
            <a:extLst>
              <a:ext uri="{FF2B5EF4-FFF2-40B4-BE49-F238E27FC236}">
                <a16:creationId xmlns:a16="http://schemas.microsoft.com/office/drawing/2014/main" id="{FE39A772-CCE8-7398-2A83-778057AFBF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0626" y="2218208"/>
            <a:ext cx="582936" cy="582936"/>
          </a:xfrm>
          <a:prstGeom prst="rect">
            <a:avLst/>
          </a:prstGeom>
        </p:spPr>
      </p:pic>
      <p:sp>
        <p:nvSpPr>
          <p:cNvPr id="15" name="Rectángulo: esquinas redondeadas 14">
            <a:extLst>
              <a:ext uri="{FF2B5EF4-FFF2-40B4-BE49-F238E27FC236}">
                <a16:creationId xmlns:a16="http://schemas.microsoft.com/office/drawing/2014/main" id="{140B73C2-6AC1-AA7F-09E5-9C08533B313B}"/>
              </a:ext>
            </a:extLst>
          </p:cNvPr>
          <p:cNvSpPr/>
          <p:nvPr/>
        </p:nvSpPr>
        <p:spPr>
          <a:xfrm>
            <a:off x="813562" y="2218208"/>
            <a:ext cx="2268189" cy="946000"/>
          </a:xfrm>
          <a:prstGeom prst="roundRect">
            <a:avLst/>
          </a:prstGeom>
          <a:solidFill>
            <a:srgbClr val="2B5384"/>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t>Son recursos financieros </a:t>
            </a:r>
            <a:endParaRPr lang="es-CO" dirty="0"/>
          </a:p>
        </p:txBody>
      </p:sp>
      <p:sp>
        <p:nvSpPr>
          <p:cNvPr id="16" name="CuadroTexto 15">
            <a:extLst>
              <a:ext uri="{FF2B5EF4-FFF2-40B4-BE49-F238E27FC236}">
                <a16:creationId xmlns:a16="http://schemas.microsoft.com/office/drawing/2014/main" id="{AED4FF0F-877D-C8C8-3A05-6FB0F12398C7}"/>
              </a:ext>
            </a:extLst>
          </p:cNvPr>
          <p:cNvSpPr txBox="1"/>
          <p:nvPr/>
        </p:nvSpPr>
        <p:spPr>
          <a:xfrm>
            <a:off x="1259682" y="3265530"/>
            <a:ext cx="1968016" cy="415498"/>
          </a:xfrm>
          <a:prstGeom prst="rect">
            <a:avLst/>
          </a:prstGeom>
          <a:noFill/>
        </p:spPr>
        <p:txBody>
          <a:bodyPr wrap="square" rtlCol="0">
            <a:spAutoFit/>
          </a:bodyPr>
          <a:lstStyle/>
          <a:p>
            <a:r>
              <a:rPr lang="es-ES" dirty="0"/>
              <a:t>Colocados en:</a:t>
            </a:r>
            <a:endParaRPr lang="es-CO" dirty="0"/>
          </a:p>
        </p:txBody>
      </p:sp>
      <p:cxnSp>
        <p:nvCxnSpPr>
          <p:cNvPr id="18" name="Conector recto 17">
            <a:extLst>
              <a:ext uri="{FF2B5EF4-FFF2-40B4-BE49-F238E27FC236}">
                <a16:creationId xmlns:a16="http://schemas.microsoft.com/office/drawing/2014/main" id="{5C62C90A-0F05-192C-AE14-7EAE3988773D}"/>
              </a:ext>
            </a:extLst>
          </p:cNvPr>
          <p:cNvCxnSpPr>
            <a:stCxn id="16" idx="3"/>
          </p:cNvCxnSpPr>
          <p:nvPr/>
        </p:nvCxnSpPr>
        <p:spPr>
          <a:xfrm>
            <a:off x="3227698" y="3473279"/>
            <a:ext cx="192174" cy="0"/>
          </a:xfrm>
          <a:prstGeom prst="line">
            <a:avLst/>
          </a:prstGeom>
          <a:ln>
            <a:solidFill>
              <a:srgbClr val="007767"/>
            </a:solidFill>
          </a:ln>
        </p:spPr>
        <p:style>
          <a:lnRef idx="3">
            <a:schemeClr val="accent1"/>
          </a:lnRef>
          <a:fillRef idx="0">
            <a:schemeClr val="accent1"/>
          </a:fillRef>
          <a:effectRef idx="2">
            <a:schemeClr val="accent1"/>
          </a:effectRef>
          <a:fontRef idx="minor">
            <a:schemeClr val="tx1"/>
          </a:fontRef>
        </p:style>
      </p:cxnSp>
      <p:sp>
        <p:nvSpPr>
          <p:cNvPr id="19" name="Rectángulo: esquinas redondeadas 18">
            <a:extLst>
              <a:ext uri="{FF2B5EF4-FFF2-40B4-BE49-F238E27FC236}">
                <a16:creationId xmlns:a16="http://schemas.microsoft.com/office/drawing/2014/main" id="{1A40BF31-5EEC-E981-2309-9E8B61C74077}"/>
              </a:ext>
            </a:extLst>
          </p:cNvPr>
          <p:cNvSpPr/>
          <p:nvPr/>
        </p:nvSpPr>
        <p:spPr>
          <a:xfrm>
            <a:off x="3612047" y="1304739"/>
            <a:ext cx="2160240" cy="6480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INSTRUMENTOS DE PATRIMONIO</a:t>
            </a:r>
            <a:endParaRPr lang="es-CO" sz="1800" dirty="0"/>
          </a:p>
        </p:txBody>
      </p:sp>
      <p:sp>
        <p:nvSpPr>
          <p:cNvPr id="21" name="Rectángulo: esquinas redondeadas 20">
            <a:extLst>
              <a:ext uri="{FF2B5EF4-FFF2-40B4-BE49-F238E27FC236}">
                <a16:creationId xmlns:a16="http://schemas.microsoft.com/office/drawing/2014/main" id="{DA3AFFDF-0898-D096-7A12-BC642285A768}"/>
              </a:ext>
            </a:extLst>
          </p:cNvPr>
          <p:cNvSpPr/>
          <p:nvPr/>
        </p:nvSpPr>
        <p:spPr>
          <a:xfrm>
            <a:off x="3635896" y="3692263"/>
            <a:ext cx="2138851" cy="6480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INSTRUMENTOS DE DEUDA</a:t>
            </a:r>
            <a:endParaRPr lang="es-CO" sz="1800" dirty="0"/>
          </a:p>
        </p:txBody>
      </p:sp>
      <p:sp>
        <p:nvSpPr>
          <p:cNvPr id="24" name="Bocadillo nube: nube 23">
            <a:extLst>
              <a:ext uri="{FF2B5EF4-FFF2-40B4-BE49-F238E27FC236}">
                <a16:creationId xmlns:a16="http://schemas.microsoft.com/office/drawing/2014/main" id="{27E9748C-B856-4BB1-5E17-D14ABB36E5DB}"/>
              </a:ext>
            </a:extLst>
          </p:cNvPr>
          <p:cNvSpPr/>
          <p:nvPr/>
        </p:nvSpPr>
        <p:spPr>
          <a:xfrm>
            <a:off x="7116540" y="741993"/>
            <a:ext cx="1676548" cy="799994"/>
          </a:xfrm>
          <a:prstGeom prst="cloudCallout">
            <a:avLst/>
          </a:prstGeom>
          <a:solidFill>
            <a:srgbClr val="00776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t>intención</a:t>
            </a:r>
            <a:endParaRPr lang="es-CO" sz="1600" dirty="0"/>
          </a:p>
        </p:txBody>
      </p:sp>
      <p:sp>
        <p:nvSpPr>
          <p:cNvPr id="25" name="Rectángulo: esquinas redondeadas 24">
            <a:extLst>
              <a:ext uri="{FF2B5EF4-FFF2-40B4-BE49-F238E27FC236}">
                <a16:creationId xmlns:a16="http://schemas.microsoft.com/office/drawing/2014/main" id="{7F38CF16-D265-9169-02A9-47403B7D68BB}"/>
              </a:ext>
            </a:extLst>
          </p:cNvPr>
          <p:cNvSpPr/>
          <p:nvPr/>
        </p:nvSpPr>
        <p:spPr>
          <a:xfrm>
            <a:off x="3633436" y="2251430"/>
            <a:ext cx="2138851" cy="912778"/>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otorgan al tenedor derechos participativos en los resultados de la entidad emisora. </a:t>
            </a:r>
            <a:endParaRPr lang="es-CO" sz="1400" dirty="0"/>
          </a:p>
        </p:txBody>
      </p:sp>
      <p:sp>
        <p:nvSpPr>
          <p:cNvPr id="26" name="Rectángulo: esquinas redondeadas 25">
            <a:extLst>
              <a:ext uri="{FF2B5EF4-FFF2-40B4-BE49-F238E27FC236}">
                <a16:creationId xmlns:a16="http://schemas.microsoft.com/office/drawing/2014/main" id="{C962BC4C-AA3C-837B-99DD-56D90C1796B9}"/>
              </a:ext>
            </a:extLst>
          </p:cNvPr>
          <p:cNvSpPr/>
          <p:nvPr/>
        </p:nvSpPr>
        <p:spPr>
          <a:xfrm>
            <a:off x="3671838" y="4725144"/>
            <a:ext cx="2138851" cy="912778"/>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300" dirty="0"/>
              <a:t>Son títulos de renta fija que le otorgan a su tenedor la calidad de acreedor frente al emisor del título</a:t>
            </a:r>
            <a:endParaRPr lang="es-CO" sz="1300" dirty="0"/>
          </a:p>
        </p:txBody>
      </p:sp>
      <p:sp>
        <p:nvSpPr>
          <p:cNvPr id="27" name="Rectángulo: esquinas redondeadas 26">
            <a:extLst>
              <a:ext uri="{FF2B5EF4-FFF2-40B4-BE49-F238E27FC236}">
                <a16:creationId xmlns:a16="http://schemas.microsoft.com/office/drawing/2014/main" id="{57AFE531-95B6-4B6C-CF90-D6FD65A9C238}"/>
              </a:ext>
            </a:extLst>
          </p:cNvPr>
          <p:cNvSpPr/>
          <p:nvPr/>
        </p:nvSpPr>
        <p:spPr>
          <a:xfrm>
            <a:off x="6605352" y="1940284"/>
            <a:ext cx="2386759" cy="1501848"/>
          </a:xfrm>
          <a:prstGeom prst="roundRect">
            <a:avLst/>
          </a:prstGeom>
          <a:solidFill>
            <a:schemeClr val="bg1">
              <a:lumMod val="8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s-ES" sz="1400" dirty="0">
                <a:solidFill>
                  <a:schemeClr val="tx1"/>
                </a:solidFill>
              </a:rPr>
              <a:t>Con el propósito de obtener rendimientos provenientes de las fluctuaciones del precio o de los flujos contractuales del título durante su vigencia</a:t>
            </a:r>
            <a:endParaRPr lang="es-CO" sz="1400" dirty="0">
              <a:solidFill>
                <a:schemeClr val="tx1"/>
              </a:solidFill>
            </a:endParaRPr>
          </a:p>
        </p:txBody>
      </p:sp>
      <p:cxnSp>
        <p:nvCxnSpPr>
          <p:cNvPr id="29" name="Conector: curvado 28">
            <a:extLst>
              <a:ext uri="{FF2B5EF4-FFF2-40B4-BE49-F238E27FC236}">
                <a16:creationId xmlns:a16="http://schemas.microsoft.com/office/drawing/2014/main" id="{6FB23047-F97C-DB9E-597D-133BEDF038D3}"/>
              </a:ext>
            </a:extLst>
          </p:cNvPr>
          <p:cNvCxnSpPr>
            <a:cxnSpLocks/>
            <a:stCxn id="25" idx="3"/>
            <a:endCxn id="27" idx="1"/>
          </p:cNvCxnSpPr>
          <p:nvPr/>
        </p:nvCxnSpPr>
        <p:spPr>
          <a:xfrm flipV="1">
            <a:off x="5772287" y="2691208"/>
            <a:ext cx="833065" cy="16611"/>
          </a:xfrm>
          <a:prstGeom prst="curvedConnector3">
            <a:avLst/>
          </a:prstGeom>
          <a:ln>
            <a:solidFill>
              <a:srgbClr val="007767"/>
            </a:solidFill>
            <a:tailEnd type="triangle"/>
          </a:ln>
        </p:spPr>
        <p:style>
          <a:lnRef idx="3">
            <a:schemeClr val="dk1"/>
          </a:lnRef>
          <a:fillRef idx="0">
            <a:schemeClr val="dk1"/>
          </a:fillRef>
          <a:effectRef idx="2">
            <a:schemeClr val="dk1"/>
          </a:effectRef>
          <a:fontRef idx="minor">
            <a:schemeClr val="tx1"/>
          </a:fontRef>
        </p:style>
      </p:cxnSp>
      <p:sp>
        <p:nvSpPr>
          <p:cNvPr id="18432" name="Rectángulo: esquinas redondeadas 18431">
            <a:extLst>
              <a:ext uri="{FF2B5EF4-FFF2-40B4-BE49-F238E27FC236}">
                <a16:creationId xmlns:a16="http://schemas.microsoft.com/office/drawing/2014/main" id="{2EB40C66-A86B-777A-E76C-AA32D73A83A9}"/>
              </a:ext>
            </a:extLst>
          </p:cNvPr>
          <p:cNvSpPr/>
          <p:nvPr/>
        </p:nvSpPr>
        <p:spPr>
          <a:xfrm>
            <a:off x="6653388" y="3891892"/>
            <a:ext cx="2386759" cy="1501848"/>
          </a:xfrm>
          <a:prstGeom prst="roundRect">
            <a:avLst/>
          </a:prstGeom>
          <a:solidFill>
            <a:schemeClr val="bg1">
              <a:lumMod val="8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s-ES" sz="1600" dirty="0">
                <a:solidFill>
                  <a:schemeClr val="tx1"/>
                </a:solidFill>
              </a:rPr>
              <a:t>No se esperen negociar y que no otorguen control, influencia significativa ni control conjunto</a:t>
            </a:r>
            <a:endParaRPr lang="es-CO" sz="1600" dirty="0">
              <a:solidFill>
                <a:schemeClr val="tx1"/>
              </a:solidFill>
            </a:endParaRPr>
          </a:p>
        </p:txBody>
      </p:sp>
      <p:cxnSp>
        <p:nvCxnSpPr>
          <p:cNvPr id="18435" name="Conector: curvado 18434">
            <a:extLst>
              <a:ext uri="{FF2B5EF4-FFF2-40B4-BE49-F238E27FC236}">
                <a16:creationId xmlns:a16="http://schemas.microsoft.com/office/drawing/2014/main" id="{DE88F2E0-63EA-2264-656D-3C6895C424CE}"/>
              </a:ext>
            </a:extLst>
          </p:cNvPr>
          <p:cNvCxnSpPr>
            <a:cxnSpLocks/>
            <a:stCxn id="25" idx="3"/>
            <a:endCxn id="18432" idx="1"/>
          </p:cNvCxnSpPr>
          <p:nvPr/>
        </p:nvCxnSpPr>
        <p:spPr>
          <a:xfrm>
            <a:off x="5772287" y="2707819"/>
            <a:ext cx="881101" cy="1934997"/>
          </a:xfrm>
          <a:prstGeom prst="curvedConnector3">
            <a:avLst>
              <a:gd name="adj1" fmla="val 50000"/>
            </a:avLst>
          </a:prstGeom>
          <a:ln>
            <a:solidFill>
              <a:srgbClr val="007767"/>
            </a:solidFill>
            <a:tailEnd type="triangle"/>
          </a:ln>
        </p:spPr>
        <p:style>
          <a:lnRef idx="3">
            <a:schemeClr val="dk1"/>
          </a:lnRef>
          <a:fillRef idx="0">
            <a:schemeClr val="dk1"/>
          </a:fillRef>
          <a:effectRef idx="2">
            <a:schemeClr val="dk1"/>
          </a:effectRef>
          <a:fontRef idx="minor">
            <a:schemeClr val="tx1"/>
          </a:fontRef>
        </p:style>
      </p:cxnSp>
      <p:cxnSp>
        <p:nvCxnSpPr>
          <p:cNvPr id="18441" name="Conector: curvado 18440">
            <a:extLst>
              <a:ext uri="{FF2B5EF4-FFF2-40B4-BE49-F238E27FC236}">
                <a16:creationId xmlns:a16="http://schemas.microsoft.com/office/drawing/2014/main" id="{46B8802F-C886-852F-8717-0A78ADDC7177}"/>
              </a:ext>
            </a:extLst>
          </p:cNvPr>
          <p:cNvCxnSpPr>
            <a:cxnSpLocks/>
            <a:stCxn id="26" idx="3"/>
          </p:cNvCxnSpPr>
          <p:nvPr/>
        </p:nvCxnSpPr>
        <p:spPr>
          <a:xfrm flipV="1">
            <a:off x="5810689" y="3356992"/>
            <a:ext cx="847445" cy="1824541"/>
          </a:xfrm>
          <a:prstGeom prst="curvedConnector2">
            <a:avLst/>
          </a:prstGeom>
          <a:ln>
            <a:solidFill>
              <a:srgbClr val="007767"/>
            </a:solidFill>
            <a:tailEnd type="triangle"/>
          </a:ln>
        </p:spPr>
        <p:style>
          <a:lnRef idx="3">
            <a:schemeClr val="dk1"/>
          </a:lnRef>
          <a:fillRef idx="0">
            <a:schemeClr val="dk1"/>
          </a:fillRef>
          <a:effectRef idx="2">
            <a:schemeClr val="dk1"/>
          </a:effectRef>
          <a:fontRef idx="minor">
            <a:schemeClr val="tx1"/>
          </a:fontRef>
        </p:style>
      </p:cxnSp>
      <p:pic>
        <p:nvPicPr>
          <p:cNvPr id="2" name="Gráfico 1" descr="Hogar contorno">
            <a:hlinkClick r:id="rId8" action="ppaction://hlinksldjump"/>
            <a:extLst>
              <a:ext uri="{FF2B5EF4-FFF2-40B4-BE49-F238E27FC236}">
                <a16:creationId xmlns:a16="http://schemas.microsoft.com/office/drawing/2014/main" id="{65BA751C-C139-5911-B253-89155E3BF0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5156" y="6021288"/>
            <a:ext cx="554360" cy="47267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5" name="CuadroTexto 4">
            <a:extLst>
              <a:ext uri="{FF2B5EF4-FFF2-40B4-BE49-F238E27FC236}">
                <a16:creationId xmlns:a16="http://schemas.microsoft.com/office/drawing/2014/main" id="{DC478C58-D311-169D-6817-03C1BEDA76A4}"/>
              </a:ext>
            </a:extLst>
          </p:cNvPr>
          <p:cNvSpPr txBox="1"/>
          <p:nvPr/>
        </p:nvSpPr>
        <p:spPr>
          <a:xfrm>
            <a:off x="2123728" y="6515015"/>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sp>
        <p:nvSpPr>
          <p:cNvPr id="4" name="CuadroTexto 8">
            <a:extLst>
              <a:ext uri="{FF2B5EF4-FFF2-40B4-BE49-F238E27FC236}">
                <a16:creationId xmlns:a16="http://schemas.microsoft.com/office/drawing/2014/main" id="{4AA80533-BB83-3A28-497C-01C8CEFC853C}"/>
              </a:ext>
            </a:extLst>
          </p:cNvPr>
          <p:cNvSpPr txBox="1">
            <a:spLocks noChangeArrowheads="1"/>
          </p:cNvSpPr>
          <p:nvPr/>
        </p:nvSpPr>
        <p:spPr bwMode="auto">
          <a:xfrm>
            <a:off x="627740" y="165746"/>
            <a:ext cx="6176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TES C – NO EXPLÍCITA</a:t>
            </a:r>
          </a:p>
          <a:p>
            <a:r>
              <a:rPr lang="es-CO" altLang="es-CO" sz="1600" dirty="0"/>
              <a:t>	Medición Posterior</a:t>
            </a:r>
          </a:p>
        </p:txBody>
      </p:sp>
      <p:sp>
        <p:nvSpPr>
          <p:cNvPr id="13" name="Flecha: a la derecha 12">
            <a:hlinkClick r:id="rId3" action="ppaction://hlinksldjump"/>
            <a:extLst>
              <a:ext uri="{FF2B5EF4-FFF2-40B4-BE49-F238E27FC236}">
                <a16:creationId xmlns:a16="http://schemas.microsoft.com/office/drawing/2014/main" id="{FC54B216-CEC9-1544-A75B-186B718AA6FB}"/>
              </a:ext>
            </a:extLst>
          </p:cNvPr>
          <p:cNvSpPr/>
          <p:nvPr/>
        </p:nvSpPr>
        <p:spPr>
          <a:xfrm>
            <a:off x="8028384" y="5733256"/>
            <a:ext cx="1059036" cy="360040"/>
          </a:xfrm>
          <a:prstGeom prst="rightArrow">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Medición Inicial</a:t>
            </a:r>
            <a:endParaRPr lang="es-CO" sz="900" dirty="0"/>
          </a:p>
        </p:txBody>
      </p:sp>
      <p:sp>
        <p:nvSpPr>
          <p:cNvPr id="3" name="CuadroTexto 2">
            <a:extLst>
              <a:ext uri="{FF2B5EF4-FFF2-40B4-BE49-F238E27FC236}">
                <a16:creationId xmlns:a16="http://schemas.microsoft.com/office/drawing/2014/main" id="{2A722648-9E4C-D6D6-5D5A-FD30D1B82A6E}"/>
              </a:ext>
            </a:extLst>
          </p:cNvPr>
          <p:cNvSpPr txBox="1"/>
          <p:nvPr/>
        </p:nvSpPr>
        <p:spPr>
          <a:xfrm>
            <a:off x="615156" y="980728"/>
            <a:ext cx="8120724" cy="523220"/>
          </a:xfrm>
          <a:prstGeom prst="rect">
            <a:avLst/>
          </a:prstGeom>
          <a:noFill/>
        </p:spPr>
        <p:txBody>
          <a:bodyPr wrap="square">
            <a:spAutoFit/>
          </a:bodyPr>
          <a:lstStyle/>
          <a:p>
            <a:r>
              <a:rPr lang="es-ES" sz="1400" dirty="0">
                <a:latin typeface="+mj-lt"/>
              </a:rPr>
              <a:t>De este modo, se procede a actualizar el valor del título al valor de mercado, previo reconocimiento del rendimiento efectivo:</a:t>
            </a:r>
            <a:endParaRPr lang="es-ES" sz="1400" b="1" dirty="0">
              <a:latin typeface="+mj-lt"/>
            </a:endParaRPr>
          </a:p>
        </p:txBody>
      </p:sp>
      <p:pic>
        <p:nvPicPr>
          <p:cNvPr id="6" name="Imagen 5">
            <a:extLst>
              <a:ext uri="{FF2B5EF4-FFF2-40B4-BE49-F238E27FC236}">
                <a16:creationId xmlns:a16="http://schemas.microsoft.com/office/drawing/2014/main" id="{D2CDFA2C-1634-D837-5458-976B46D0BB1A}"/>
              </a:ext>
            </a:extLst>
          </p:cNvPr>
          <p:cNvPicPr>
            <a:picLocks noChangeAspect="1"/>
          </p:cNvPicPr>
          <p:nvPr/>
        </p:nvPicPr>
        <p:blipFill>
          <a:blip r:embed="rId4"/>
          <a:stretch>
            <a:fillRect/>
          </a:stretch>
        </p:blipFill>
        <p:spPr>
          <a:xfrm>
            <a:off x="615156" y="1557017"/>
            <a:ext cx="7701260" cy="1718896"/>
          </a:xfrm>
          <a:prstGeom prst="rect">
            <a:avLst/>
          </a:prstGeom>
        </p:spPr>
      </p:pic>
      <p:pic>
        <p:nvPicPr>
          <p:cNvPr id="9" name="Imagen 8">
            <a:extLst>
              <a:ext uri="{FF2B5EF4-FFF2-40B4-BE49-F238E27FC236}">
                <a16:creationId xmlns:a16="http://schemas.microsoft.com/office/drawing/2014/main" id="{86FA260E-B3AB-DD63-06F1-84210B68475A}"/>
              </a:ext>
            </a:extLst>
          </p:cNvPr>
          <p:cNvPicPr>
            <a:picLocks noChangeAspect="1"/>
          </p:cNvPicPr>
          <p:nvPr/>
        </p:nvPicPr>
        <p:blipFill>
          <a:blip r:embed="rId5"/>
          <a:stretch>
            <a:fillRect/>
          </a:stretch>
        </p:blipFill>
        <p:spPr>
          <a:xfrm>
            <a:off x="471488" y="3269420"/>
            <a:ext cx="7916936" cy="2463836"/>
          </a:xfrm>
          <a:prstGeom prst="rect">
            <a:avLst/>
          </a:prstGeom>
        </p:spPr>
      </p:pic>
    </p:spTree>
    <p:extLst>
      <p:ext uri="{BB962C8B-B14F-4D97-AF65-F5344CB8AC3E}">
        <p14:creationId xmlns:p14="http://schemas.microsoft.com/office/powerpoint/2010/main" val="3346042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5" name="CuadroTexto 4">
            <a:extLst>
              <a:ext uri="{FF2B5EF4-FFF2-40B4-BE49-F238E27FC236}">
                <a16:creationId xmlns:a16="http://schemas.microsoft.com/office/drawing/2014/main" id="{DC478C58-D311-169D-6817-03C1BEDA76A4}"/>
              </a:ext>
            </a:extLst>
          </p:cNvPr>
          <p:cNvSpPr txBox="1"/>
          <p:nvPr/>
        </p:nvSpPr>
        <p:spPr>
          <a:xfrm>
            <a:off x="2123728" y="6515015"/>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sp>
        <p:nvSpPr>
          <p:cNvPr id="4" name="CuadroTexto 8">
            <a:extLst>
              <a:ext uri="{FF2B5EF4-FFF2-40B4-BE49-F238E27FC236}">
                <a16:creationId xmlns:a16="http://schemas.microsoft.com/office/drawing/2014/main" id="{4AA80533-BB83-3A28-497C-01C8CEFC853C}"/>
              </a:ext>
            </a:extLst>
          </p:cNvPr>
          <p:cNvSpPr txBox="1">
            <a:spLocks noChangeArrowheads="1"/>
          </p:cNvSpPr>
          <p:nvPr/>
        </p:nvSpPr>
        <p:spPr bwMode="auto">
          <a:xfrm>
            <a:off x="627740" y="165746"/>
            <a:ext cx="6176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TES C – NO EXPLÍCITA</a:t>
            </a:r>
          </a:p>
          <a:p>
            <a:r>
              <a:rPr lang="es-CO" altLang="es-CO" sz="1600" dirty="0"/>
              <a:t>	Medición Posterior – Registro contable</a:t>
            </a:r>
          </a:p>
        </p:txBody>
      </p:sp>
      <p:sp>
        <p:nvSpPr>
          <p:cNvPr id="13" name="Flecha: a la derecha 12">
            <a:hlinkClick r:id="rId3" action="ppaction://hlinksldjump"/>
            <a:extLst>
              <a:ext uri="{FF2B5EF4-FFF2-40B4-BE49-F238E27FC236}">
                <a16:creationId xmlns:a16="http://schemas.microsoft.com/office/drawing/2014/main" id="{FC54B216-CEC9-1544-A75B-186B718AA6FB}"/>
              </a:ext>
            </a:extLst>
          </p:cNvPr>
          <p:cNvSpPr/>
          <p:nvPr/>
        </p:nvSpPr>
        <p:spPr>
          <a:xfrm>
            <a:off x="8028384" y="5733256"/>
            <a:ext cx="1059036" cy="360040"/>
          </a:xfrm>
          <a:prstGeom prst="rightArrow">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Medición Inicial</a:t>
            </a:r>
            <a:endParaRPr lang="es-CO" sz="900" dirty="0"/>
          </a:p>
        </p:txBody>
      </p:sp>
      <p:sp>
        <p:nvSpPr>
          <p:cNvPr id="3" name="CuadroTexto 2">
            <a:extLst>
              <a:ext uri="{FF2B5EF4-FFF2-40B4-BE49-F238E27FC236}">
                <a16:creationId xmlns:a16="http://schemas.microsoft.com/office/drawing/2014/main" id="{2A722648-9E4C-D6D6-5D5A-FD30D1B82A6E}"/>
              </a:ext>
            </a:extLst>
          </p:cNvPr>
          <p:cNvSpPr txBox="1"/>
          <p:nvPr/>
        </p:nvSpPr>
        <p:spPr>
          <a:xfrm>
            <a:off x="615156" y="980728"/>
            <a:ext cx="8120724" cy="954107"/>
          </a:xfrm>
          <a:prstGeom prst="rect">
            <a:avLst/>
          </a:prstGeom>
          <a:noFill/>
        </p:spPr>
        <p:txBody>
          <a:bodyPr wrap="square">
            <a:spAutoFit/>
          </a:bodyPr>
          <a:lstStyle/>
          <a:p>
            <a:r>
              <a:rPr lang="es-ES" sz="1400" dirty="0">
                <a:latin typeface="+mj-lt"/>
              </a:rPr>
              <a:t>En el caso de la actualización al 31 de marzo de 20X5, dado que el valor mercado de la inversión disminuyó, la entidad reconoce una disminución en el valor de la inversión y una pérdida directamente en el patrimonio de $2.808.846 por la diferencia entre el valor en libros del TES C ($125.019.765) y su valor mercado en la fecha de actualización ($122.210.919), así:</a:t>
            </a:r>
            <a:endParaRPr lang="es-ES" sz="1400" b="1" dirty="0">
              <a:latin typeface="+mj-lt"/>
            </a:endParaRPr>
          </a:p>
        </p:txBody>
      </p:sp>
      <p:pic>
        <p:nvPicPr>
          <p:cNvPr id="7" name="Imagen 6">
            <a:extLst>
              <a:ext uri="{FF2B5EF4-FFF2-40B4-BE49-F238E27FC236}">
                <a16:creationId xmlns:a16="http://schemas.microsoft.com/office/drawing/2014/main" id="{203C56DD-94B2-89DD-D7BB-43F864793F7D}"/>
              </a:ext>
            </a:extLst>
          </p:cNvPr>
          <p:cNvPicPr>
            <a:picLocks noChangeAspect="1"/>
          </p:cNvPicPr>
          <p:nvPr/>
        </p:nvPicPr>
        <p:blipFill>
          <a:blip r:embed="rId4"/>
          <a:stretch>
            <a:fillRect/>
          </a:stretch>
        </p:blipFill>
        <p:spPr>
          <a:xfrm>
            <a:off x="639140" y="1942835"/>
            <a:ext cx="7989292" cy="1486165"/>
          </a:xfrm>
          <a:prstGeom prst="rect">
            <a:avLst/>
          </a:prstGeom>
        </p:spPr>
      </p:pic>
    </p:spTree>
    <p:extLst>
      <p:ext uri="{BB962C8B-B14F-4D97-AF65-F5344CB8AC3E}">
        <p14:creationId xmlns:p14="http://schemas.microsoft.com/office/powerpoint/2010/main" val="2540038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7" name="Diagrama de flujo: decisión 6">
            <a:extLst>
              <a:ext uri="{FF2B5EF4-FFF2-40B4-BE49-F238E27FC236}">
                <a16:creationId xmlns:a16="http://schemas.microsoft.com/office/drawing/2014/main" id="{758CDEC2-4650-80EC-0F12-88EBB20EFEA0}"/>
              </a:ext>
            </a:extLst>
          </p:cNvPr>
          <p:cNvSpPr/>
          <p:nvPr/>
        </p:nvSpPr>
        <p:spPr>
          <a:xfrm>
            <a:off x="3401869" y="1786808"/>
            <a:ext cx="2340261" cy="1021951"/>
          </a:xfrm>
          <a:prstGeom prst="flowChartDecision">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dirty="0"/>
              <a:t>¿Aún tiene la intención de negociarla?</a:t>
            </a:r>
          </a:p>
        </p:txBody>
      </p:sp>
      <p:sp>
        <p:nvSpPr>
          <p:cNvPr id="14" name="Rectángulo: esquinas redondeadas 13">
            <a:extLst>
              <a:ext uri="{FF2B5EF4-FFF2-40B4-BE49-F238E27FC236}">
                <a16:creationId xmlns:a16="http://schemas.microsoft.com/office/drawing/2014/main" id="{419A30B4-BF56-D91A-E652-B3284F21D23B}"/>
              </a:ext>
            </a:extLst>
          </p:cNvPr>
          <p:cNvSpPr/>
          <p:nvPr/>
        </p:nvSpPr>
        <p:spPr>
          <a:xfrm>
            <a:off x="5948707" y="458006"/>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SI</a:t>
            </a:r>
            <a:endParaRPr lang="es-CO" sz="1400" dirty="0"/>
          </a:p>
        </p:txBody>
      </p:sp>
      <p:sp>
        <p:nvSpPr>
          <p:cNvPr id="18444" name="Rectángulo: esquinas redondeadas 18443">
            <a:extLst>
              <a:ext uri="{FF2B5EF4-FFF2-40B4-BE49-F238E27FC236}">
                <a16:creationId xmlns:a16="http://schemas.microsoft.com/office/drawing/2014/main" id="{880EE01C-4AA5-DA30-0C72-27A53F3B14C9}"/>
              </a:ext>
            </a:extLst>
          </p:cNvPr>
          <p:cNvSpPr/>
          <p:nvPr/>
        </p:nvSpPr>
        <p:spPr>
          <a:xfrm>
            <a:off x="314637" y="4994904"/>
            <a:ext cx="2160241" cy="904390"/>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Costo amortizado Valor de mercado = Valor inicial Calculará la tasa de interés efectiva </a:t>
            </a:r>
            <a:endParaRPr lang="es-CO" sz="1400" dirty="0"/>
          </a:p>
        </p:txBody>
      </p:sp>
      <p:sp>
        <p:nvSpPr>
          <p:cNvPr id="18445" name="Rectángulo: esquinas redondeadas 18444">
            <a:extLst>
              <a:ext uri="{FF2B5EF4-FFF2-40B4-BE49-F238E27FC236}">
                <a16:creationId xmlns:a16="http://schemas.microsoft.com/office/drawing/2014/main" id="{163D96CB-BDD0-6679-119A-34C790A9128F}"/>
              </a:ext>
            </a:extLst>
          </p:cNvPr>
          <p:cNvSpPr/>
          <p:nvPr/>
        </p:nvSpPr>
        <p:spPr>
          <a:xfrm>
            <a:off x="2816736" y="4987754"/>
            <a:ext cx="2160241" cy="904390"/>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Valor de mercado con cambios en el patrimonio Valor de mercado = Valor inicial </a:t>
            </a:r>
            <a:endParaRPr lang="es-CO" sz="1400" dirty="0"/>
          </a:p>
        </p:txBody>
      </p:sp>
      <p:sp>
        <p:nvSpPr>
          <p:cNvPr id="18451" name="Rectángulo: esquinas redondeadas 18450">
            <a:extLst>
              <a:ext uri="{FF2B5EF4-FFF2-40B4-BE49-F238E27FC236}">
                <a16:creationId xmlns:a16="http://schemas.microsoft.com/office/drawing/2014/main" id="{CA55EDDB-6FFD-33E4-B6F7-AE87E55CBFA0}"/>
              </a:ext>
            </a:extLst>
          </p:cNvPr>
          <p:cNvSpPr/>
          <p:nvPr/>
        </p:nvSpPr>
        <p:spPr>
          <a:xfrm>
            <a:off x="6671703" y="712745"/>
            <a:ext cx="2160241" cy="506222"/>
          </a:xfrm>
          <a:prstGeom prst="roundRect">
            <a:avLst/>
          </a:prstGeom>
          <a:ln>
            <a:solidFill>
              <a:srgbClr val="00776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Se mantiene en la misma clasificación</a:t>
            </a:r>
            <a:endParaRPr lang="es-CO" sz="1600" dirty="0"/>
          </a:p>
        </p:txBody>
      </p:sp>
      <p:sp>
        <p:nvSpPr>
          <p:cNvPr id="18452" name="Rectángulo: esquinas redondeadas 18451">
            <a:extLst>
              <a:ext uri="{FF2B5EF4-FFF2-40B4-BE49-F238E27FC236}">
                <a16:creationId xmlns:a16="http://schemas.microsoft.com/office/drawing/2014/main" id="{B42CB440-ACF9-98F9-72B9-F08FF8340FB8}"/>
              </a:ext>
            </a:extLst>
          </p:cNvPr>
          <p:cNvSpPr/>
          <p:nvPr/>
        </p:nvSpPr>
        <p:spPr>
          <a:xfrm>
            <a:off x="6671703" y="4437113"/>
            <a:ext cx="2160241" cy="75900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Se reclasifica a la categoría del costo Valor en libros = Valor inicial </a:t>
            </a:r>
            <a:endParaRPr lang="es-CO" sz="1400" dirty="0"/>
          </a:p>
        </p:txBody>
      </p:sp>
      <p:sp>
        <p:nvSpPr>
          <p:cNvPr id="3" name="CuadroTexto 8">
            <a:extLst>
              <a:ext uri="{FF2B5EF4-FFF2-40B4-BE49-F238E27FC236}">
                <a16:creationId xmlns:a16="http://schemas.microsoft.com/office/drawing/2014/main" id="{66176C88-85E5-FEBB-4037-51363CAE3614}"/>
              </a:ext>
            </a:extLst>
          </p:cNvPr>
          <p:cNvSpPr txBox="1">
            <a:spLocks noChangeArrowheads="1"/>
          </p:cNvSpPr>
          <p:nvPr/>
        </p:nvSpPr>
        <p:spPr bwMode="auto">
          <a:xfrm>
            <a:off x="1304569" y="257951"/>
            <a:ext cx="2592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RECLASIFICACIÓN</a:t>
            </a:r>
            <a:endParaRPr lang="es-CO" altLang="es-CO" dirty="0"/>
          </a:p>
        </p:txBody>
      </p:sp>
      <p:pic>
        <p:nvPicPr>
          <p:cNvPr id="4" name="Gráfico 3" descr="Transferencia contorno">
            <a:extLst>
              <a:ext uri="{FF2B5EF4-FFF2-40B4-BE49-F238E27FC236}">
                <a16:creationId xmlns:a16="http://schemas.microsoft.com/office/drawing/2014/main" id="{621B2EB0-8A47-91DA-436E-0A2769E557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627" y="179480"/>
            <a:ext cx="427488" cy="523221"/>
          </a:xfrm>
          <a:prstGeom prst="rect">
            <a:avLst/>
          </a:prstGeom>
        </p:spPr>
      </p:pic>
      <p:cxnSp>
        <p:nvCxnSpPr>
          <p:cNvPr id="13" name="Conector: angular 12">
            <a:extLst>
              <a:ext uri="{FF2B5EF4-FFF2-40B4-BE49-F238E27FC236}">
                <a16:creationId xmlns:a16="http://schemas.microsoft.com/office/drawing/2014/main" id="{B0939EE7-54A9-06B4-B34A-DDA86FE5D5B1}"/>
              </a:ext>
            </a:extLst>
          </p:cNvPr>
          <p:cNvCxnSpPr>
            <a:cxnSpLocks/>
            <a:stCxn id="7" idx="0"/>
            <a:endCxn id="18451" idx="1"/>
          </p:cNvCxnSpPr>
          <p:nvPr/>
        </p:nvCxnSpPr>
        <p:spPr>
          <a:xfrm rot="5400000" flipH="1" flipV="1">
            <a:off x="5211375" y="326481"/>
            <a:ext cx="820952" cy="2099703"/>
          </a:xfrm>
          <a:prstGeom prst="bentConnector2">
            <a:avLst/>
          </a:prstGeom>
          <a:ln>
            <a:solidFill>
              <a:srgbClr val="003A6A"/>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8" name="CuadroTexto 17">
            <a:extLst>
              <a:ext uri="{FF2B5EF4-FFF2-40B4-BE49-F238E27FC236}">
                <a16:creationId xmlns:a16="http://schemas.microsoft.com/office/drawing/2014/main" id="{EEE7A0A2-9E90-F4AD-B09B-A325FF9FB77C}"/>
              </a:ext>
            </a:extLst>
          </p:cNvPr>
          <p:cNvSpPr txBox="1"/>
          <p:nvPr/>
        </p:nvSpPr>
        <p:spPr>
          <a:xfrm>
            <a:off x="166215" y="2143518"/>
            <a:ext cx="2457087" cy="7386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1400" dirty="0">
                <a:latin typeface="+mj-lt"/>
              </a:rPr>
              <a:t>Inversión clasificada en la categoría de </a:t>
            </a:r>
            <a:r>
              <a:rPr lang="es-ES" sz="1400" b="1" dirty="0">
                <a:latin typeface="+mj-lt"/>
              </a:rPr>
              <a:t>valor de mercado con cambios en el resultado</a:t>
            </a:r>
            <a:endParaRPr lang="es-CO" sz="1400" b="1" dirty="0">
              <a:latin typeface="+mj-lt"/>
            </a:endParaRPr>
          </a:p>
        </p:txBody>
      </p:sp>
      <p:cxnSp>
        <p:nvCxnSpPr>
          <p:cNvPr id="20" name="Conector recto de flecha 19">
            <a:extLst>
              <a:ext uri="{FF2B5EF4-FFF2-40B4-BE49-F238E27FC236}">
                <a16:creationId xmlns:a16="http://schemas.microsoft.com/office/drawing/2014/main" id="{47B99285-7B96-6743-518D-2C9C7012147C}"/>
              </a:ext>
            </a:extLst>
          </p:cNvPr>
          <p:cNvCxnSpPr>
            <a:stCxn id="18" idx="3"/>
            <a:endCxn id="7" idx="1"/>
          </p:cNvCxnSpPr>
          <p:nvPr/>
        </p:nvCxnSpPr>
        <p:spPr>
          <a:xfrm flipV="1">
            <a:off x="2623302" y="2297784"/>
            <a:ext cx="778567" cy="215066"/>
          </a:xfrm>
          <a:prstGeom prst="straightConnector1">
            <a:avLst/>
          </a:prstGeom>
          <a:ln>
            <a:solidFill>
              <a:srgbClr val="003A6A"/>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1" name="Diagrama de flujo: decisión 20">
            <a:extLst>
              <a:ext uri="{FF2B5EF4-FFF2-40B4-BE49-F238E27FC236}">
                <a16:creationId xmlns:a16="http://schemas.microsoft.com/office/drawing/2014/main" id="{34295988-80AF-D4B4-4ED1-DCE91AF86B4B}"/>
              </a:ext>
            </a:extLst>
          </p:cNvPr>
          <p:cNvSpPr/>
          <p:nvPr/>
        </p:nvSpPr>
        <p:spPr>
          <a:xfrm>
            <a:off x="6508779" y="2522788"/>
            <a:ext cx="2340261" cy="1021951"/>
          </a:xfrm>
          <a:prstGeom prst="flowChartDecision">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dirty="0"/>
              <a:t>¿Tiene valor de mercado?</a:t>
            </a:r>
          </a:p>
        </p:txBody>
      </p:sp>
      <p:cxnSp>
        <p:nvCxnSpPr>
          <p:cNvPr id="27" name="Conector: angular 26">
            <a:extLst>
              <a:ext uri="{FF2B5EF4-FFF2-40B4-BE49-F238E27FC236}">
                <a16:creationId xmlns:a16="http://schemas.microsoft.com/office/drawing/2014/main" id="{F77B6D5B-1BA8-577D-3E9A-1709263AEBF5}"/>
              </a:ext>
            </a:extLst>
          </p:cNvPr>
          <p:cNvCxnSpPr>
            <a:cxnSpLocks/>
            <a:stCxn id="7" idx="3"/>
            <a:endCxn id="21" idx="0"/>
          </p:cNvCxnSpPr>
          <p:nvPr/>
        </p:nvCxnSpPr>
        <p:spPr>
          <a:xfrm>
            <a:off x="5742130" y="2297784"/>
            <a:ext cx="1936780" cy="225004"/>
          </a:xfrm>
          <a:prstGeom prst="bentConnector2">
            <a:avLst/>
          </a:prstGeom>
          <a:ln>
            <a:solidFill>
              <a:srgbClr val="003A6A"/>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31" name="Rectángulo: esquinas redondeadas 30">
            <a:extLst>
              <a:ext uri="{FF2B5EF4-FFF2-40B4-BE49-F238E27FC236}">
                <a16:creationId xmlns:a16="http://schemas.microsoft.com/office/drawing/2014/main" id="{553DA81E-DD8B-40FE-00FD-AECAFFB01F34}"/>
              </a:ext>
            </a:extLst>
          </p:cNvPr>
          <p:cNvSpPr/>
          <p:nvPr/>
        </p:nvSpPr>
        <p:spPr>
          <a:xfrm>
            <a:off x="7901463" y="2139060"/>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NO</a:t>
            </a:r>
            <a:endParaRPr lang="es-CO" sz="1400" dirty="0"/>
          </a:p>
        </p:txBody>
      </p:sp>
      <p:cxnSp>
        <p:nvCxnSpPr>
          <p:cNvPr id="18436" name="Conector recto de flecha 18435">
            <a:extLst>
              <a:ext uri="{FF2B5EF4-FFF2-40B4-BE49-F238E27FC236}">
                <a16:creationId xmlns:a16="http://schemas.microsoft.com/office/drawing/2014/main" id="{DDAEA74C-092B-91B7-AAB4-C9619AB86E15}"/>
              </a:ext>
            </a:extLst>
          </p:cNvPr>
          <p:cNvCxnSpPr>
            <a:stCxn id="21" idx="2"/>
            <a:endCxn id="18452" idx="0"/>
          </p:cNvCxnSpPr>
          <p:nvPr/>
        </p:nvCxnSpPr>
        <p:spPr>
          <a:xfrm>
            <a:off x="7678910" y="3544739"/>
            <a:ext cx="72914" cy="892374"/>
          </a:xfrm>
          <a:prstGeom prst="straightConnector1">
            <a:avLst/>
          </a:prstGeom>
          <a:ln>
            <a:solidFill>
              <a:srgbClr val="00B0F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8437" name="Rectángulo: esquinas redondeadas 18436">
            <a:extLst>
              <a:ext uri="{FF2B5EF4-FFF2-40B4-BE49-F238E27FC236}">
                <a16:creationId xmlns:a16="http://schemas.microsoft.com/office/drawing/2014/main" id="{848BF814-0385-29FF-D757-A34EA392223E}"/>
              </a:ext>
            </a:extLst>
          </p:cNvPr>
          <p:cNvSpPr/>
          <p:nvPr/>
        </p:nvSpPr>
        <p:spPr>
          <a:xfrm>
            <a:off x="7901463" y="3956878"/>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NO</a:t>
            </a:r>
            <a:endParaRPr lang="es-CO" sz="1400" dirty="0"/>
          </a:p>
        </p:txBody>
      </p:sp>
      <p:sp>
        <p:nvSpPr>
          <p:cNvPr id="18438" name="Rectángulo: esquinas redondeadas 18437">
            <a:extLst>
              <a:ext uri="{FF2B5EF4-FFF2-40B4-BE49-F238E27FC236}">
                <a16:creationId xmlns:a16="http://schemas.microsoft.com/office/drawing/2014/main" id="{73D77E16-F143-AC79-C49B-A18C62BAFEA3}"/>
              </a:ext>
            </a:extLst>
          </p:cNvPr>
          <p:cNvSpPr/>
          <p:nvPr/>
        </p:nvSpPr>
        <p:spPr>
          <a:xfrm>
            <a:off x="1543181" y="4049242"/>
            <a:ext cx="2160241" cy="506222"/>
          </a:xfrm>
          <a:prstGeom prst="roundRect">
            <a:avLst/>
          </a:prstGeom>
          <a:ln>
            <a:solidFill>
              <a:srgbClr val="00776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Se reclasifica en alguna de las siguientes categorías:</a:t>
            </a:r>
            <a:endParaRPr lang="es-CO" sz="1400" dirty="0"/>
          </a:p>
        </p:txBody>
      </p:sp>
      <p:cxnSp>
        <p:nvCxnSpPr>
          <p:cNvPr id="18442" name="Conector: angular 18441">
            <a:extLst>
              <a:ext uri="{FF2B5EF4-FFF2-40B4-BE49-F238E27FC236}">
                <a16:creationId xmlns:a16="http://schemas.microsoft.com/office/drawing/2014/main" id="{B9E7E192-B1DC-91B6-4524-0CE6C68F00E0}"/>
              </a:ext>
            </a:extLst>
          </p:cNvPr>
          <p:cNvCxnSpPr>
            <a:cxnSpLocks/>
            <a:stCxn id="21" idx="1"/>
            <a:endCxn id="18438" idx="3"/>
          </p:cNvCxnSpPr>
          <p:nvPr/>
        </p:nvCxnSpPr>
        <p:spPr>
          <a:xfrm rot="10800000" flipV="1">
            <a:off x="3703423" y="3033763"/>
            <a:ext cx="2805357" cy="1268589"/>
          </a:xfrm>
          <a:prstGeom prst="bentConnector3">
            <a:avLst>
              <a:gd name="adj1" fmla="val 50000"/>
            </a:avLst>
          </a:prstGeom>
          <a:ln>
            <a:solidFill>
              <a:srgbClr val="00B0F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8446" name="Rectángulo: esquinas redondeadas 18445">
            <a:extLst>
              <a:ext uri="{FF2B5EF4-FFF2-40B4-BE49-F238E27FC236}">
                <a16:creationId xmlns:a16="http://schemas.microsoft.com/office/drawing/2014/main" id="{BFE6B39A-01B7-F4C3-FFFD-0B021393A874}"/>
              </a:ext>
            </a:extLst>
          </p:cNvPr>
          <p:cNvSpPr/>
          <p:nvPr/>
        </p:nvSpPr>
        <p:spPr>
          <a:xfrm>
            <a:off x="3820981" y="3849187"/>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SI</a:t>
            </a:r>
            <a:endParaRPr lang="es-CO" sz="1400" dirty="0"/>
          </a:p>
        </p:txBody>
      </p:sp>
      <p:cxnSp>
        <p:nvCxnSpPr>
          <p:cNvPr id="18458" name="Conector: angular 18457">
            <a:extLst>
              <a:ext uri="{FF2B5EF4-FFF2-40B4-BE49-F238E27FC236}">
                <a16:creationId xmlns:a16="http://schemas.microsoft.com/office/drawing/2014/main" id="{4E36211C-AEE2-7D9C-EDAB-8F469683D358}"/>
              </a:ext>
            </a:extLst>
          </p:cNvPr>
          <p:cNvCxnSpPr>
            <a:cxnSpLocks/>
            <a:stCxn id="18438" idx="2"/>
            <a:endCxn id="18444" idx="0"/>
          </p:cNvCxnSpPr>
          <p:nvPr/>
        </p:nvCxnSpPr>
        <p:spPr>
          <a:xfrm rot="5400000">
            <a:off x="1789310" y="4160912"/>
            <a:ext cx="439440" cy="1228544"/>
          </a:xfrm>
          <a:prstGeom prst="bentConnector3">
            <a:avLst/>
          </a:prstGeom>
          <a:ln>
            <a:solidFill>
              <a:schemeClr val="accent3">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8462" name="Conector: angular 18461">
            <a:extLst>
              <a:ext uri="{FF2B5EF4-FFF2-40B4-BE49-F238E27FC236}">
                <a16:creationId xmlns:a16="http://schemas.microsoft.com/office/drawing/2014/main" id="{121694BD-2CB5-98AF-4DA3-81B02DAD8FDE}"/>
              </a:ext>
            </a:extLst>
          </p:cNvPr>
          <p:cNvCxnSpPr>
            <a:cxnSpLocks/>
            <a:stCxn id="18438" idx="2"/>
            <a:endCxn id="18445" idx="0"/>
          </p:cNvCxnSpPr>
          <p:nvPr/>
        </p:nvCxnSpPr>
        <p:spPr>
          <a:xfrm rot="16200000" flipH="1">
            <a:off x="3043934" y="4134831"/>
            <a:ext cx="432290" cy="1273555"/>
          </a:xfrm>
          <a:prstGeom prst="bentConnector3">
            <a:avLst/>
          </a:prstGeom>
          <a:ln>
            <a:solidFill>
              <a:schemeClr val="accent3">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18466" name="Gráfico 18465" descr="Hogar contorno">
            <a:hlinkClick r:id="rId5" action="ppaction://hlinksldjump"/>
            <a:extLst>
              <a:ext uri="{FF2B5EF4-FFF2-40B4-BE49-F238E27FC236}">
                <a16:creationId xmlns:a16="http://schemas.microsoft.com/office/drawing/2014/main" id="{D694D82D-0A31-4A89-4C44-BDB4E3BDEE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8424" y="5655807"/>
            <a:ext cx="554360" cy="472674"/>
          </a:xfrm>
          <a:prstGeom prst="rect">
            <a:avLst/>
          </a:prstGeom>
        </p:spPr>
      </p:pic>
    </p:spTree>
    <p:extLst>
      <p:ext uri="{BB962C8B-B14F-4D97-AF65-F5344CB8AC3E}">
        <p14:creationId xmlns:p14="http://schemas.microsoft.com/office/powerpoint/2010/main" val="2807074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8444" name="Rectángulo: esquinas redondeadas 18443">
            <a:extLst>
              <a:ext uri="{FF2B5EF4-FFF2-40B4-BE49-F238E27FC236}">
                <a16:creationId xmlns:a16="http://schemas.microsoft.com/office/drawing/2014/main" id="{880EE01C-4AA5-DA30-0C72-27A53F3B14C9}"/>
              </a:ext>
            </a:extLst>
          </p:cNvPr>
          <p:cNvSpPr/>
          <p:nvPr/>
        </p:nvSpPr>
        <p:spPr>
          <a:xfrm>
            <a:off x="3376472" y="3440760"/>
            <a:ext cx="5256584" cy="1140367"/>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NO reclasificará una inversión a la categoría de valor de mercado con cambios en el resultado con posterioridad al reconocimiento, salvo que dicha reclasificación se genere por la disponibilidad de Información sobre el valor de mercado de las inversiones que se esperan negociar y que estaban clasificadas en la categoría de costo.</a:t>
            </a:r>
            <a:endParaRPr lang="es-CO" sz="1400" dirty="0"/>
          </a:p>
        </p:txBody>
      </p:sp>
      <p:sp>
        <p:nvSpPr>
          <p:cNvPr id="18445" name="Rectángulo: esquinas redondeadas 18444">
            <a:extLst>
              <a:ext uri="{FF2B5EF4-FFF2-40B4-BE49-F238E27FC236}">
                <a16:creationId xmlns:a16="http://schemas.microsoft.com/office/drawing/2014/main" id="{163D96CB-BDD0-6679-119A-34C790A9128F}"/>
              </a:ext>
            </a:extLst>
          </p:cNvPr>
          <p:cNvSpPr/>
          <p:nvPr/>
        </p:nvSpPr>
        <p:spPr>
          <a:xfrm>
            <a:off x="3371292" y="1947608"/>
            <a:ext cx="5256584" cy="904390"/>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NO se revertirán las ganancias o pérdidas por variaciones del valor de mercado reconocidas previamente como ingreso o gasto en el resultado del periodo</a:t>
            </a:r>
            <a:endParaRPr lang="es-CO" sz="1400" dirty="0"/>
          </a:p>
        </p:txBody>
      </p:sp>
      <p:sp>
        <p:nvSpPr>
          <p:cNvPr id="3" name="CuadroTexto 8">
            <a:extLst>
              <a:ext uri="{FF2B5EF4-FFF2-40B4-BE49-F238E27FC236}">
                <a16:creationId xmlns:a16="http://schemas.microsoft.com/office/drawing/2014/main" id="{66176C88-85E5-FEBB-4037-51363CAE3614}"/>
              </a:ext>
            </a:extLst>
          </p:cNvPr>
          <p:cNvSpPr txBox="1">
            <a:spLocks noChangeArrowheads="1"/>
          </p:cNvSpPr>
          <p:nvPr/>
        </p:nvSpPr>
        <p:spPr bwMode="auto">
          <a:xfrm>
            <a:off x="1304569" y="257951"/>
            <a:ext cx="25922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RECLASIFICACIÓN</a:t>
            </a:r>
          </a:p>
          <a:p>
            <a:r>
              <a:rPr lang="es-ES" altLang="es-CO" dirty="0"/>
              <a:t>	LÍMITES</a:t>
            </a:r>
            <a:endParaRPr lang="es-CO" altLang="es-CO" dirty="0"/>
          </a:p>
        </p:txBody>
      </p:sp>
      <p:sp>
        <p:nvSpPr>
          <p:cNvPr id="18" name="CuadroTexto 17">
            <a:extLst>
              <a:ext uri="{FF2B5EF4-FFF2-40B4-BE49-F238E27FC236}">
                <a16:creationId xmlns:a16="http://schemas.microsoft.com/office/drawing/2014/main" id="{EEE7A0A2-9E90-F4AD-B09B-A325FF9FB77C}"/>
              </a:ext>
            </a:extLst>
          </p:cNvPr>
          <p:cNvSpPr txBox="1"/>
          <p:nvPr/>
        </p:nvSpPr>
        <p:spPr>
          <a:xfrm>
            <a:off x="395536" y="2858862"/>
            <a:ext cx="2457087" cy="7386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1400" dirty="0">
                <a:latin typeface="+mj-lt"/>
              </a:rPr>
              <a:t>Inversión clasificada en la categoría de </a:t>
            </a:r>
            <a:r>
              <a:rPr lang="es-ES" sz="1400" b="1" dirty="0">
                <a:latin typeface="+mj-lt"/>
              </a:rPr>
              <a:t>valor de mercado con cambios en el resultado</a:t>
            </a:r>
            <a:endParaRPr lang="es-CO" sz="1400" b="1" dirty="0">
              <a:latin typeface="+mj-lt"/>
            </a:endParaRPr>
          </a:p>
        </p:txBody>
      </p:sp>
      <p:pic>
        <p:nvPicPr>
          <p:cNvPr id="5" name="Gráfico 4" descr="Advertencia con relleno sólido">
            <a:extLst>
              <a:ext uri="{FF2B5EF4-FFF2-40B4-BE49-F238E27FC236}">
                <a16:creationId xmlns:a16="http://schemas.microsoft.com/office/drawing/2014/main" id="{BE61E3BA-85B0-246A-6AEA-602CF36126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196" y="177908"/>
            <a:ext cx="665373" cy="738664"/>
          </a:xfrm>
          <a:prstGeom prst="rect">
            <a:avLst/>
          </a:prstGeom>
        </p:spPr>
      </p:pic>
      <p:cxnSp>
        <p:nvCxnSpPr>
          <p:cNvPr id="8" name="Conector: angular 7">
            <a:extLst>
              <a:ext uri="{FF2B5EF4-FFF2-40B4-BE49-F238E27FC236}">
                <a16:creationId xmlns:a16="http://schemas.microsoft.com/office/drawing/2014/main" id="{A5015E3B-F00F-5F80-AE86-70F58141A0FB}"/>
              </a:ext>
            </a:extLst>
          </p:cNvPr>
          <p:cNvCxnSpPr>
            <a:stCxn id="18" idx="3"/>
            <a:endCxn id="18445" idx="1"/>
          </p:cNvCxnSpPr>
          <p:nvPr/>
        </p:nvCxnSpPr>
        <p:spPr>
          <a:xfrm flipV="1">
            <a:off x="2852623" y="2399803"/>
            <a:ext cx="518669" cy="828391"/>
          </a:xfrm>
          <a:prstGeom prst="bentConnector3">
            <a:avLst/>
          </a:prstGeom>
          <a:ln>
            <a:solidFill>
              <a:srgbClr val="003A6A"/>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0" name="Conector: angular 9">
            <a:extLst>
              <a:ext uri="{FF2B5EF4-FFF2-40B4-BE49-F238E27FC236}">
                <a16:creationId xmlns:a16="http://schemas.microsoft.com/office/drawing/2014/main" id="{3199D7F4-802F-9A91-8614-D8750B261316}"/>
              </a:ext>
            </a:extLst>
          </p:cNvPr>
          <p:cNvCxnSpPr>
            <a:stCxn id="18" idx="3"/>
            <a:endCxn id="18444" idx="1"/>
          </p:cNvCxnSpPr>
          <p:nvPr/>
        </p:nvCxnSpPr>
        <p:spPr>
          <a:xfrm>
            <a:off x="2852623" y="3228194"/>
            <a:ext cx="523849" cy="782750"/>
          </a:xfrm>
          <a:prstGeom prst="bentConnector3">
            <a:avLst/>
          </a:prstGeom>
          <a:ln>
            <a:solidFill>
              <a:srgbClr val="003A6A"/>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2471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7" name="Diagrama de flujo: decisión 6">
            <a:extLst>
              <a:ext uri="{FF2B5EF4-FFF2-40B4-BE49-F238E27FC236}">
                <a16:creationId xmlns:a16="http://schemas.microsoft.com/office/drawing/2014/main" id="{758CDEC2-4650-80EC-0F12-88EBB20EFEA0}"/>
              </a:ext>
            </a:extLst>
          </p:cNvPr>
          <p:cNvSpPr/>
          <p:nvPr/>
        </p:nvSpPr>
        <p:spPr>
          <a:xfrm>
            <a:off x="3149843" y="1786808"/>
            <a:ext cx="2592287" cy="1161023"/>
          </a:xfrm>
          <a:prstGeom prst="flowChartDecision">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dirty="0"/>
              <a:t>¿Se mantiene exclusivamente para conservarla hasta su vencimiento? </a:t>
            </a:r>
            <a:endParaRPr lang="es-CO" sz="1100" dirty="0"/>
          </a:p>
        </p:txBody>
      </p:sp>
      <p:sp>
        <p:nvSpPr>
          <p:cNvPr id="14" name="Rectángulo: esquinas redondeadas 13">
            <a:extLst>
              <a:ext uri="{FF2B5EF4-FFF2-40B4-BE49-F238E27FC236}">
                <a16:creationId xmlns:a16="http://schemas.microsoft.com/office/drawing/2014/main" id="{419A30B4-BF56-D91A-E652-B3284F21D23B}"/>
              </a:ext>
            </a:extLst>
          </p:cNvPr>
          <p:cNvSpPr/>
          <p:nvPr/>
        </p:nvSpPr>
        <p:spPr>
          <a:xfrm>
            <a:off x="5948707" y="475545"/>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SI</a:t>
            </a:r>
            <a:endParaRPr lang="es-CO" sz="1400" dirty="0"/>
          </a:p>
        </p:txBody>
      </p:sp>
      <p:sp>
        <p:nvSpPr>
          <p:cNvPr id="18451" name="Rectángulo: esquinas redondeadas 18450">
            <a:extLst>
              <a:ext uri="{FF2B5EF4-FFF2-40B4-BE49-F238E27FC236}">
                <a16:creationId xmlns:a16="http://schemas.microsoft.com/office/drawing/2014/main" id="{CA55EDDB-6FFD-33E4-B6F7-AE87E55CBFA0}"/>
              </a:ext>
            </a:extLst>
          </p:cNvPr>
          <p:cNvSpPr/>
          <p:nvPr/>
        </p:nvSpPr>
        <p:spPr>
          <a:xfrm>
            <a:off x="6671703" y="712745"/>
            <a:ext cx="2160241" cy="506222"/>
          </a:xfrm>
          <a:prstGeom prst="roundRect">
            <a:avLst/>
          </a:prstGeom>
          <a:ln>
            <a:solidFill>
              <a:srgbClr val="00776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Se mantiene en la misma clasificación</a:t>
            </a:r>
            <a:endParaRPr lang="es-CO" sz="1600" dirty="0"/>
          </a:p>
        </p:txBody>
      </p:sp>
      <p:sp>
        <p:nvSpPr>
          <p:cNvPr id="18452" name="Rectángulo: esquinas redondeadas 18451">
            <a:extLst>
              <a:ext uri="{FF2B5EF4-FFF2-40B4-BE49-F238E27FC236}">
                <a16:creationId xmlns:a16="http://schemas.microsoft.com/office/drawing/2014/main" id="{B42CB440-ACF9-98F9-72B9-F08FF8340FB8}"/>
              </a:ext>
            </a:extLst>
          </p:cNvPr>
          <p:cNvSpPr/>
          <p:nvPr/>
        </p:nvSpPr>
        <p:spPr>
          <a:xfrm>
            <a:off x="6156176" y="4437112"/>
            <a:ext cx="2880319" cy="1224135"/>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Se reclasifica a la categoría del costo </a:t>
            </a:r>
          </a:p>
          <a:p>
            <a:pPr algn="ctr"/>
            <a:endParaRPr lang="es-ES" sz="1400" dirty="0"/>
          </a:p>
          <a:p>
            <a:pPr algn="ctr"/>
            <a:r>
              <a:rPr lang="es-ES" sz="1400" dirty="0"/>
              <a:t>Costo Amortizado en la fecha de reclasificación = Valor inicial </a:t>
            </a:r>
            <a:endParaRPr lang="es-CO" sz="1400" dirty="0"/>
          </a:p>
        </p:txBody>
      </p:sp>
      <p:sp>
        <p:nvSpPr>
          <p:cNvPr id="3" name="CuadroTexto 8">
            <a:extLst>
              <a:ext uri="{FF2B5EF4-FFF2-40B4-BE49-F238E27FC236}">
                <a16:creationId xmlns:a16="http://schemas.microsoft.com/office/drawing/2014/main" id="{66176C88-85E5-FEBB-4037-51363CAE3614}"/>
              </a:ext>
            </a:extLst>
          </p:cNvPr>
          <p:cNvSpPr txBox="1">
            <a:spLocks noChangeArrowheads="1"/>
          </p:cNvSpPr>
          <p:nvPr/>
        </p:nvSpPr>
        <p:spPr bwMode="auto">
          <a:xfrm>
            <a:off x="1304569" y="257951"/>
            <a:ext cx="2592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RECLASIFICACIÓN</a:t>
            </a:r>
            <a:endParaRPr lang="es-CO" altLang="es-CO" dirty="0"/>
          </a:p>
        </p:txBody>
      </p:sp>
      <p:pic>
        <p:nvPicPr>
          <p:cNvPr id="4" name="Gráfico 3" descr="Transferencia contorno">
            <a:extLst>
              <a:ext uri="{FF2B5EF4-FFF2-40B4-BE49-F238E27FC236}">
                <a16:creationId xmlns:a16="http://schemas.microsoft.com/office/drawing/2014/main" id="{621B2EB0-8A47-91DA-436E-0A2769E557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627" y="179480"/>
            <a:ext cx="427488" cy="523221"/>
          </a:xfrm>
          <a:prstGeom prst="rect">
            <a:avLst/>
          </a:prstGeom>
        </p:spPr>
      </p:pic>
      <p:cxnSp>
        <p:nvCxnSpPr>
          <p:cNvPr id="13" name="Conector: angular 12">
            <a:extLst>
              <a:ext uri="{FF2B5EF4-FFF2-40B4-BE49-F238E27FC236}">
                <a16:creationId xmlns:a16="http://schemas.microsoft.com/office/drawing/2014/main" id="{B0939EE7-54A9-06B4-B34A-DDA86FE5D5B1}"/>
              </a:ext>
            </a:extLst>
          </p:cNvPr>
          <p:cNvCxnSpPr>
            <a:cxnSpLocks/>
            <a:stCxn id="7" idx="0"/>
            <a:endCxn id="18451" idx="1"/>
          </p:cNvCxnSpPr>
          <p:nvPr/>
        </p:nvCxnSpPr>
        <p:spPr>
          <a:xfrm rot="5400000" flipH="1" flipV="1">
            <a:off x="5148369" y="263474"/>
            <a:ext cx="820952" cy="2225716"/>
          </a:xfrm>
          <a:prstGeom prst="bentConnector2">
            <a:avLst/>
          </a:prstGeom>
          <a:ln>
            <a:solidFill>
              <a:srgbClr val="003A6A"/>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8" name="CuadroTexto 17">
            <a:extLst>
              <a:ext uri="{FF2B5EF4-FFF2-40B4-BE49-F238E27FC236}">
                <a16:creationId xmlns:a16="http://schemas.microsoft.com/office/drawing/2014/main" id="{EEE7A0A2-9E90-F4AD-B09B-A325FF9FB77C}"/>
              </a:ext>
            </a:extLst>
          </p:cNvPr>
          <p:cNvSpPr txBox="1"/>
          <p:nvPr/>
        </p:nvSpPr>
        <p:spPr>
          <a:xfrm>
            <a:off x="166215" y="2143518"/>
            <a:ext cx="2457087"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1400" dirty="0">
                <a:latin typeface="+mj-lt"/>
              </a:rPr>
              <a:t>Inversión clasificada en la categoría de </a:t>
            </a:r>
            <a:r>
              <a:rPr lang="es-ES" sz="1400" b="1" dirty="0">
                <a:latin typeface="+mj-lt"/>
              </a:rPr>
              <a:t>costo amortizado</a:t>
            </a:r>
            <a:endParaRPr lang="es-CO" sz="1400" b="1" dirty="0">
              <a:latin typeface="+mj-lt"/>
            </a:endParaRPr>
          </a:p>
        </p:txBody>
      </p:sp>
      <p:cxnSp>
        <p:nvCxnSpPr>
          <p:cNvPr id="20" name="Conector recto de flecha 19">
            <a:extLst>
              <a:ext uri="{FF2B5EF4-FFF2-40B4-BE49-F238E27FC236}">
                <a16:creationId xmlns:a16="http://schemas.microsoft.com/office/drawing/2014/main" id="{47B99285-7B96-6743-518D-2C9C7012147C}"/>
              </a:ext>
            </a:extLst>
          </p:cNvPr>
          <p:cNvCxnSpPr>
            <a:cxnSpLocks/>
            <a:stCxn id="18" idx="3"/>
            <a:endCxn id="7" idx="1"/>
          </p:cNvCxnSpPr>
          <p:nvPr/>
        </p:nvCxnSpPr>
        <p:spPr>
          <a:xfrm flipV="1">
            <a:off x="2623302" y="2367320"/>
            <a:ext cx="526541" cy="37808"/>
          </a:xfrm>
          <a:prstGeom prst="straightConnector1">
            <a:avLst/>
          </a:prstGeom>
          <a:ln>
            <a:solidFill>
              <a:srgbClr val="003A6A"/>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1" name="Diagrama de flujo: decisión 20">
            <a:extLst>
              <a:ext uri="{FF2B5EF4-FFF2-40B4-BE49-F238E27FC236}">
                <a16:creationId xmlns:a16="http://schemas.microsoft.com/office/drawing/2014/main" id="{34295988-80AF-D4B4-4ED1-DCE91AF86B4B}"/>
              </a:ext>
            </a:extLst>
          </p:cNvPr>
          <p:cNvSpPr/>
          <p:nvPr/>
        </p:nvSpPr>
        <p:spPr>
          <a:xfrm>
            <a:off x="6508779" y="2522788"/>
            <a:ext cx="2340261" cy="1021951"/>
          </a:xfrm>
          <a:prstGeom prst="flowChartDecision">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dirty="0"/>
              <a:t>¿Tiene valor de mercado?</a:t>
            </a:r>
          </a:p>
        </p:txBody>
      </p:sp>
      <p:cxnSp>
        <p:nvCxnSpPr>
          <p:cNvPr id="27" name="Conector: angular 26">
            <a:extLst>
              <a:ext uri="{FF2B5EF4-FFF2-40B4-BE49-F238E27FC236}">
                <a16:creationId xmlns:a16="http://schemas.microsoft.com/office/drawing/2014/main" id="{F77B6D5B-1BA8-577D-3E9A-1709263AEBF5}"/>
              </a:ext>
            </a:extLst>
          </p:cNvPr>
          <p:cNvCxnSpPr>
            <a:cxnSpLocks/>
            <a:stCxn id="7" idx="3"/>
            <a:endCxn id="21" idx="0"/>
          </p:cNvCxnSpPr>
          <p:nvPr/>
        </p:nvCxnSpPr>
        <p:spPr>
          <a:xfrm>
            <a:off x="5742130" y="2367320"/>
            <a:ext cx="1936780" cy="155468"/>
          </a:xfrm>
          <a:prstGeom prst="bentConnector2">
            <a:avLst/>
          </a:prstGeom>
          <a:ln>
            <a:solidFill>
              <a:srgbClr val="003A6A"/>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31" name="Rectángulo: esquinas redondeadas 30">
            <a:extLst>
              <a:ext uri="{FF2B5EF4-FFF2-40B4-BE49-F238E27FC236}">
                <a16:creationId xmlns:a16="http://schemas.microsoft.com/office/drawing/2014/main" id="{553DA81E-DD8B-40FE-00FD-AECAFFB01F34}"/>
              </a:ext>
            </a:extLst>
          </p:cNvPr>
          <p:cNvSpPr/>
          <p:nvPr/>
        </p:nvSpPr>
        <p:spPr>
          <a:xfrm>
            <a:off x="7781740" y="2102358"/>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NO</a:t>
            </a:r>
            <a:endParaRPr lang="es-CO" sz="1400" dirty="0"/>
          </a:p>
        </p:txBody>
      </p:sp>
      <p:cxnSp>
        <p:nvCxnSpPr>
          <p:cNvPr id="18436" name="Conector recto de flecha 18435">
            <a:extLst>
              <a:ext uri="{FF2B5EF4-FFF2-40B4-BE49-F238E27FC236}">
                <a16:creationId xmlns:a16="http://schemas.microsoft.com/office/drawing/2014/main" id="{DDAEA74C-092B-91B7-AAB4-C9619AB86E15}"/>
              </a:ext>
            </a:extLst>
          </p:cNvPr>
          <p:cNvCxnSpPr>
            <a:cxnSpLocks/>
            <a:stCxn id="21" idx="2"/>
            <a:endCxn id="18452" idx="0"/>
          </p:cNvCxnSpPr>
          <p:nvPr/>
        </p:nvCxnSpPr>
        <p:spPr>
          <a:xfrm flipH="1">
            <a:off x="7596336" y="3544739"/>
            <a:ext cx="82574" cy="892373"/>
          </a:xfrm>
          <a:prstGeom prst="straightConnector1">
            <a:avLst/>
          </a:prstGeom>
          <a:ln>
            <a:solidFill>
              <a:srgbClr val="00B0F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8437" name="Rectángulo: esquinas redondeadas 18436">
            <a:extLst>
              <a:ext uri="{FF2B5EF4-FFF2-40B4-BE49-F238E27FC236}">
                <a16:creationId xmlns:a16="http://schemas.microsoft.com/office/drawing/2014/main" id="{848BF814-0385-29FF-D757-A34EA392223E}"/>
              </a:ext>
            </a:extLst>
          </p:cNvPr>
          <p:cNvSpPr/>
          <p:nvPr/>
        </p:nvSpPr>
        <p:spPr>
          <a:xfrm>
            <a:off x="7815980" y="3990925"/>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NO</a:t>
            </a:r>
            <a:endParaRPr lang="es-CO" sz="1400" dirty="0"/>
          </a:p>
        </p:txBody>
      </p:sp>
      <p:sp>
        <p:nvSpPr>
          <p:cNvPr id="18438" name="Rectángulo: esquinas redondeadas 18437">
            <a:extLst>
              <a:ext uri="{FF2B5EF4-FFF2-40B4-BE49-F238E27FC236}">
                <a16:creationId xmlns:a16="http://schemas.microsoft.com/office/drawing/2014/main" id="{73D77E16-F143-AC79-C49B-A18C62BAFEA3}"/>
              </a:ext>
            </a:extLst>
          </p:cNvPr>
          <p:cNvSpPr/>
          <p:nvPr/>
        </p:nvSpPr>
        <p:spPr>
          <a:xfrm>
            <a:off x="251521" y="4049242"/>
            <a:ext cx="3451902" cy="2044054"/>
          </a:xfrm>
          <a:prstGeom prst="roundRect">
            <a:avLst/>
          </a:prstGeom>
          <a:ln>
            <a:solidFill>
              <a:srgbClr val="00776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Se reclasifica a la categoría de </a:t>
            </a:r>
            <a:r>
              <a:rPr lang="es-ES" sz="1400" b="1" dirty="0"/>
              <a:t>valor de mercado con cambios en el patrimonio </a:t>
            </a:r>
          </a:p>
          <a:p>
            <a:pPr marL="342900" indent="-342900" algn="ctr">
              <a:buAutoNum type="arabicPeriod"/>
            </a:pPr>
            <a:r>
              <a:rPr lang="es-ES" sz="1400" dirty="0"/>
              <a:t>Disminuir el valor en libros de la inversión al costo amortizado (incluyendo deterioro) </a:t>
            </a:r>
          </a:p>
          <a:p>
            <a:pPr marL="342900" indent="-342900" algn="ctr">
              <a:buAutoNum type="arabicPeriod"/>
            </a:pPr>
            <a:r>
              <a:rPr lang="es-ES" sz="1400" dirty="0"/>
              <a:t>Registrar la inversión en la nueva categoría por el valor de mercado </a:t>
            </a:r>
          </a:p>
          <a:p>
            <a:pPr marL="342900" indent="-342900" algn="ctr">
              <a:buAutoNum type="arabicPeriod"/>
            </a:pPr>
            <a:r>
              <a:rPr lang="es-ES" sz="1400" dirty="0"/>
              <a:t>La diferencia se reconoce en </a:t>
            </a:r>
            <a:r>
              <a:rPr lang="es-ES" sz="1400" b="1" dirty="0"/>
              <a:t>patrimonio</a:t>
            </a:r>
            <a:endParaRPr lang="es-CO" sz="1400" b="1" dirty="0"/>
          </a:p>
        </p:txBody>
      </p:sp>
      <p:cxnSp>
        <p:nvCxnSpPr>
          <p:cNvPr id="18442" name="Conector: angular 18441">
            <a:extLst>
              <a:ext uri="{FF2B5EF4-FFF2-40B4-BE49-F238E27FC236}">
                <a16:creationId xmlns:a16="http://schemas.microsoft.com/office/drawing/2014/main" id="{B9E7E192-B1DC-91B6-4524-0CE6C68F00E0}"/>
              </a:ext>
            </a:extLst>
          </p:cNvPr>
          <p:cNvCxnSpPr>
            <a:cxnSpLocks/>
            <a:stCxn id="21" idx="1"/>
            <a:endCxn id="18438" idx="3"/>
          </p:cNvCxnSpPr>
          <p:nvPr/>
        </p:nvCxnSpPr>
        <p:spPr>
          <a:xfrm rot="10800000" flipV="1">
            <a:off x="3703423" y="3033763"/>
            <a:ext cx="2805356" cy="2037505"/>
          </a:xfrm>
          <a:prstGeom prst="bentConnector3">
            <a:avLst>
              <a:gd name="adj1" fmla="val 50000"/>
            </a:avLst>
          </a:prstGeom>
          <a:ln>
            <a:solidFill>
              <a:srgbClr val="00B0F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8446" name="Rectángulo: esquinas redondeadas 18445">
            <a:extLst>
              <a:ext uri="{FF2B5EF4-FFF2-40B4-BE49-F238E27FC236}">
                <a16:creationId xmlns:a16="http://schemas.microsoft.com/office/drawing/2014/main" id="{BFE6B39A-01B7-F4C3-FFFD-0B021393A874}"/>
              </a:ext>
            </a:extLst>
          </p:cNvPr>
          <p:cNvSpPr/>
          <p:nvPr/>
        </p:nvSpPr>
        <p:spPr>
          <a:xfrm>
            <a:off x="3841067" y="4533527"/>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SI</a:t>
            </a:r>
            <a:endParaRPr lang="es-CO" sz="1400" dirty="0"/>
          </a:p>
        </p:txBody>
      </p:sp>
    </p:spTree>
    <p:extLst>
      <p:ext uri="{BB962C8B-B14F-4D97-AF65-F5344CB8AC3E}">
        <p14:creationId xmlns:p14="http://schemas.microsoft.com/office/powerpoint/2010/main" val="300848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7" name="Diagrama de flujo: decisión 6">
            <a:extLst>
              <a:ext uri="{FF2B5EF4-FFF2-40B4-BE49-F238E27FC236}">
                <a16:creationId xmlns:a16="http://schemas.microsoft.com/office/drawing/2014/main" id="{758CDEC2-4650-80EC-0F12-88EBB20EFEA0}"/>
              </a:ext>
            </a:extLst>
          </p:cNvPr>
          <p:cNvSpPr/>
          <p:nvPr/>
        </p:nvSpPr>
        <p:spPr>
          <a:xfrm>
            <a:off x="3149843" y="1786808"/>
            <a:ext cx="2592287" cy="1161023"/>
          </a:xfrm>
          <a:prstGeom prst="flowChartDecision">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dirty="0"/>
              <a:t>¿Se mantiene exclusivamente para conservarla hasta su vencimiento? </a:t>
            </a:r>
            <a:endParaRPr lang="es-CO" sz="1100" dirty="0"/>
          </a:p>
        </p:txBody>
      </p:sp>
      <p:sp>
        <p:nvSpPr>
          <p:cNvPr id="14" name="Rectángulo: esquinas redondeadas 13">
            <a:extLst>
              <a:ext uri="{FF2B5EF4-FFF2-40B4-BE49-F238E27FC236}">
                <a16:creationId xmlns:a16="http://schemas.microsoft.com/office/drawing/2014/main" id="{419A30B4-BF56-D91A-E652-B3284F21D23B}"/>
              </a:ext>
            </a:extLst>
          </p:cNvPr>
          <p:cNvSpPr/>
          <p:nvPr/>
        </p:nvSpPr>
        <p:spPr>
          <a:xfrm>
            <a:off x="7967847" y="1723375"/>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SI</a:t>
            </a:r>
            <a:endParaRPr lang="es-CO" sz="1400" dirty="0"/>
          </a:p>
        </p:txBody>
      </p:sp>
      <p:sp>
        <p:nvSpPr>
          <p:cNvPr id="18451" name="Rectángulo: esquinas redondeadas 18450">
            <a:extLst>
              <a:ext uri="{FF2B5EF4-FFF2-40B4-BE49-F238E27FC236}">
                <a16:creationId xmlns:a16="http://schemas.microsoft.com/office/drawing/2014/main" id="{CA55EDDB-6FFD-33E4-B6F7-AE87E55CBFA0}"/>
              </a:ext>
            </a:extLst>
          </p:cNvPr>
          <p:cNvSpPr/>
          <p:nvPr/>
        </p:nvSpPr>
        <p:spPr>
          <a:xfrm>
            <a:off x="6671703" y="712745"/>
            <a:ext cx="2160241" cy="506222"/>
          </a:xfrm>
          <a:prstGeom prst="roundRect">
            <a:avLst/>
          </a:prstGeom>
          <a:ln>
            <a:solidFill>
              <a:srgbClr val="00776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Se mantiene en la misma clasificación</a:t>
            </a:r>
            <a:endParaRPr lang="es-CO" sz="1600" dirty="0"/>
          </a:p>
        </p:txBody>
      </p:sp>
      <p:sp>
        <p:nvSpPr>
          <p:cNvPr id="18452" name="Rectángulo: esquinas redondeadas 18451">
            <a:extLst>
              <a:ext uri="{FF2B5EF4-FFF2-40B4-BE49-F238E27FC236}">
                <a16:creationId xmlns:a16="http://schemas.microsoft.com/office/drawing/2014/main" id="{B42CB440-ACF9-98F9-72B9-F08FF8340FB8}"/>
              </a:ext>
            </a:extLst>
          </p:cNvPr>
          <p:cNvSpPr/>
          <p:nvPr/>
        </p:nvSpPr>
        <p:spPr>
          <a:xfrm>
            <a:off x="6191008" y="3741431"/>
            <a:ext cx="2880319" cy="911705"/>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400" dirty="0"/>
              <a:t>Se reclasifica a la categoría del </a:t>
            </a:r>
            <a:r>
              <a:rPr lang="es-ES" sz="1400" b="1" dirty="0"/>
              <a:t>costo</a:t>
            </a:r>
            <a:r>
              <a:rPr lang="es-ES" sz="1400" dirty="0"/>
              <a:t> </a:t>
            </a:r>
          </a:p>
          <a:p>
            <a:pPr algn="ctr"/>
            <a:r>
              <a:rPr lang="es-ES" sz="1400" dirty="0"/>
              <a:t>1. Costo amortizado en la fecha de reclasificación = Valor inicia</a:t>
            </a:r>
            <a:endParaRPr lang="es-CO" sz="1400" dirty="0"/>
          </a:p>
        </p:txBody>
      </p:sp>
      <p:sp>
        <p:nvSpPr>
          <p:cNvPr id="3" name="CuadroTexto 8">
            <a:extLst>
              <a:ext uri="{FF2B5EF4-FFF2-40B4-BE49-F238E27FC236}">
                <a16:creationId xmlns:a16="http://schemas.microsoft.com/office/drawing/2014/main" id="{66176C88-85E5-FEBB-4037-51363CAE3614}"/>
              </a:ext>
            </a:extLst>
          </p:cNvPr>
          <p:cNvSpPr txBox="1">
            <a:spLocks noChangeArrowheads="1"/>
          </p:cNvSpPr>
          <p:nvPr/>
        </p:nvSpPr>
        <p:spPr bwMode="auto">
          <a:xfrm>
            <a:off x="1304569" y="257951"/>
            <a:ext cx="2592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RECLASIFICACIÓN</a:t>
            </a:r>
            <a:endParaRPr lang="es-CO" altLang="es-CO" dirty="0"/>
          </a:p>
        </p:txBody>
      </p:sp>
      <p:pic>
        <p:nvPicPr>
          <p:cNvPr id="4" name="Gráfico 3" descr="Transferencia contorno">
            <a:extLst>
              <a:ext uri="{FF2B5EF4-FFF2-40B4-BE49-F238E27FC236}">
                <a16:creationId xmlns:a16="http://schemas.microsoft.com/office/drawing/2014/main" id="{621B2EB0-8A47-91DA-436E-0A2769E557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627" y="179480"/>
            <a:ext cx="427488" cy="523221"/>
          </a:xfrm>
          <a:prstGeom prst="rect">
            <a:avLst/>
          </a:prstGeom>
        </p:spPr>
      </p:pic>
      <p:cxnSp>
        <p:nvCxnSpPr>
          <p:cNvPr id="13" name="Conector: angular 12">
            <a:extLst>
              <a:ext uri="{FF2B5EF4-FFF2-40B4-BE49-F238E27FC236}">
                <a16:creationId xmlns:a16="http://schemas.microsoft.com/office/drawing/2014/main" id="{B0939EE7-54A9-06B4-B34A-DDA86FE5D5B1}"/>
              </a:ext>
            </a:extLst>
          </p:cNvPr>
          <p:cNvCxnSpPr>
            <a:cxnSpLocks/>
            <a:stCxn id="7" idx="0"/>
            <a:endCxn id="18451" idx="1"/>
          </p:cNvCxnSpPr>
          <p:nvPr/>
        </p:nvCxnSpPr>
        <p:spPr>
          <a:xfrm rot="5400000" flipH="1" flipV="1">
            <a:off x="5148369" y="263474"/>
            <a:ext cx="820952" cy="2225716"/>
          </a:xfrm>
          <a:prstGeom prst="bentConnector2">
            <a:avLst/>
          </a:prstGeom>
          <a:ln>
            <a:solidFill>
              <a:srgbClr val="003A6A"/>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8" name="CuadroTexto 17">
            <a:extLst>
              <a:ext uri="{FF2B5EF4-FFF2-40B4-BE49-F238E27FC236}">
                <a16:creationId xmlns:a16="http://schemas.microsoft.com/office/drawing/2014/main" id="{EEE7A0A2-9E90-F4AD-B09B-A325FF9FB77C}"/>
              </a:ext>
            </a:extLst>
          </p:cNvPr>
          <p:cNvSpPr txBox="1"/>
          <p:nvPr/>
        </p:nvSpPr>
        <p:spPr>
          <a:xfrm>
            <a:off x="390299" y="1274348"/>
            <a:ext cx="2457087"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1400" dirty="0"/>
              <a:t>Reclasificación de inversión representada en un instrumento de deuda clasificada en la categoría de </a:t>
            </a:r>
            <a:r>
              <a:rPr lang="es-ES" sz="1400" b="1" dirty="0"/>
              <a:t>valor de mercado con cambios en el patrimonio </a:t>
            </a:r>
            <a:endParaRPr lang="es-CO" sz="1400" b="1" dirty="0">
              <a:latin typeface="+mj-lt"/>
            </a:endParaRPr>
          </a:p>
        </p:txBody>
      </p:sp>
      <p:cxnSp>
        <p:nvCxnSpPr>
          <p:cNvPr id="20" name="Conector recto de flecha 19">
            <a:extLst>
              <a:ext uri="{FF2B5EF4-FFF2-40B4-BE49-F238E27FC236}">
                <a16:creationId xmlns:a16="http://schemas.microsoft.com/office/drawing/2014/main" id="{47B99285-7B96-6743-518D-2C9C7012147C}"/>
              </a:ext>
            </a:extLst>
          </p:cNvPr>
          <p:cNvCxnSpPr>
            <a:cxnSpLocks/>
            <a:stCxn id="18" idx="3"/>
            <a:endCxn id="7" idx="1"/>
          </p:cNvCxnSpPr>
          <p:nvPr/>
        </p:nvCxnSpPr>
        <p:spPr>
          <a:xfrm>
            <a:off x="2847386" y="1966846"/>
            <a:ext cx="302457" cy="400474"/>
          </a:xfrm>
          <a:prstGeom prst="straightConnector1">
            <a:avLst/>
          </a:prstGeom>
          <a:ln>
            <a:solidFill>
              <a:srgbClr val="003A6A"/>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1" name="Diagrama de flujo: decisión 20">
            <a:extLst>
              <a:ext uri="{FF2B5EF4-FFF2-40B4-BE49-F238E27FC236}">
                <a16:creationId xmlns:a16="http://schemas.microsoft.com/office/drawing/2014/main" id="{34295988-80AF-D4B4-4ED1-DCE91AF86B4B}"/>
              </a:ext>
            </a:extLst>
          </p:cNvPr>
          <p:cNvSpPr/>
          <p:nvPr/>
        </p:nvSpPr>
        <p:spPr>
          <a:xfrm>
            <a:off x="6693414" y="2162893"/>
            <a:ext cx="2340261" cy="1021951"/>
          </a:xfrm>
          <a:prstGeom prst="flowChartDecision">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dirty="0"/>
              <a:t>¿Tiene valor de mercado?</a:t>
            </a:r>
          </a:p>
        </p:txBody>
      </p:sp>
      <p:cxnSp>
        <p:nvCxnSpPr>
          <p:cNvPr id="27" name="Conector: angular 26">
            <a:extLst>
              <a:ext uri="{FF2B5EF4-FFF2-40B4-BE49-F238E27FC236}">
                <a16:creationId xmlns:a16="http://schemas.microsoft.com/office/drawing/2014/main" id="{F77B6D5B-1BA8-577D-3E9A-1709263AEBF5}"/>
              </a:ext>
            </a:extLst>
          </p:cNvPr>
          <p:cNvCxnSpPr>
            <a:cxnSpLocks/>
            <a:stCxn id="7" idx="3"/>
            <a:endCxn id="21" idx="0"/>
          </p:cNvCxnSpPr>
          <p:nvPr/>
        </p:nvCxnSpPr>
        <p:spPr>
          <a:xfrm flipV="1">
            <a:off x="5742130" y="2162893"/>
            <a:ext cx="2121415" cy="204427"/>
          </a:xfrm>
          <a:prstGeom prst="bentConnector4">
            <a:avLst>
              <a:gd name="adj1" fmla="val 22421"/>
              <a:gd name="adj2" fmla="val 395795"/>
            </a:avLst>
          </a:prstGeom>
          <a:ln>
            <a:solidFill>
              <a:srgbClr val="003A6A"/>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31" name="Rectángulo: esquinas redondeadas 30">
            <a:extLst>
              <a:ext uri="{FF2B5EF4-FFF2-40B4-BE49-F238E27FC236}">
                <a16:creationId xmlns:a16="http://schemas.microsoft.com/office/drawing/2014/main" id="{553DA81E-DD8B-40FE-00FD-AECAFFB01F34}"/>
              </a:ext>
            </a:extLst>
          </p:cNvPr>
          <p:cNvSpPr/>
          <p:nvPr/>
        </p:nvSpPr>
        <p:spPr>
          <a:xfrm>
            <a:off x="5991195" y="488012"/>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NO</a:t>
            </a:r>
            <a:endParaRPr lang="es-CO" sz="1400" dirty="0"/>
          </a:p>
        </p:txBody>
      </p:sp>
      <p:cxnSp>
        <p:nvCxnSpPr>
          <p:cNvPr id="18436" name="Conector recto de flecha 18435">
            <a:extLst>
              <a:ext uri="{FF2B5EF4-FFF2-40B4-BE49-F238E27FC236}">
                <a16:creationId xmlns:a16="http://schemas.microsoft.com/office/drawing/2014/main" id="{DDAEA74C-092B-91B7-AAB4-C9619AB86E15}"/>
              </a:ext>
            </a:extLst>
          </p:cNvPr>
          <p:cNvCxnSpPr>
            <a:cxnSpLocks/>
            <a:stCxn id="21" idx="2"/>
            <a:endCxn id="18452" idx="0"/>
          </p:cNvCxnSpPr>
          <p:nvPr/>
        </p:nvCxnSpPr>
        <p:spPr>
          <a:xfrm flipH="1">
            <a:off x="7631168" y="3184844"/>
            <a:ext cx="232377" cy="556587"/>
          </a:xfrm>
          <a:prstGeom prst="straightConnector1">
            <a:avLst/>
          </a:prstGeom>
          <a:ln>
            <a:solidFill>
              <a:srgbClr val="00B0F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8437" name="Rectángulo: esquinas redondeadas 18436">
            <a:extLst>
              <a:ext uri="{FF2B5EF4-FFF2-40B4-BE49-F238E27FC236}">
                <a16:creationId xmlns:a16="http://schemas.microsoft.com/office/drawing/2014/main" id="{848BF814-0385-29FF-D757-A34EA392223E}"/>
              </a:ext>
            </a:extLst>
          </p:cNvPr>
          <p:cNvSpPr/>
          <p:nvPr/>
        </p:nvSpPr>
        <p:spPr>
          <a:xfrm>
            <a:off x="7907364" y="3262504"/>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NO</a:t>
            </a:r>
            <a:endParaRPr lang="es-CO" sz="1400" dirty="0"/>
          </a:p>
        </p:txBody>
      </p:sp>
      <p:sp>
        <p:nvSpPr>
          <p:cNvPr id="18438" name="Rectángulo: esquinas redondeadas 18437">
            <a:extLst>
              <a:ext uri="{FF2B5EF4-FFF2-40B4-BE49-F238E27FC236}">
                <a16:creationId xmlns:a16="http://schemas.microsoft.com/office/drawing/2014/main" id="{73D77E16-F143-AC79-C49B-A18C62BAFEA3}"/>
              </a:ext>
            </a:extLst>
          </p:cNvPr>
          <p:cNvSpPr/>
          <p:nvPr/>
        </p:nvSpPr>
        <p:spPr>
          <a:xfrm>
            <a:off x="179512" y="3693227"/>
            <a:ext cx="3451902" cy="1008112"/>
          </a:xfrm>
          <a:prstGeom prst="roundRect">
            <a:avLst/>
          </a:prstGeom>
          <a:ln>
            <a:solidFill>
              <a:srgbClr val="00776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Se reclasifica a la categoría del </a:t>
            </a:r>
            <a:r>
              <a:rPr lang="es-ES" sz="1400" b="1" dirty="0"/>
              <a:t>Costo amortizado </a:t>
            </a:r>
          </a:p>
          <a:p>
            <a:pPr marL="342900" indent="-342900" algn="ctr">
              <a:buAutoNum type="arabicPeriod"/>
            </a:pPr>
            <a:r>
              <a:rPr lang="es-ES" sz="1400" dirty="0"/>
              <a:t>Valor de mercado = Valor inicial </a:t>
            </a:r>
          </a:p>
          <a:p>
            <a:pPr marL="342900" indent="-342900" algn="ctr">
              <a:buAutoNum type="arabicPeriod"/>
            </a:pPr>
            <a:r>
              <a:rPr lang="es-ES" sz="1400" dirty="0"/>
              <a:t>2. Calculará la tasa de interés efectiva </a:t>
            </a:r>
            <a:endParaRPr lang="es-CO" sz="1400" b="1" dirty="0"/>
          </a:p>
        </p:txBody>
      </p:sp>
      <p:cxnSp>
        <p:nvCxnSpPr>
          <p:cNvPr id="18442" name="Conector: angular 18441">
            <a:extLst>
              <a:ext uri="{FF2B5EF4-FFF2-40B4-BE49-F238E27FC236}">
                <a16:creationId xmlns:a16="http://schemas.microsoft.com/office/drawing/2014/main" id="{B9E7E192-B1DC-91B6-4524-0CE6C68F00E0}"/>
              </a:ext>
            </a:extLst>
          </p:cNvPr>
          <p:cNvCxnSpPr>
            <a:cxnSpLocks/>
            <a:stCxn id="21" idx="1"/>
            <a:endCxn id="18438" idx="3"/>
          </p:cNvCxnSpPr>
          <p:nvPr/>
        </p:nvCxnSpPr>
        <p:spPr>
          <a:xfrm rot="10800000" flipV="1">
            <a:off x="3631414" y="2673869"/>
            <a:ext cx="3062000" cy="1523414"/>
          </a:xfrm>
          <a:prstGeom prst="bentConnector3">
            <a:avLst>
              <a:gd name="adj1" fmla="val 50000"/>
            </a:avLst>
          </a:prstGeom>
          <a:ln>
            <a:solidFill>
              <a:srgbClr val="00B0F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8446" name="Rectángulo: esquinas redondeadas 18445">
            <a:extLst>
              <a:ext uri="{FF2B5EF4-FFF2-40B4-BE49-F238E27FC236}">
                <a16:creationId xmlns:a16="http://schemas.microsoft.com/office/drawing/2014/main" id="{BFE6B39A-01B7-F4C3-FFFD-0B021393A874}"/>
              </a:ext>
            </a:extLst>
          </p:cNvPr>
          <p:cNvSpPr/>
          <p:nvPr/>
        </p:nvSpPr>
        <p:spPr>
          <a:xfrm>
            <a:off x="3779912" y="4303778"/>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SI</a:t>
            </a:r>
            <a:endParaRPr lang="es-CO" sz="1400" dirty="0"/>
          </a:p>
        </p:txBody>
      </p:sp>
      <p:sp>
        <p:nvSpPr>
          <p:cNvPr id="16" name="Rectángulo: esquinas redondeadas 15">
            <a:extLst>
              <a:ext uri="{FF2B5EF4-FFF2-40B4-BE49-F238E27FC236}">
                <a16:creationId xmlns:a16="http://schemas.microsoft.com/office/drawing/2014/main" id="{8E22D4D4-D567-7A9D-D92A-BB9CF18D5E38}"/>
              </a:ext>
            </a:extLst>
          </p:cNvPr>
          <p:cNvSpPr/>
          <p:nvPr/>
        </p:nvSpPr>
        <p:spPr>
          <a:xfrm>
            <a:off x="179512" y="4834667"/>
            <a:ext cx="4266475" cy="1618669"/>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La ganancia o pérdida reconocida previamente en el patrimonio se </a:t>
            </a:r>
            <a:r>
              <a:rPr lang="es-ES" sz="1400" b="1" dirty="0"/>
              <a:t>amortizará en el resultado </a:t>
            </a:r>
            <a:r>
              <a:rPr lang="es-ES" sz="1400" dirty="0"/>
              <a:t>a lo largo de la vida restante de la inversión, </a:t>
            </a:r>
            <a:r>
              <a:rPr lang="es-ES" sz="1400" b="1" dirty="0"/>
              <a:t>a través de la tasa de interés efectiva</a:t>
            </a:r>
            <a:r>
              <a:rPr lang="es-ES" sz="1400" dirty="0"/>
              <a:t>, comparando el valor en libros del título y el costo amortizado que este tendría aplicando la tasa de interés efectiva del instrumento antes de su reclasificación</a:t>
            </a:r>
            <a:endParaRPr lang="es-CO" sz="1400" dirty="0"/>
          </a:p>
        </p:txBody>
      </p:sp>
      <p:sp>
        <p:nvSpPr>
          <p:cNvPr id="17" name="Rectángulo: esquinas redondeadas 16">
            <a:extLst>
              <a:ext uri="{FF2B5EF4-FFF2-40B4-BE49-F238E27FC236}">
                <a16:creationId xmlns:a16="http://schemas.microsoft.com/office/drawing/2014/main" id="{4AF60042-917B-9291-5096-AD6FA3D087F9}"/>
              </a:ext>
            </a:extLst>
          </p:cNvPr>
          <p:cNvSpPr/>
          <p:nvPr/>
        </p:nvSpPr>
        <p:spPr>
          <a:xfrm>
            <a:off x="6191008" y="4753871"/>
            <a:ext cx="2880319" cy="1138273"/>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La ganancia o pérdida reconocida previamente en el patrimonio permanecerá en el patrimonio hasta que la inversión sea dada de baja.</a:t>
            </a:r>
            <a:endParaRPr lang="es-CO" sz="1400" dirty="0"/>
          </a:p>
        </p:txBody>
      </p:sp>
    </p:spTree>
    <p:extLst>
      <p:ext uri="{BB962C8B-B14F-4D97-AF65-F5344CB8AC3E}">
        <p14:creationId xmlns:p14="http://schemas.microsoft.com/office/powerpoint/2010/main" val="3075557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7" name="Diagrama de flujo: decisión 6">
            <a:extLst>
              <a:ext uri="{FF2B5EF4-FFF2-40B4-BE49-F238E27FC236}">
                <a16:creationId xmlns:a16="http://schemas.microsoft.com/office/drawing/2014/main" id="{758CDEC2-4650-80EC-0F12-88EBB20EFEA0}"/>
              </a:ext>
            </a:extLst>
          </p:cNvPr>
          <p:cNvSpPr/>
          <p:nvPr/>
        </p:nvSpPr>
        <p:spPr>
          <a:xfrm>
            <a:off x="3149843" y="1786808"/>
            <a:ext cx="2592287" cy="1161023"/>
          </a:xfrm>
          <a:prstGeom prst="flowChartDecision">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dirty="0"/>
              <a:t>¿Se mantiene exclusivamente para conservarla hasta su vencimiento? </a:t>
            </a:r>
            <a:endParaRPr lang="es-CO" sz="1100" dirty="0"/>
          </a:p>
        </p:txBody>
      </p:sp>
      <p:sp>
        <p:nvSpPr>
          <p:cNvPr id="14" name="Rectángulo: esquinas redondeadas 13">
            <a:extLst>
              <a:ext uri="{FF2B5EF4-FFF2-40B4-BE49-F238E27FC236}">
                <a16:creationId xmlns:a16="http://schemas.microsoft.com/office/drawing/2014/main" id="{419A30B4-BF56-D91A-E652-B3284F21D23B}"/>
              </a:ext>
            </a:extLst>
          </p:cNvPr>
          <p:cNvSpPr/>
          <p:nvPr/>
        </p:nvSpPr>
        <p:spPr>
          <a:xfrm>
            <a:off x="3396994" y="3300015"/>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SI</a:t>
            </a:r>
            <a:endParaRPr lang="es-CO" sz="1400" dirty="0"/>
          </a:p>
        </p:txBody>
      </p:sp>
      <p:sp>
        <p:nvSpPr>
          <p:cNvPr id="18452" name="Rectángulo: esquinas redondeadas 18451">
            <a:extLst>
              <a:ext uri="{FF2B5EF4-FFF2-40B4-BE49-F238E27FC236}">
                <a16:creationId xmlns:a16="http://schemas.microsoft.com/office/drawing/2014/main" id="{B42CB440-ACF9-98F9-72B9-F08FF8340FB8}"/>
              </a:ext>
            </a:extLst>
          </p:cNvPr>
          <p:cNvSpPr/>
          <p:nvPr/>
        </p:nvSpPr>
        <p:spPr>
          <a:xfrm>
            <a:off x="2340924" y="4999140"/>
            <a:ext cx="2105062" cy="104327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400" dirty="0"/>
              <a:t>Se reclasifica a la categoría de </a:t>
            </a:r>
            <a:r>
              <a:rPr lang="es-ES" sz="1400" b="1" dirty="0"/>
              <a:t>valor de mercado con cambios en el patrimonio</a:t>
            </a:r>
            <a:endParaRPr lang="es-CO" sz="1400" b="1" dirty="0"/>
          </a:p>
        </p:txBody>
      </p:sp>
      <p:sp>
        <p:nvSpPr>
          <p:cNvPr id="3" name="CuadroTexto 8">
            <a:extLst>
              <a:ext uri="{FF2B5EF4-FFF2-40B4-BE49-F238E27FC236}">
                <a16:creationId xmlns:a16="http://schemas.microsoft.com/office/drawing/2014/main" id="{66176C88-85E5-FEBB-4037-51363CAE3614}"/>
              </a:ext>
            </a:extLst>
          </p:cNvPr>
          <p:cNvSpPr txBox="1">
            <a:spLocks noChangeArrowheads="1"/>
          </p:cNvSpPr>
          <p:nvPr/>
        </p:nvSpPr>
        <p:spPr bwMode="auto">
          <a:xfrm>
            <a:off x="1304569" y="257951"/>
            <a:ext cx="2592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RECLASIFICACIÓN</a:t>
            </a:r>
            <a:endParaRPr lang="es-CO" altLang="es-CO" dirty="0"/>
          </a:p>
        </p:txBody>
      </p:sp>
      <p:pic>
        <p:nvPicPr>
          <p:cNvPr id="4" name="Gráfico 3" descr="Transferencia contorno">
            <a:extLst>
              <a:ext uri="{FF2B5EF4-FFF2-40B4-BE49-F238E27FC236}">
                <a16:creationId xmlns:a16="http://schemas.microsoft.com/office/drawing/2014/main" id="{621B2EB0-8A47-91DA-436E-0A2769E557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627" y="179480"/>
            <a:ext cx="427488" cy="523221"/>
          </a:xfrm>
          <a:prstGeom prst="rect">
            <a:avLst/>
          </a:prstGeom>
        </p:spPr>
      </p:pic>
      <p:sp>
        <p:nvSpPr>
          <p:cNvPr id="18" name="CuadroTexto 17">
            <a:extLst>
              <a:ext uri="{FF2B5EF4-FFF2-40B4-BE49-F238E27FC236}">
                <a16:creationId xmlns:a16="http://schemas.microsoft.com/office/drawing/2014/main" id="{EEE7A0A2-9E90-F4AD-B09B-A325FF9FB77C}"/>
              </a:ext>
            </a:extLst>
          </p:cNvPr>
          <p:cNvSpPr txBox="1"/>
          <p:nvPr/>
        </p:nvSpPr>
        <p:spPr>
          <a:xfrm>
            <a:off x="246892" y="1997988"/>
            <a:ext cx="2457087" cy="7386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1400" dirty="0"/>
              <a:t>Reclasificación de inversión clasificada en la categoría de </a:t>
            </a:r>
            <a:r>
              <a:rPr lang="es-ES" sz="1400" b="1" dirty="0"/>
              <a:t>costo</a:t>
            </a:r>
            <a:endParaRPr lang="es-CO" sz="1400" b="1" dirty="0">
              <a:latin typeface="+mj-lt"/>
            </a:endParaRPr>
          </a:p>
        </p:txBody>
      </p:sp>
      <p:cxnSp>
        <p:nvCxnSpPr>
          <p:cNvPr id="20" name="Conector recto de flecha 19">
            <a:extLst>
              <a:ext uri="{FF2B5EF4-FFF2-40B4-BE49-F238E27FC236}">
                <a16:creationId xmlns:a16="http://schemas.microsoft.com/office/drawing/2014/main" id="{47B99285-7B96-6743-518D-2C9C7012147C}"/>
              </a:ext>
            </a:extLst>
          </p:cNvPr>
          <p:cNvCxnSpPr>
            <a:cxnSpLocks/>
            <a:stCxn id="18" idx="3"/>
            <a:endCxn id="7" idx="1"/>
          </p:cNvCxnSpPr>
          <p:nvPr/>
        </p:nvCxnSpPr>
        <p:spPr>
          <a:xfrm>
            <a:off x="2703979" y="2367320"/>
            <a:ext cx="445864" cy="0"/>
          </a:xfrm>
          <a:prstGeom prst="straightConnector1">
            <a:avLst/>
          </a:prstGeom>
          <a:ln>
            <a:solidFill>
              <a:srgbClr val="003A6A"/>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1" name="Diagrama de flujo: decisión 20">
            <a:extLst>
              <a:ext uri="{FF2B5EF4-FFF2-40B4-BE49-F238E27FC236}">
                <a16:creationId xmlns:a16="http://schemas.microsoft.com/office/drawing/2014/main" id="{34295988-80AF-D4B4-4ED1-DCE91AF86B4B}"/>
              </a:ext>
            </a:extLst>
          </p:cNvPr>
          <p:cNvSpPr/>
          <p:nvPr/>
        </p:nvSpPr>
        <p:spPr>
          <a:xfrm>
            <a:off x="4788024" y="558285"/>
            <a:ext cx="2340261" cy="1021951"/>
          </a:xfrm>
          <a:prstGeom prst="flowChartDecision">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dirty="0"/>
              <a:t>¿Tiene valor de mercado?</a:t>
            </a:r>
          </a:p>
        </p:txBody>
      </p:sp>
      <p:sp>
        <p:nvSpPr>
          <p:cNvPr id="31" name="Rectángulo: esquinas redondeadas 30">
            <a:extLst>
              <a:ext uri="{FF2B5EF4-FFF2-40B4-BE49-F238E27FC236}">
                <a16:creationId xmlns:a16="http://schemas.microsoft.com/office/drawing/2014/main" id="{553DA81E-DD8B-40FE-00FD-AECAFFB01F34}"/>
              </a:ext>
            </a:extLst>
          </p:cNvPr>
          <p:cNvSpPr/>
          <p:nvPr/>
        </p:nvSpPr>
        <p:spPr>
          <a:xfrm>
            <a:off x="7229469" y="4523322"/>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NO</a:t>
            </a:r>
            <a:endParaRPr lang="es-CO" sz="1400" dirty="0"/>
          </a:p>
        </p:txBody>
      </p:sp>
      <p:sp>
        <p:nvSpPr>
          <p:cNvPr id="18437" name="Rectángulo: esquinas redondeadas 18436">
            <a:extLst>
              <a:ext uri="{FF2B5EF4-FFF2-40B4-BE49-F238E27FC236}">
                <a16:creationId xmlns:a16="http://schemas.microsoft.com/office/drawing/2014/main" id="{848BF814-0385-29FF-D757-A34EA392223E}"/>
              </a:ext>
            </a:extLst>
          </p:cNvPr>
          <p:cNvSpPr/>
          <p:nvPr/>
        </p:nvSpPr>
        <p:spPr>
          <a:xfrm>
            <a:off x="5742130" y="2405835"/>
            <a:ext cx="560072" cy="33081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NO</a:t>
            </a:r>
            <a:endParaRPr lang="es-CO" sz="1400" dirty="0"/>
          </a:p>
        </p:txBody>
      </p:sp>
      <p:sp>
        <p:nvSpPr>
          <p:cNvPr id="18438" name="Rectángulo: esquinas redondeadas 18437">
            <a:extLst>
              <a:ext uri="{FF2B5EF4-FFF2-40B4-BE49-F238E27FC236}">
                <a16:creationId xmlns:a16="http://schemas.microsoft.com/office/drawing/2014/main" id="{73D77E16-F143-AC79-C49B-A18C62BAFEA3}"/>
              </a:ext>
            </a:extLst>
          </p:cNvPr>
          <p:cNvSpPr/>
          <p:nvPr/>
        </p:nvSpPr>
        <p:spPr>
          <a:xfrm>
            <a:off x="90674" y="5034298"/>
            <a:ext cx="2105062" cy="1008112"/>
          </a:xfrm>
          <a:prstGeom prst="roundRect">
            <a:avLst/>
          </a:prstGeom>
          <a:ln>
            <a:solidFill>
              <a:srgbClr val="00776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Se reclasifica a la categoría del </a:t>
            </a:r>
            <a:r>
              <a:rPr lang="es-ES" sz="1400" b="1" dirty="0"/>
              <a:t>Costo amortizado</a:t>
            </a:r>
            <a:endParaRPr lang="es-CO" sz="1400" b="1" dirty="0"/>
          </a:p>
        </p:txBody>
      </p:sp>
      <p:sp>
        <p:nvSpPr>
          <p:cNvPr id="18446" name="Rectángulo: esquinas redondeadas 18445">
            <a:extLst>
              <a:ext uri="{FF2B5EF4-FFF2-40B4-BE49-F238E27FC236}">
                <a16:creationId xmlns:a16="http://schemas.microsoft.com/office/drawing/2014/main" id="{BFE6B39A-01B7-F4C3-FFFD-0B021393A874}"/>
              </a:ext>
            </a:extLst>
          </p:cNvPr>
          <p:cNvSpPr/>
          <p:nvPr/>
        </p:nvSpPr>
        <p:spPr>
          <a:xfrm>
            <a:off x="3951547" y="756564"/>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SI</a:t>
            </a:r>
            <a:endParaRPr lang="es-CO" sz="1400" dirty="0"/>
          </a:p>
        </p:txBody>
      </p:sp>
      <p:sp>
        <p:nvSpPr>
          <p:cNvPr id="19" name="Rectángulo: esquinas redondeadas 18">
            <a:extLst>
              <a:ext uri="{FF2B5EF4-FFF2-40B4-BE49-F238E27FC236}">
                <a16:creationId xmlns:a16="http://schemas.microsoft.com/office/drawing/2014/main" id="{655830AA-6A43-7D88-0D08-E7AA8437C1D4}"/>
              </a:ext>
            </a:extLst>
          </p:cNvPr>
          <p:cNvSpPr/>
          <p:nvPr/>
        </p:nvSpPr>
        <p:spPr>
          <a:xfrm>
            <a:off x="5039295" y="6401192"/>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SI</a:t>
            </a:r>
            <a:endParaRPr lang="es-CO" sz="1400" dirty="0"/>
          </a:p>
        </p:txBody>
      </p:sp>
      <p:sp>
        <p:nvSpPr>
          <p:cNvPr id="22" name="Rectángulo: esquinas redondeadas 21">
            <a:extLst>
              <a:ext uri="{FF2B5EF4-FFF2-40B4-BE49-F238E27FC236}">
                <a16:creationId xmlns:a16="http://schemas.microsoft.com/office/drawing/2014/main" id="{8557C604-7BB3-4BAF-FBD3-969DEB4DCD99}"/>
              </a:ext>
            </a:extLst>
          </p:cNvPr>
          <p:cNvSpPr/>
          <p:nvPr/>
        </p:nvSpPr>
        <p:spPr>
          <a:xfrm>
            <a:off x="1143205" y="3500070"/>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SI</a:t>
            </a:r>
            <a:endParaRPr lang="es-CO" sz="1400" dirty="0"/>
          </a:p>
        </p:txBody>
      </p:sp>
      <p:sp>
        <p:nvSpPr>
          <p:cNvPr id="23" name="Rectángulo: esquinas redondeadas 22">
            <a:extLst>
              <a:ext uri="{FF2B5EF4-FFF2-40B4-BE49-F238E27FC236}">
                <a16:creationId xmlns:a16="http://schemas.microsoft.com/office/drawing/2014/main" id="{B57D5A6D-99A2-15EE-04B9-EC852D44D58E}"/>
              </a:ext>
            </a:extLst>
          </p:cNvPr>
          <p:cNvSpPr/>
          <p:nvPr/>
        </p:nvSpPr>
        <p:spPr>
          <a:xfrm>
            <a:off x="8412373" y="580377"/>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NO</a:t>
            </a:r>
            <a:endParaRPr lang="es-CO" sz="1400" dirty="0"/>
          </a:p>
        </p:txBody>
      </p:sp>
      <p:sp>
        <p:nvSpPr>
          <p:cNvPr id="24" name="Rectángulo: esquinas redondeadas 23">
            <a:extLst>
              <a:ext uri="{FF2B5EF4-FFF2-40B4-BE49-F238E27FC236}">
                <a16:creationId xmlns:a16="http://schemas.microsoft.com/office/drawing/2014/main" id="{2E414202-8E8B-EE2D-439D-B852AFF3F4CF}"/>
              </a:ext>
            </a:extLst>
          </p:cNvPr>
          <p:cNvSpPr/>
          <p:nvPr/>
        </p:nvSpPr>
        <p:spPr>
          <a:xfrm>
            <a:off x="7738344" y="2954346"/>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NO</a:t>
            </a:r>
            <a:endParaRPr lang="es-CO" sz="1400" dirty="0"/>
          </a:p>
        </p:txBody>
      </p:sp>
      <p:sp>
        <p:nvSpPr>
          <p:cNvPr id="25" name="Rectángulo: esquinas redondeadas 24">
            <a:extLst>
              <a:ext uri="{FF2B5EF4-FFF2-40B4-BE49-F238E27FC236}">
                <a16:creationId xmlns:a16="http://schemas.microsoft.com/office/drawing/2014/main" id="{5B32D508-87A3-5030-E495-C82B33E42560}"/>
              </a:ext>
            </a:extLst>
          </p:cNvPr>
          <p:cNvSpPr/>
          <p:nvPr/>
        </p:nvSpPr>
        <p:spPr>
          <a:xfrm>
            <a:off x="4583416" y="5034298"/>
            <a:ext cx="2105062" cy="104327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400" dirty="0"/>
              <a:t>Se reclasifica a la categoría de </a:t>
            </a:r>
            <a:r>
              <a:rPr lang="es-ES" sz="1400" b="1" dirty="0"/>
              <a:t>valor de mercado con cambios en el resultado</a:t>
            </a:r>
            <a:endParaRPr lang="es-CO" sz="1400" b="1" dirty="0"/>
          </a:p>
        </p:txBody>
      </p:sp>
      <p:sp>
        <p:nvSpPr>
          <p:cNvPr id="26" name="Rectángulo: esquinas redondeadas 25">
            <a:extLst>
              <a:ext uri="{FF2B5EF4-FFF2-40B4-BE49-F238E27FC236}">
                <a16:creationId xmlns:a16="http://schemas.microsoft.com/office/drawing/2014/main" id="{E6E7618C-A254-4EE0-83BB-AB54891A4D7B}"/>
              </a:ext>
            </a:extLst>
          </p:cNvPr>
          <p:cNvSpPr/>
          <p:nvPr/>
        </p:nvSpPr>
        <p:spPr>
          <a:xfrm>
            <a:off x="6838194" y="5034298"/>
            <a:ext cx="2105062" cy="104327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400" dirty="0"/>
              <a:t>Se mantiene en la categoría del </a:t>
            </a:r>
            <a:r>
              <a:rPr lang="es-ES" sz="1400" b="1" dirty="0"/>
              <a:t>costo</a:t>
            </a:r>
            <a:endParaRPr lang="es-CO" sz="1400" b="1" dirty="0"/>
          </a:p>
        </p:txBody>
      </p:sp>
      <p:sp>
        <p:nvSpPr>
          <p:cNvPr id="29" name="Diagrama de flujo: decisión 28">
            <a:extLst>
              <a:ext uri="{FF2B5EF4-FFF2-40B4-BE49-F238E27FC236}">
                <a16:creationId xmlns:a16="http://schemas.microsoft.com/office/drawing/2014/main" id="{59427A56-3A50-08FF-EFF6-0F94C6F4ABEF}"/>
              </a:ext>
            </a:extLst>
          </p:cNvPr>
          <p:cNvSpPr/>
          <p:nvPr/>
        </p:nvSpPr>
        <p:spPr>
          <a:xfrm>
            <a:off x="4788024" y="3261377"/>
            <a:ext cx="2340261" cy="1021951"/>
          </a:xfrm>
          <a:prstGeom prst="flowChartDecision">
            <a:avLst/>
          </a:prstGeom>
          <a:solidFill>
            <a:srgbClr val="00776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400" dirty="0"/>
              <a:t>¿Tiene valor de mercado?</a:t>
            </a:r>
          </a:p>
        </p:txBody>
      </p:sp>
      <p:sp>
        <p:nvSpPr>
          <p:cNvPr id="30" name="Diagrama de flujo: decisión 29">
            <a:extLst>
              <a:ext uri="{FF2B5EF4-FFF2-40B4-BE49-F238E27FC236}">
                <a16:creationId xmlns:a16="http://schemas.microsoft.com/office/drawing/2014/main" id="{A5754E5F-2CAA-576D-3CFC-9706B2EA1A29}"/>
              </a:ext>
            </a:extLst>
          </p:cNvPr>
          <p:cNvSpPr/>
          <p:nvPr/>
        </p:nvSpPr>
        <p:spPr>
          <a:xfrm>
            <a:off x="6350969" y="1786807"/>
            <a:ext cx="2592287" cy="1161023"/>
          </a:xfrm>
          <a:prstGeom prst="flowChartDecision">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dirty="0"/>
              <a:t>¿Se mantiene exclusivamente para Negociar? </a:t>
            </a:r>
            <a:endParaRPr lang="es-CO" sz="1100" dirty="0"/>
          </a:p>
        </p:txBody>
      </p:sp>
      <p:cxnSp>
        <p:nvCxnSpPr>
          <p:cNvPr id="18432" name="Conector recto de flecha 18431">
            <a:extLst>
              <a:ext uri="{FF2B5EF4-FFF2-40B4-BE49-F238E27FC236}">
                <a16:creationId xmlns:a16="http://schemas.microsoft.com/office/drawing/2014/main" id="{226F767D-5A11-E9F1-C464-3DEF9F26B2E4}"/>
              </a:ext>
            </a:extLst>
          </p:cNvPr>
          <p:cNvCxnSpPr>
            <a:cxnSpLocks/>
            <a:stCxn id="7" idx="3"/>
            <a:endCxn id="30" idx="1"/>
          </p:cNvCxnSpPr>
          <p:nvPr/>
        </p:nvCxnSpPr>
        <p:spPr>
          <a:xfrm flipV="1">
            <a:off x="5742130" y="2367319"/>
            <a:ext cx="608839" cy="1"/>
          </a:xfrm>
          <a:prstGeom prst="straightConnector1">
            <a:avLst/>
          </a:prstGeom>
          <a:ln>
            <a:solidFill>
              <a:srgbClr val="003A6A"/>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8440" name="Conector: angular 18439">
            <a:extLst>
              <a:ext uri="{FF2B5EF4-FFF2-40B4-BE49-F238E27FC236}">
                <a16:creationId xmlns:a16="http://schemas.microsoft.com/office/drawing/2014/main" id="{D1110ECD-E817-9497-CA93-3EFED7F812E0}"/>
              </a:ext>
            </a:extLst>
          </p:cNvPr>
          <p:cNvCxnSpPr>
            <a:stCxn id="30" idx="2"/>
            <a:endCxn id="29" idx="0"/>
          </p:cNvCxnSpPr>
          <p:nvPr/>
        </p:nvCxnSpPr>
        <p:spPr>
          <a:xfrm rot="5400000">
            <a:off x="6645861" y="2260124"/>
            <a:ext cx="313547" cy="1688958"/>
          </a:xfrm>
          <a:prstGeom prst="bentConnector3">
            <a:avLst/>
          </a:prstGeom>
          <a:ln>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8445" name="Conector: angular 18444">
            <a:extLst>
              <a:ext uri="{FF2B5EF4-FFF2-40B4-BE49-F238E27FC236}">
                <a16:creationId xmlns:a16="http://schemas.microsoft.com/office/drawing/2014/main" id="{97CD8BC0-7C18-5574-CCAA-B0BDF45E4EF4}"/>
              </a:ext>
            </a:extLst>
          </p:cNvPr>
          <p:cNvCxnSpPr>
            <a:stCxn id="30" idx="0"/>
            <a:endCxn id="21" idx="1"/>
          </p:cNvCxnSpPr>
          <p:nvPr/>
        </p:nvCxnSpPr>
        <p:spPr>
          <a:xfrm rot="16200000" flipV="1">
            <a:off x="5858796" y="-1511"/>
            <a:ext cx="717546" cy="2859089"/>
          </a:xfrm>
          <a:prstGeom prst="bentConnector4">
            <a:avLst>
              <a:gd name="adj1" fmla="val 14394"/>
              <a:gd name="adj2" fmla="val 107996"/>
            </a:avLst>
          </a:prstGeom>
          <a:ln>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8448" name="Conector: angular 18447">
            <a:extLst>
              <a:ext uri="{FF2B5EF4-FFF2-40B4-BE49-F238E27FC236}">
                <a16:creationId xmlns:a16="http://schemas.microsoft.com/office/drawing/2014/main" id="{FDE2C9BE-AD19-F803-EAB7-51EF0BAB2F70}"/>
              </a:ext>
            </a:extLst>
          </p:cNvPr>
          <p:cNvCxnSpPr>
            <a:stCxn id="7" idx="2"/>
            <a:endCxn id="18438" idx="0"/>
          </p:cNvCxnSpPr>
          <p:nvPr/>
        </p:nvCxnSpPr>
        <p:spPr>
          <a:xfrm rot="5400000">
            <a:off x="1751363" y="2339673"/>
            <a:ext cx="2086467" cy="3302782"/>
          </a:xfrm>
          <a:prstGeom prst="bentConnector3">
            <a:avLst/>
          </a:prstGeom>
          <a:ln>
            <a:solidFill>
              <a:srgbClr val="003A6A"/>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8450" name="Conector: angular 18449">
            <a:extLst>
              <a:ext uri="{FF2B5EF4-FFF2-40B4-BE49-F238E27FC236}">
                <a16:creationId xmlns:a16="http://schemas.microsoft.com/office/drawing/2014/main" id="{5C024930-C445-8381-1EE8-ED973480A687}"/>
              </a:ext>
            </a:extLst>
          </p:cNvPr>
          <p:cNvCxnSpPr>
            <a:stCxn id="29" idx="1"/>
            <a:endCxn id="18452" idx="0"/>
          </p:cNvCxnSpPr>
          <p:nvPr/>
        </p:nvCxnSpPr>
        <p:spPr>
          <a:xfrm rot="10800000" flipV="1">
            <a:off x="3393456" y="3772352"/>
            <a:ext cx="1394569" cy="1226787"/>
          </a:xfrm>
          <a:prstGeom prst="bentConnector2">
            <a:avLst/>
          </a:prstGeom>
          <a:ln>
            <a:solidFill>
              <a:srgbClr val="007767"/>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8454" name="Conector: angular 18453">
            <a:extLst>
              <a:ext uri="{FF2B5EF4-FFF2-40B4-BE49-F238E27FC236}">
                <a16:creationId xmlns:a16="http://schemas.microsoft.com/office/drawing/2014/main" id="{12B8CA0A-FF41-AE88-92B1-FC597C3B57AA}"/>
              </a:ext>
            </a:extLst>
          </p:cNvPr>
          <p:cNvCxnSpPr>
            <a:stCxn id="29" idx="3"/>
            <a:endCxn id="26" idx="0"/>
          </p:cNvCxnSpPr>
          <p:nvPr/>
        </p:nvCxnSpPr>
        <p:spPr>
          <a:xfrm>
            <a:off x="7128285" y="3772353"/>
            <a:ext cx="762440" cy="1261945"/>
          </a:xfrm>
          <a:prstGeom prst="bentConnector2">
            <a:avLst/>
          </a:prstGeom>
          <a:ln>
            <a:solidFill>
              <a:srgbClr val="007767"/>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8464" name="Conector: angular 18463">
            <a:extLst>
              <a:ext uri="{FF2B5EF4-FFF2-40B4-BE49-F238E27FC236}">
                <a16:creationId xmlns:a16="http://schemas.microsoft.com/office/drawing/2014/main" id="{E1B6D41F-C27A-D39B-DAC0-E2222D6CAAD7}"/>
              </a:ext>
            </a:extLst>
          </p:cNvPr>
          <p:cNvCxnSpPr>
            <a:cxnSpLocks/>
            <a:stCxn id="21" idx="3"/>
            <a:endCxn id="26" idx="3"/>
          </p:cNvCxnSpPr>
          <p:nvPr/>
        </p:nvCxnSpPr>
        <p:spPr>
          <a:xfrm>
            <a:off x="7128285" y="1069261"/>
            <a:ext cx="1814971" cy="4486672"/>
          </a:xfrm>
          <a:prstGeom prst="bentConnector3">
            <a:avLst>
              <a:gd name="adj1" fmla="val 104534"/>
            </a:avLst>
          </a:prstGeom>
          <a:ln>
            <a:solidFill>
              <a:srgbClr val="FFFF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8474" name="Conector: angular 18473">
            <a:extLst>
              <a:ext uri="{FF2B5EF4-FFF2-40B4-BE49-F238E27FC236}">
                <a16:creationId xmlns:a16="http://schemas.microsoft.com/office/drawing/2014/main" id="{1B775224-5808-EC40-E7F1-A4ED0349197E}"/>
              </a:ext>
            </a:extLst>
          </p:cNvPr>
          <p:cNvCxnSpPr>
            <a:cxnSpLocks/>
            <a:stCxn id="21" idx="2"/>
            <a:endCxn id="25" idx="2"/>
          </p:cNvCxnSpPr>
          <p:nvPr/>
        </p:nvCxnSpPr>
        <p:spPr>
          <a:xfrm rot="5400000">
            <a:off x="3548385" y="3667798"/>
            <a:ext cx="4497332" cy="322208"/>
          </a:xfrm>
          <a:prstGeom prst="bentConnector5">
            <a:avLst>
              <a:gd name="adj1" fmla="val 1803"/>
              <a:gd name="adj2" fmla="val 1833667"/>
              <a:gd name="adj3" fmla="val 105083"/>
            </a:avLst>
          </a:prstGeom>
          <a:ln>
            <a:solidFill>
              <a:srgbClr val="92D050"/>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550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8452" name="Rectángulo: esquinas redondeadas 18451">
            <a:extLst>
              <a:ext uri="{FF2B5EF4-FFF2-40B4-BE49-F238E27FC236}">
                <a16:creationId xmlns:a16="http://schemas.microsoft.com/office/drawing/2014/main" id="{B42CB440-ACF9-98F9-72B9-F08FF8340FB8}"/>
              </a:ext>
            </a:extLst>
          </p:cNvPr>
          <p:cNvSpPr/>
          <p:nvPr/>
        </p:nvSpPr>
        <p:spPr>
          <a:xfrm>
            <a:off x="3347864" y="2492896"/>
            <a:ext cx="2592288" cy="104327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400" dirty="0"/>
              <a:t>Se reclasifica a la categoría de </a:t>
            </a:r>
            <a:r>
              <a:rPr lang="es-ES" sz="1400" b="1" dirty="0"/>
              <a:t>valor de mercado con cambios en el patrimonio</a:t>
            </a:r>
            <a:endParaRPr lang="es-CO" sz="1400" b="1" dirty="0"/>
          </a:p>
        </p:txBody>
      </p:sp>
      <p:sp>
        <p:nvSpPr>
          <p:cNvPr id="3" name="CuadroTexto 8">
            <a:extLst>
              <a:ext uri="{FF2B5EF4-FFF2-40B4-BE49-F238E27FC236}">
                <a16:creationId xmlns:a16="http://schemas.microsoft.com/office/drawing/2014/main" id="{66176C88-85E5-FEBB-4037-51363CAE3614}"/>
              </a:ext>
            </a:extLst>
          </p:cNvPr>
          <p:cNvSpPr txBox="1">
            <a:spLocks noChangeArrowheads="1"/>
          </p:cNvSpPr>
          <p:nvPr/>
        </p:nvSpPr>
        <p:spPr bwMode="auto">
          <a:xfrm>
            <a:off x="1304569" y="257951"/>
            <a:ext cx="2592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RECLASIFICACIÓN</a:t>
            </a:r>
            <a:endParaRPr lang="es-CO" altLang="es-CO" dirty="0"/>
          </a:p>
        </p:txBody>
      </p:sp>
      <p:pic>
        <p:nvPicPr>
          <p:cNvPr id="4" name="Gráfico 3" descr="Transferencia contorno">
            <a:extLst>
              <a:ext uri="{FF2B5EF4-FFF2-40B4-BE49-F238E27FC236}">
                <a16:creationId xmlns:a16="http://schemas.microsoft.com/office/drawing/2014/main" id="{621B2EB0-8A47-91DA-436E-0A2769E557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627" y="179480"/>
            <a:ext cx="427488" cy="523221"/>
          </a:xfrm>
          <a:prstGeom prst="rect">
            <a:avLst/>
          </a:prstGeom>
        </p:spPr>
      </p:pic>
      <p:sp>
        <p:nvSpPr>
          <p:cNvPr id="18" name="CuadroTexto 17">
            <a:extLst>
              <a:ext uri="{FF2B5EF4-FFF2-40B4-BE49-F238E27FC236}">
                <a16:creationId xmlns:a16="http://schemas.microsoft.com/office/drawing/2014/main" id="{EEE7A0A2-9E90-F4AD-B09B-A325FF9FB77C}"/>
              </a:ext>
            </a:extLst>
          </p:cNvPr>
          <p:cNvSpPr txBox="1"/>
          <p:nvPr/>
        </p:nvSpPr>
        <p:spPr>
          <a:xfrm>
            <a:off x="3415464" y="1052736"/>
            <a:ext cx="2457087" cy="7386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sz="1400" dirty="0"/>
              <a:t>Reclasificación de inversión clasificada en la categoría de </a:t>
            </a:r>
            <a:r>
              <a:rPr lang="es-ES" sz="1400" b="1" dirty="0"/>
              <a:t>costo</a:t>
            </a:r>
            <a:endParaRPr lang="es-CO" sz="1400" b="1" dirty="0">
              <a:latin typeface="+mj-lt"/>
            </a:endParaRPr>
          </a:p>
        </p:txBody>
      </p:sp>
      <p:sp>
        <p:nvSpPr>
          <p:cNvPr id="18438" name="Rectángulo: esquinas redondeadas 18437">
            <a:extLst>
              <a:ext uri="{FF2B5EF4-FFF2-40B4-BE49-F238E27FC236}">
                <a16:creationId xmlns:a16="http://schemas.microsoft.com/office/drawing/2014/main" id="{73D77E16-F143-AC79-C49B-A18C62BAFEA3}"/>
              </a:ext>
            </a:extLst>
          </p:cNvPr>
          <p:cNvSpPr/>
          <p:nvPr/>
        </p:nvSpPr>
        <p:spPr>
          <a:xfrm>
            <a:off x="222190" y="2492896"/>
            <a:ext cx="2693624" cy="1008112"/>
          </a:xfrm>
          <a:prstGeom prst="roundRect">
            <a:avLst/>
          </a:prstGeom>
          <a:ln>
            <a:solidFill>
              <a:srgbClr val="00776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Se reclasifica a la categoría del </a:t>
            </a:r>
            <a:r>
              <a:rPr lang="es-ES" sz="1400" b="1" dirty="0"/>
              <a:t>Costo amortizado</a:t>
            </a:r>
            <a:endParaRPr lang="es-CO" sz="1400" b="1" dirty="0"/>
          </a:p>
        </p:txBody>
      </p:sp>
      <p:sp>
        <p:nvSpPr>
          <p:cNvPr id="2" name="Rectángulo: esquinas redondeadas 1">
            <a:extLst>
              <a:ext uri="{FF2B5EF4-FFF2-40B4-BE49-F238E27FC236}">
                <a16:creationId xmlns:a16="http://schemas.microsoft.com/office/drawing/2014/main" id="{4A4845BF-FE5B-AE2D-CD9C-B1BF5743BB21}"/>
              </a:ext>
            </a:extLst>
          </p:cNvPr>
          <p:cNvSpPr/>
          <p:nvPr/>
        </p:nvSpPr>
        <p:spPr>
          <a:xfrm>
            <a:off x="6372200" y="2492896"/>
            <a:ext cx="2549610" cy="1043270"/>
          </a:xfrm>
          <a:prstGeom prst="roundRect">
            <a:avLst/>
          </a:prstGeom>
          <a:ln>
            <a:solidFill>
              <a:srgbClr val="003A6A"/>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400" dirty="0"/>
              <a:t>Se reclasifica a la categoría de </a:t>
            </a:r>
            <a:r>
              <a:rPr lang="es-ES" sz="1400" b="1" dirty="0"/>
              <a:t>valor de mercado con cambios en el resultado</a:t>
            </a:r>
            <a:endParaRPr lang="es-CO" sz="1400" b="1" dirty="0"/>
          </a:p>
        </p:txBody>
      </p:sp>
      <p:cxnSp>
        <p:nvCxnSpPr>
          <p:cNvPr id="6" name="Conector: angular 5">
            <a:extLst>
              <a:ext uri="{FF2B5EF4-FFF2-40B4-BE49-F238E27FC236}">
                <a16:creationId xmlns:a16="http://schemas.microsoft.com/office/drawing/2014/main" id="{2F5AD324-9D22-315A-8C3D-CCB2C0DDE874}"/>
              </a:ext>
            </a:extLst>
          </p:cNvPr>
          <p:cNvCxnSpPr>
            <a:cxnSpLocks/>
            <a:stCxn id="18" idx="1"/>
            <a:endCxn id="18438" idx="0"/>
          </p:cNvCxnSpPr>
          <p:nvPr/>
        </p:nvCxnSpPr>
        <p:spPr>
          <a:xfrm rot="10800000" flipV="1">
            <a:off x="1569002" y="1422068"/>
            <a:ext cx="1846462" cy="1070828"/>
          </a:xfrm>
          <a:prstGeom prst="bentConnector2">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 name="Conector recto de flecha 8">
            <a:extLst>
              <a:ext uri="{FF2B5EF4-FFF2-40B4-BE49-F238E27FC236}">
                <a16:creationId xmlns:a16="http://schemas.microsoft.com/office/drawing/2014/main" id="{9047A83C-36E5-E9A2-6994-FA6C0B635647}"/>
              </a:ext>
            </a:extLst>
          </p:cNvPr>
          <p:cNvCxnSpPr>
            <a:cxnSpLocks/>
            <a:stCxn id="18" idx="2"/>
            <a:endCxn id="18452" idx="0"/>
          </p:cNvCxnSpPr>
          <p:nvPr/>
        </p:nvCxnSpPr>
        <p:spPr>
          <a:xfrm>
            <a:off x="4644008" y="1791400"/>
            <a:ext cx="0" cy="701496"/>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 name="Conector: angular 10">
            <a:extLst>
              <a:ext uri="{FF2B5EF4-FFF2-40B4-BE49-F238E27FC236}">
                <a16:creationId xmlns:a16="http://schemas.microsoft.com/office/drawing/2014/main" id="{C3E2AA51-8C5C-5A77-2D6B-70C0EA68305E}"/>
              </a:ext>
            </a:extLst>
          </p:cNvPr>
          <p:cNvCxnSpPr>
            <a:cxnSpLocks/>
            <a:stCxn id="18" idx="3"/>
            <a:endCxn id="2" idx="0"/>
          </p:cNvCxnSpPr>
          <p:nvPr/>
        </p:nvCxnSpPr>
        <p:spPr>
          <a:xfrm>
            <a:off x="5872551" y="1422068"/>
            <a:ext cx="1774454" cy="1070828"/>
          </a:xfrm>
          <a:prstGeom prst="bentConnector2">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12" name="Rectángulo: esquinas redondeadas 11">
            <a:extLst>
              <a:ext uri="{FF2B5EF4-FFF2-40B4-BE49-F238E27FC236}">
                <a16:creationId xmlns:a16="http://schemas.microsoft.com/office/drawing/2014/main" id="{775FAC64-C38E-2B61-5E6A-E18143E92134}"/>
              </a:ext>
            </a:extLst>
          </p:cNvPr>
          <p:cNvSpPr/>
          <p:nvPr/>
        </p:nvSpPr>
        <p:spPr>
          <a:xfrm>
            <a:off x="222190" y="4167770"/>
            <a:ext cx="2693625" cy="1138273"/>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Valor de mercado </a:t>
            </a:r>
            <a:r>
              <a:rPr lang="es-ES" sz="1400" b="1" dirty="0">
                <a:solidFill>
                  <a:srgbClr val="FF0000"/>
                </a:solidFill>
              </a:rPr>
              <a:t>=</a:t>
            </a:r>
            <a:r>
              <a:rPr lang="es-ES" sz="1400" dirty="0"/>
              <a:t> Valor inicial Calculará la tasa de interés efectiva</a:t>
            </a:r>
            <a:endParaRPr lang="es-CO" sz="1400" dirty="0"/>
          </a:p>
        </p:txBody>
      </p:sp>
      <p:sp>
        <p:nvSpPr>
          <p:cNvPr id="18435" name="Rectángulo: esquinas redondeadas 18434">
            <a:extLst>
              <a:ext uri="{FF2B5EF4-FFF2-40B4-BE49-F238E27FC236}">
                <a16:creationId xmlns:a16="http://schemas.microsoft.com/office/drawing/2014/main" id="{07263DED-B8E4-8FE3-2113-AB28840833BC}"/>
              </a:ext>
            </a:extLst>
          </p:cNvPr>
          <p:cNvSpPr/>
          <p:nvPr/>
        </p:nvSpPr>
        <p:spPr>
          <a:xfrm>
            <a:off x="3347865" y="4167771"/>
            <a:ext cx="2592288" cy="1925526"/>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marL="228600" indent="-228600" algn="ctr">
              <a:buAutoNum type="arabicPeriod"/>
            </a:pPr>
            <a:r>
              <a:rPr lang="es-ES" sz="1400" dirty="0"/>
              <a:t>Disminuir el valor en libros de la inversión al costo. </a:t>
            </a:r>
          </a:p>
          <a:p>
            <a:pPr marL="228600" indent="-228600" algn="ctr">
              <a:buAutoNum type="arabicPeriod"/>
            </a:pPr>
            <a:r>
              <a:rPr lang="es-ES" sz="1400" dirty="0"/>
              <a:t>Registrar la inversión en la nueva categoría por el valor de mercado </a:t>
            </a:r>
          </a:p>
          <a:p>
            <a:pPr marL="228600" indent="-228600" algn="ctr">
              <a:buAutoNum type="arabicPeriod"/>
            </a:pPr>
            <a:r>
              <a:rPr lang="es-ES" sz="1400" dirty="0"/>
              <a:t>La diferencia se reconoce en </a:t>
            </a:r>
            <a:r>
              <a:rPr lang="es-ES" sz="1400" b="1" dirty="0"/>
              <a:t>patrimonio</a:t>
            </a:r>
            <a:endParaRPr lang="es-CO" sz="1400" b="1" dirty="0"/>
          </a:p>
        </p:txBody>
      </p:sp>
      <p:sp>
        <p:nvSpPr>
          <p:cNvPr id="18436" name="Rectángulo: esquinas redondeadas 18435">
            <a:extLst>
              <a:ext uri="{FF2B5EF4-FFF2-40B4-BE49-F238E27FC236}">
                <a16:creationId xmlns:a16="http://schemas.microsoft.com/office/drawing/2014/main" id="{AE6B17A5-117C-FC59-D745-749881987012}"/>
              </a:ext>
            </a:extLst>
          </p:cNvPr>
          <p:cNvSpPr/>
          <p:nvPr/>
        </p:nvSpPr>
        <p:spPr>
          <a:xfrm>
            <a:off x="6372200" y="4167770"/>
            <a:ext cx="2549610" cy="1925526"/>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marL="228600" indent="-228600" algn="ctr">
              <a:buAutoNum type="arabicPeriod"/>
            </a:pPr>
            <a:r>
              <a:rPr lang="es-ES" sz="1400" dirty="0"/>
              <a:t>Disminuir el valor en libros de la inversión al costo. </a:t>
            </a:r>
          </a:p>
          <a:p>
            <a:pPr marL="228600" indent="-228600" algn="ctr">
              <a:buAutoNum type="arabicPeriod"/>
            </a:pPr>
            <a:r>
              <a:rPr lang="es-ES" sz="1400" dirty="0"/>
              <a:t>Registrar la inversión en la nueva categoría por el valor de mercado </a:t>
            </a:r>
          </a:p>
          <a:p>
            <a:pPr marL="228600" indent="-228600" algn="ctr">
              <a:buAutoNum type="arabicPeriod"/>
            </a:pPr>
            <a:r>
              <a:rPr lang="es-ES" sz="1400" dirty="0"/>
              <a:t>La diferencia se reconoce en el </a:t>
            </a:r>
            <a:r>
              <a:rPr lang="es-ES" sz="1400" b="1" dirty="0"/>
              <a:t>resultado</a:t>
            </a:r>
            <a:r>
              <a:rPr lang="es-ES" sz="1400" dirty="0"/>
              <a:t> </a:t>
            </a:r>
            <a:endParaRPr lang="es-CO" sz="1400" b="1" dirty="0"/>
          </a:p>
        </p:txBody>
      </p:sp>
    </p:spTree>
    <p:extLst>
      <p:ext uri="{BB962C8B-B14F-4D97-AF65-F5344CB8AC3E}">
        <p14:creationId xmlns:p14="http://schemas.microsoft.com/office/powerpoint/2010/main" val="2950223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513368" y="296863"/>
            <a:ext cx="6840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Baja de Cuentas</a:t>
            </a:r>
            <a:r>
              <a:rPr lang="es-CO" sz="2000" dirty="0"/>
              <a:t>	</a:t>
            </a:r>
            <a:endParaRPr lang="es-CO" altLang="es-CO" dirty="0"/>
          </a:p>
        </p:txBody>
      </p:sp>
      <p:sp>
        <p:nvSpPr>
          <p:cNvPr id="6" name="Rectángulo: esquinas redondeadas 5">
            <a:extLst>
              <a:ext uri="{FF2B5EF4-FFF2-40B4-BE49-F238E27FC236}">
                <a16:creationId xmlns:a16="http://schemas.microsoft.com/office/drawing/2014/main" id="{71D8C83B-B4B4-117D-6F40-CB5A95614D87}"/>
              </a:ext>
            </a:extLst>
          </p:cNvPr>
          <p:cNvSpPr/>
          <p:nvPr/>
        </p:nvSpPr>
        <p:spPr>
          <a:xfrm>
            <a:off x="4837294" y="1939804"/>
            <a:ext cx="3975206" cy="400110"/>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CO" sz="1400" dirty="0"/>
              <a:t>Cuando los derechos expiren</a:t>
            </a:r>
          </a:p>
        </p:txBody>
      </p:sp>
      <p:sp>
        <p:nvSpPr>
          <p:cNvPr id="14" name="Rectángulo: esquinas redondeadas 13">
            <a:extLst>
              <a:ext uri="{FF2B5EF4-FFF2-40B4-BE49-F238E27FC236}">
                <a16:creationId xmlns:a16="http://schemas.microsoft.com/office/drawing/2014/main" id="{881C3F38-D2F6-04EF-16EC-8B68C66BB11F}"/>
              </a:ext>
            </a:extLst>
          </p:cNvPr>
          <p:cNvSpPr/>
          <p:nvPr/>
        </p:nvSpPr>
        <p:spPr>
          <a:xfrm>
            <a:off x="4837294" y="2625291"/>
            <a:ext cx="3983178" cy="400110"/>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Cuando se renuncie a los derechos</a:t>
            </a:r>
            <a:endParaRPr lang="es-CO" sz="1400" dirty="0"/>
          </a:p>
        </p:txBody>
      </p:sp>
      <p:sp>
        <p:nvSpPr>
          <p:cNvPr id="21" name="Rectángulo: esquinas redondeadas 20">
            <a:extLst>
              <a:ext uri="{FF2B5EF4-FFF2-40B4-BE49-F238E27FC236}">
                <a16:creationId xmlns:a16="http://schemas.microsoft.com/office/drawing/2014/main" id="{30112335-4EF2-14DE-9242-9657095F5644}"/>
              </a:ext>
            </a:extLst>
          </p:cNvPr>
          <p:cNvSpPr/>
          <p:nvPr/>
        </p:nvSpPr>
        <p:spPr>
          <a:xfrm>
            <a:off x="4837294" y="4112752"/>
            <a:ext cx="3983178" cy="540384"/>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Cuando los riesgos y las ventajas inherentes a la propiedad de la inversión se transfieran</a:t>
            </a:r>
            <a:endParaRPr lang="es-CO" sz="1400" dirty="0"/>
          </a:p>
        </p:txBody>
      </p:sp>
      <p:sp>
        <p:nvSpPr>
          <p:cNvPr id="22" name="Rectángulo: esquinas redondeadas 21">
            <a:extLst>
              <a:ext uri="{FF2B5EF4-FFF2-40B4-BE49-F238E27FC236}">
                <a16:creationId xmlns:a16="http://schemas.microsoft.com/office/drawing/2014/main" id="{6FACD326-0C48-2C6D-AF7A-8C934EECF423}"/>
              </a:ext>
            </a:extLst>
          </p:cNvPr>
          <p:cNvSpPr/>
          <p:nvPr/>
        </p:nvSpPr>
        <p:spPr>
          <a:xfrm>
            <a:off x="4837294" y="3367889"/>
            <a:ext cx="3983178" cy="400110"/>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CO" sz="1400" dirty="0"/>
              <a:t>Cuando no se esperen negociar </a:t>
            </a:r>
          </a:p>
        </p:txBody>
      </p:sp>
      <p:pic>
        <p:nvPicPr>
          <p:cNvPr id="9" name="Gráfico 8" descr="Flecha abajo con relleno sólido">
            <a:extLst>
              <a:ext uri="{FF2B5EF4-FFF2-40B4-BE49-F238E27FC236}">
                <a16:creationId xmlns:a16="http://schemas.microsoft.com/office/drawing/2014/main" id="{5D832086-274C-47A2-D0BE-BE0989B2AA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825" y="309626"/>
            <a:ext cx="578586" cy="396531"/>
          </a:xfrm>
          <a:prstGeom prst="rect">
            <a:avLst/>
          </a:prstGeom>
        </p:spPr>
      </p:pic>
      <p:pic>
        <p:nvPicPr>
          <p:cNvPr id="12" name="Gráfico 11" descr="Insignia signo de interrogación con relleno sólido">
            <a:extLst>
              <a:ext uri="{FF2B5EF4-FFF2-40B4-BE49-F238E27FC236}">
                <a16:creationId xmlns:a16="http://schemas.microsoft.com/office/drawing/2014/main" id="{98571206-FC97-895A-5EB5-96D2DCF6C9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30524" y="2053502"/>
            <a:ext cx="914400" cy="914400"/>
          </a:xfrm>
          <a:prstGeom prst="rect">
            <a:avLst/>
          </a:prstGeom>
        </p:spPr>
      </p:pic>
      <p:sp>
        <p:nvSpPr>
          <p:cNvPr id="16" name="Rectángulo: esquinas redondeadas 15">
            <a:extLst>
              <a:ext uri="{FF2B5EF4-FFF2-40B4-BE49-F238E27FC236}">
                <a16:creationId xmlns:a16="http://schemas.microsoft.com/office/drawing/2014/main" id="{DE8D2E66-0158-7BC1-E453-4F0F611ABD6A}"/>
              </a:ext>
            </a:extLst>
          </p:cNvPr>
          <p:cNvSpPr/>
          <p:nvPr/>
        </p:nvSpPr>
        <p:spPr>
          <a:xfrm>
            <a:off x="251520" y="2941598"/>
            <a:ext cx="3672408" cy="648072"/>
          </a:xfrm>
          <a:prstGeom prst="roundRect">
            <a:avLst/>
          </a:prstGeom>
          <a:ln w="19050">
            <a:no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¿Cuándo se deja de reconocer una inversión de administración de liquidez? </a:t>
            </a:r>
            <a:endParaRPr lang="es-CO" sz="1400" dirty="0"/>
          </a:p>
        </p:txBody>
      </p:sp>
      <p:pic>
        <p:nvPicPr>
          <p:cNvPr id="18" name="Gráfico 17" descr="Comentario que gusta contorno">
            <a:extLst>
              <a:ext uri="{FF2B5EF4-FFF2-40B4-BE49-F238E27FC236}">
                <a16:creationId xmlns:a16="http://schemas.microsoft.com/office/drawing/2014/main" id="{82B01297-E4C0-0EC3-8AB2-CC0899CF24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84995" y="1918117"/>
            <a:ext cx="457200" cy="443484"/>
          </a:xfrm>
          <a:prstGeom prst="rect">
            <a:avLst/>
          </a:prstGeom>
        </p:spPr>
      </p:pic>
      <p:pic>
        <p:nvPicPr>
          <p:cNvPr id="19" name="Gráfico 18" descr="Comentario que gusta contorno">
            <a:extLst>
              <a:ext uri="{FF2B5EF4-FFF2-40B4-BE49-F238E27FC236}">
                <a16:creationId xmlns:a16="http://schemas.microsoft.com/office/drawing/2014/main" id="{D07CDC9C-8C9F-1922-B741-1CE3ABCE3A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85003" y="2603604"/>
            <a:ext cx="457200" cy="443484"/>
          </a:xfrm>
          <a:prstGeom prst="rect">
            <a:avLst/>
          </a:prstGeom>
        </p:spPr>
      </p:pic>
      <p:pic>
        <p:nvPicPr>
          <p:cNvPr id="20" name="Gráfico 19" descr="Comentario que gusta contorno">
            <a:extLst>
              <a:ext uri="{FF2B5EF4-FFF2-40B4-BE49-F238E27FC236}">
                <a16:creationId xmlns:a16="http://schemas.microsoft.com/office/drawing/2014/main" id="{B5301B91-763B-27C4-1BAF-B6772421B1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84995" y="4161202"/>
            <a:ext cx="457200" cy="443484"/>
          </a:xfrm>
          <a:prstGeom prst="rect">
            <a:avLst/>
          </a:prstGeom>
        </p:spPr>
      </p:pic>
      <p:pic>
        <p:nvPicPr>
          <p:cNvPr id="26" name="Gráfico 25" descr="Hogar contorno">
            <a:hlinkClick r:id="rId9" action="ppaction://hlinksldjump"/>
            <a:extLst>
              <a:ext uri="{FF2B5EF4-FFF2-40B4-BE49-F238E27FC236}">
                <a16:creationId xmlns:a16="http://schemas.microsoft.com/office/drawing/2014/main" id="{0BE89F20-A9C4-F9FF-E030-244C6CDE101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88424" y="5589240"/>
            <a:ext cx="554360" cy="472674"/>
          </a:xfrm>
          <a:prstGeom prst="rect">
            <a:avLst/>
          </a:prstGeom>
        </p:spPr>
      </p:pic>
      <p:pic>
        <p:nvPicPr>
          <p:cNvPr id="31" name="Gráfico 30" descr="Pulgar hacia abajo contorno">
            <a:extLst>
              <a:ext uri="{FF2B5EF4-FFF2-40B4-BE49-F238E27FC236}">
                <a16:creationId xmlns:a16="http://schemas.microsoft.com/office/drawing/2014/main" id="{3DF6D0E0-3531-D7B6-03E2-2C0510C25D9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55975" y="3347371"/>
            <a:ext cx="379361" cy="400110"/>
          </a:xfrm>
          <a:prstGeom prst="rect">
            <a:avLst/>
          </a:prstGeom>
        </p:spPr>
      </p:pic>
    </p:spTree>
    <p:extLst>
      <p:ext uri="{BB962C8B-B14F-4D97-AF65-F5344CB8AC3E}">
        <p14:creationId xmlns:p14="http://schemas.microsoft.com/office/powerpoint/2010/main" val="3603662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513368" y="296863"/>
            <a:ext cx="6840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Baja de Cuentas</a:t>
            </a:r>
            <a:r>
              <a:rPr lang="es-CO" sz="2000" dirty="0"/>
              <a:t>	</a:t>
            </a:r>
            <a:endParaRPr lang="es-CO" altLang="es-CO" dirty="0"/>
          </a:p>
        </p:txBody>
      </p:sp>
      <p:sp>
        <p:nvSpPr>
          <p:cNvPr id="6" name="Rectángulo: esquinas redondeadas 5">
            <a:extLst>
              <a:ext uri="{FF2B5EF4-FFF2-40B4-BE49-F238E27FC236}">
                <a16:creationId xmlns:a16="http://schemas.microsoft.com/office/drawing/2014/main" id="{71D8C83B-B4B4-117D-6F40-CB5A95614D87}"/>
              </a:ext>
            </a:extLst>
          </p:cNvPr>
          <p:cNvSpPr/>
          <p:nvPr/>
        </p:nvSpPr>
        <p:spPr>
          <a:xfrm>
            <a:off x="3851920" y="1939804"/>
            <a:ext cx="4960580" cy="400110"/>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Disminuye el valor en libros de la inversión</a:t>
            </a:r>
            <a:endParaRPr lang="es-CO" sz="1400" dirty="0"/>
          </a:p>
        </p:txBody>
      </p:sp>
      <p:sp>
        <p:nvSpPr>
          <p:cNvPr id="14" name="Rectángulo: esquinas redondeadas 13">
            <a:extLst>
              <a:ext uri="{FF2B5EF4-FFF2-40B4-BE49-F238E27FC236}">
                <a16:creationId xmlns:a16="http://schemas.microsoft.com/office/drawing/2014/main" id="{881C3F38-D2F6-04EF-16EC-8B68C66BB11F}"/>
              </a:ext>
            </a:extLst>
          </p:cNvPr>
          <p:cNvSpPr/>
          <p:nvPr/>
        </p:nvSpPr>
        <p:spPr>
          <a:xfrm>
            <a:off x="3851920" y="2625291"/>
            <a:ext cx="4968552" cy="400110"/>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Disminuir utilidades o pérdidas acumuladas en patrimonio, si existieren.</a:t>
            </a:r>
            <a:endParaRPr lang="es-CO" sz="1400" dirty="0"/>
          </a:p>
        </p:txBody>
      </p:sp>
      <p:sp>
        <p:nvSpPr>
          <p:cNvPr id="21" name="Rectángulo: esquinas redondeadas 20">
            <a:extLst>
              <a:ext uri="{FF2B5EF4-FFF2-40B4-BE49-F238E27FC236}">
                <a16:creationId xmlns:a16="http://schemas.microsoft.com/office/drawing/2014/main" id="{30112335-4EF2-14DE-9242-9657095F5644}"/>
              </a:ext>
            </a:extLst>
          </p:cNvPr>
          <p:cNvSpPr/>
          <p:nvPr/>
        </p:nvSpPr>
        <p:spPr>
          <a:xfrm>
            <a:off x="3851920" y="4050782"/>
            <a:ext cx="4969688" cy="67436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Reconocerá separadamente, como activos o pasivos, cualesquiera derechos u obligaciones creados o retenidos en la transferencia</a:t>
            </a:r>
            <a:endParaRPr lang="es-CO" sz="1400" dirty="0"/>
          </a:p>
        </p:txBody>
      </p:sp>
      <p:sp>
        <p:nvSpPr>
          <p:cNvPr id="22" name="Rectángulo: esquinas redondeadas 21">
            <a:extLst>
              <a:ext uri="{FF2B5EF4-FFF2-40B4-BE49-F238E27FC236}">
                <a16:creationId xmlns:a16="http://schemas.microsoft.com/office/drawing/2014/main" id="{6FACD326-0C48-2C6D-AF7A-8C934EECF423}"/>
              </a:ext>
            </a:extLst>
          </p:cNvPr>
          <p:cNvSpPr/>
          <p:nvPr/>
        </p:nvSpPr>
        <p:spPr>
          <a:xfrm>
            <a:off x="3851920" y="3367888"/>
            <a:ext cx="4968552" cy="46471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Las diferencias entre los anteriores valores y el valor recibido como ingreso o gasto en el resultado del periodo.</a:t>
            </a:r>
            <a:endParaRPr lang="es-CO" sz="1400" dirty="0"/>
          </a:p>
        </p:txBody>
      </p:sp>
      <p:pic>
        <p:nvPicPr>
          <p:cNvPr id="9" name="Gráfico 8" descr="Flecha abajo con relleno sólido">
            <a:extLst>
              <a:ext uri="{FF2B5EF4-FFF2-40B4-BE49-F238E27FC236}">
                <a16:creationId xmlns:a16="http://schemas.microsoft.com/office/drawing/2014/main" id="{5D832086-274C-47A2-D0BE-BE0989B2AA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825" y="309626"/>
            <a:ext cx="578586" cy="396531"/>
          </a:xfrm>
          <a:prstGeom prst="rect">
            <a:avLst/>
          </a:prstGeom>
        </p:spPr>
      </p:pic>
      <p:sp>
        <p:nvSpPr>
          <p:cNvPr id="4" name="Distinto de 3">
            <a:extLst>
              <a:ext uri="{FF2B5EF4-FFF2-40B4-BE49-F238E27FC236}">
                <a16:creationId xmlns:a16="http://schemas.microsoft.com/office/drawing/2014/main" id="{E3A10A20-45AB-E537-0896-B26F29548020}"/>
              </a:ext>
            </a:extLst>
          </p:cNvPr>
          <p:cNvSpPr/>
          <p:nvPr/>
        </p:nvSpPr>
        <p:spPr>
          <a:xfrm>
            <a:off x="2555776" y="3367888"/>
            <a:ext cx="1080120" cy="464711"/>
          </a:xfrm>
          <a:prstGeom prst="mathNotEqual">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solidFill>
                <a:schemeClr val="tx1"/>
              </a:solidFill>
            </a:endParaRPr>
          </a:p>
        </p:txBody>
      </p:sp>
      <p:sp>
        <p:nvSpPr>
          <p:cNvPr id="5" name="Flecha: hacia abajo 4">
            <a:extLst>
              <a:ext uri="{FF2B5EF4-FFF2-40B4-BE49-F238E27FC236}">
                <a16:creationId xmlns:a16="http://schemas.microsoft.com/office/drawing/2014/main" id="{0534539F-111B-972E-1A74-ACF3F6CD46EE}"/>
              </a:ext>
            </a:extLst>
          </p:cNvPr>
          <p:cNvSpPr/>
          <p:nvPr/>
        </p:nvSpPr>
        <p:spPr>
          <a:xfrm>
            <a:off x="2879812" y="1939804"/>
            <a:ext cx="432048" cy="464711"/>
          </a:xfrm>
          <a:prstGeom prst="downArrow">
            <a:avLst/>
          </a:prstGeom>
          <a:solidFill>
            <a:srgbClr val="003A6A"/>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7" name="Flecha: hacia abajo 6">
            <a:extLst>
              <a:ext uri="{FF2B5EF4-FFF2-40B4-BE49-F238E27FC236}">
                <a16:creationId xmlns:a16="http://schemas.microsoft.com/office/drawing/2014/main" id="{897546A8-9E1E-5040-08C3-980390724BB4}"/>
              </a:ext>
            </a:extLst>
          </p:cNvPr>
          <p:cNvSpPr/>
          <p:nvPr/>
        </p:nvSpPr>
        <p:spPr>
          <a:xfrm>
            <a:off x="2879812" y="2653846"/>
            <a:ext cx="432048" cy="464711"/>
          </a:xfrm>
          <a:prstGeom prst="downArrow">
            <a:avLst/>
          </a:prstGeom>
          <a:solidFill>
            <a:srgbClr val="003A6A"/>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8" name="Flecha: a la derecha 7">
            <a:extLst>
              <a:ext uri="{FF2B5EF4-FFF2-40B4-BE49-F238E27FC236}">
                <a16:creationId xmlns:a16="http://schemas.microsoft.com/office/drawing/2014/main" id="{9A60E453-0C6F-30E8-5EB2-7438672A4A93}"/>
              </a:ext>
            </a:extLst>
          </p:cNvPr>
          <p:cNvSpPr/>
          <p:nvPr/>
        </p:nvSpPr>
        <p:spPr>
          <a:xfrm>
            <a:off x="2720384" y="4221088"/>
            <a:ext cx="756084" cy="360040"/>
          </a:xfrm>
          <a:prstGeom prst="rightArrow">
            <a:avLst/>
          </a:prstGeom>
          <a:solidFill>
            <a:srgbClr val="007767"/>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818110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403648" y="484735"/>
            <a:ext cx="1824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Clasificación</a:t>
            </a:r>
          </a:p>
        </p:txBody>
      </p:sp>
      <p:cxnSp>
        <p:nvCxnSpPr>
          <p:cNvPr id="9" name="Conector recto 8">
            <a:extLst>
              <a:ext uri="{FF2B5EF4-FFF2-40B4-BE49-F238E27FC236}">
                <a16:creationId xmlns:a16="http://schemas.microsoft.com/office/drawing/2014/main" id="{AF8EE0BC-4779-734B-3611-660B7A678DBC}"/>
              </a:ext>
            </a:extLst>
          </p:cNvPr>
          <p:cNvCxnSpPr>
            <a:cxnSpLocks/>
          </p:cNvCxnSpPr>
          <p:nvPr/>
        </p:nvCxnSpPr>
        <p:spPr>
          <a:xfrm>
            <a:off x="2315673" y="1340768"/>
            <a:ext cx="0" cy="4680520"/>
          </a:xfrm>
          <a:prstGeom prst="line">
            <a:avLst/>
          </a:prstGeom>
          <a:ln>
            <a:solidFill>
              <a:srgbClr val="007767"/>
            </a:solidFill>
          </a:ln>
        </p:spPr>
        <p:style>
          <a:lnRef idx="3">
            <a:schemeClr val="accent1"/>
          </a:lnRef>
          <a:fillRef idx="0">
            <a:schemeClr val="accent1"/>
          </a:fillRef>
          <a:effectRef idx="2">
            <a:schemeClr val="accent1"/>
          </a:effectRef>
          <a:fontRef idx="minor">
            <a:schemeClr val="tx1"/>
          </a:fontRef>
        </p:style>
      </p:cxnSp>
      <p:sp>
        <p:nvSpPr>
          <p:cNvPr id="15" name="Rectángulo: esquinas redondeadas 14">
            <a:extLst>
              <a:ext uri="{FF2B5EF4-FFF2-40B4-BE49-F238E27FC236}">
                <a16:creationId xmlns:a16="http://schemas.microsoft.com/office/drawing/2014/main" id="{140B73C2-6AC1-AA7F-09E5-9C08533B313B}"/>
              </a:ext>
            </a:extLst>
          </p:cNvPr>
          <p:cNvSpPr/>
          <p:nvPr/>
        </p:nvSpPr>
        <p:spPr>
          <a:xfrm rot="16200000">
            <a:off x="-1729272" y="3485091"/>
            <a:ext cx="4680521" cy="391875"/>
          </a:xfrm>
          <a:prstGeom prst="roundRect">
            <a:avLst/>
          </a:prstGeom>
          <a:solidFill>
            <a:srgbClr val="2B5384"/>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t>¿Tiene un valor de mercado?</a:t>
            </a:r>
            <a:endParaRPr lang="es-CO" dirty="0"/>
          </a:p>
        </p:txBody>
      </p:sp>
      <p:cxnSp>
        <p:nvCxnSpPr>
          <p:cNvPr id="18" name="Conector recto 17">
            <a:extLst>
              <a:ext uri="{FF2B5EF4-FFF2-40B4-BE49-F238E27FC236}">
                <a16:creationId xmlns:a16="http://schemas.microsoft.com/office/drawing/2014/main" id="{5C62C90A-0F05-192C-AE14-7EAE3988773D}"/>
              </a:ext>
            </a:extLst>
          </p:cNvPr>
          <p:cNvCxnSpPr>
            <a:cxnSpLocks/>
          </p:cNvCxnSpPr>
          <p:nvPr/>
        </p:nvCxnSpPr>
        <p:spPr>
          <a:xfrm>
            <a:off x="1098670" y="3409271"/>
            <a:ext cx="7808577" cy="19729"/>
          </a:xfrm>
          <a:prstGeom prst="line">
            <a:avLst/>
          </a:prstGeom>
          <a:ln>
            <a:solidFill>
              <a:srgbClr val="007767"/>
            </a:solidFill>
            <a:prstDash val="sysDash"/>
          </a:ln>
        </p:spPr>
        <p:style>
          <a:lnRef idx="3">
            <a:schemeClr val="accent1"/>
          </a:lnRef>
          <a:fillRef idx="0">
            <a:schemeClr val="accent1"/>
          </a:fillRef>
          <a:effectRef idx="2">
            <a:schemeClr val="accent1"/>
          </a:effectRef>
          <a:fontRef idx="minor">
            <a:schemeClr val="tx1"/>
          </a:fontRef>
        </p:style>
      </p:cxnSp>
      <p:sp>
        <p:nvSpPr>
          <p:cNvPr id="19" name="Rectángulo: esquinas redondeadas 18">
            <a:extLst>
              <a:ext uri="{FF2B5EF4-FFF2-40B4-BE49-F238E27FC236}">
                <a16:creationId xmlns:a16="http://schemas.microsoft.com/office/drawing/2014/main" id="{1A40BF31-5EEC-E981-2309-9E8B61C74077}"/>
              </a:ext>
            </a:extLst>
          </p:cNvPr>
          <p:cNvSpPr/>
          <p:nvPr/>
        </p:nvSpPr>
        <p:spPr>
          <a:xfrm>
            <a:off x="2468798" y="1362544"/>
            <a:ext cx="2160240" cy="6480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INSTRUMENTOS DE PATRIMONIO</a:t>
            </a:r>
            <a:endParaRPr lang="es-CO" sz="1800" dirty="0"/>
          </a:p>
        </p:txBody>
      </p:sp>
      <p:sp>
        <p:nvSpPr>
          <p:cNvPr id="21" name="Rectángulo: esquinas redondeadas 20">
            <a:extLst>
              <a:ext uri="{FF2B5EF4-FFF2-40B4-BE49-F238E27FC236}">
                <a16:creationId xmlns:a16="http://schemas.microsoft.com/office/drawing/2014/main" id="{DA3AFFDF-0898-D096-7A12-BC642285A768}"/>
              </a:ext>
            </a:extLst>
          </p:cNvPr>
          <p:cNvSpPr/>
          <p:nvPr/>
        </p:nvSpPr>
        <p:spPr>
          <a:xfrm>
            <a:off x="2473057" y="2439199"/>
            <a:ext cx="2138851" cy="6480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INSTRUMENTOS DE DEUDA</a:t>
            </a:r>
            <a:endParaRPr lang="es-CO" sz="1800" dirty="0"/>
          </a:p>
        </p:txBody>
      </p:sp>
      <p:sp>
        <p:nvSpPr>
          <p:cNvPr id="25" name="Rectángulo: esquinas redondeadas 24">
            <a:extLst>
              <a:ext uri="{FF2B5EF4-FFF2-40B4-BE49-F238E27FC236}">
                <a16:creationId xmlns:a16="http://schemas.microsoft.com/office/drawing/2014/main" id="{7F38CF16-D265-9169-02A9-47403B7D68BB}"/>
              </a:ext>
            </a:extLst>
          </p:cNvPr>
          <p:cNvSpPr/>
          <p:nvPr/>
        </p:nvSpPr>
        <p:spPr>
          <a:xfrm>
            <a:off x="4782162" y="1352889"/>
            <a:ext cx="1276514" cy="173438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Valor de mercado con cambios en resultado</a:t>
            </a:r>
            <a:endParaRPr lang="es-CO" sz="1600" dirty="0"/>
          </a:p>
        </p:txBody>
      </p:sp>
      <p:sp>
        <p:nvSpPr>
          <p:cNvPr id="26" name="Rectángulo: esquinas redondeadas 25">
            <a:extLst>
              <a:ext uri="{FF2B5EF4-FFF2-40B4-BE49-F238E27FC236}">
                <a16:creationId xmlns:a16="http://schemas.microsoft.com/office/drawing/2014/main" id="{C962BC4C-AA3C-837B-99DD-56D90C1796B9}"/>
              </a:ext>
            </a:extLst>
          </p:cNvPr>
          <p:cNvSpPr/>
          <p:nvPr/>
        </p:nvSpPr>
        <p:spPr>
          <a:xfrm>
            <a:off x="6226998" y="1362543"/>
            <a:ext cx="2680248" cy="86524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Valor de mercado con cambios en el patrimonio </a:t>
            </a:r>
            <a:endParaRPr lang="es-CO" sz="1600" dirty="0"/>
          </a:p>
        </p:txBody>
      </p:sp>
      <p:sp>
        <p:nvSpPr>
          <p:cNvPr id="27" name="Rectángulo: esquinas redondeadas 26">
            <a:extLst>
              <a:ext uri="{FF2B5EF4-FFF2-40B4-BE49-F238E27FC236}">
                <a16:creationId xmlns:a16="http://schemas.microsoft.com/office/drawing/2014/main" id="{57AFE531-95B6-4B6C-CF90-D6FD65A9C238}"/>
              </a:ext>
            </a:extLst>
          </p:cNvPr>
          <p:cNvSpPr/>
          <p:nvPr/>
        </p:nvSpPr>
        <p:spPr>
          <a:xfrm>
            <a:off x="4782161" y="860148"/>
            <a:ext cx="1276515" cy="329686"/>
          </a:xfrm>
          <a:prstGeom prst="roundRect">
            <a:avLst/>
          </a:prstGeom>
          <a:solidFill>
            <a:schemeClr val="bg1">
              <a:lumMod val="8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s-ES" sz="1400" dirty="0">
                <a:solidFill>
                  <a:schemeClr val="tx1"/>
                </a:solidFill>
              </a:rPr>
              <a:t>Negociar</a:t>
            </a:r>
            <a:endParaRPr lang="es-CO" sz="1400" dirty="0">
              <a:solidFill>
                <a:schemeClr val="tx1"/>
              </a:solidFill>
            </a:endParaRPr>
          </a:p>
        </p:txBody>
      </p:sp>
      <p:pic>
        <p:nvPicPr>
          <p:cNvPr id="3" name="Gráfico 2" descr="Prioridades contorno">
            <a:extLst>
              <a:ext uri="{FF2B5EF4-FFF2-40B4-BE49-F238E27FC236}">
                <a16:creationId xmlns:a16="http://schemas.microsoft.com/office/drawing/2014/main" id="{46EBB3D6-EC05-076D-309A-478E8013C4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580" y="222434"/>
            <a:ext cx="914400" cy="914400"/>
          </a:xfrm>
          <a:prstGeom prst="rect">
            <a:avLst/>
          </a:prstGeom>
        </p:spPr>
      </p:pic>
      <p:sp>
        <p:nvSpPr>
          <p:cNvPr id="4" name="Rectángulo: esquinas redondeadas 3">
            <a:extLst>
              <a:ext uri="{FF2B5EF4-FFF2-40B4-BE49-F238E27FC236}">
                <a16:creationId xmlns:a16="http://schemas.microsoft.com/office/drawing/2014/main" id="{6D469BAC-014B-25AB-1919-2584B1FD8C46}"/>
              </a:ext>
            </a:extLst>
          </p:cNvPr>
          <p:cNvSpPr/>
          <p:nvPr/>
        </p:nvSpPr>
        <p:spPr>
          <a:xfrm>
            <a:off x="1099932" y="2017416"/>
            <a:ext cx="1080120" cy="468027"/>
          </a:xfrm>
          <a:prstGeom prst="roundRect">
            <a:avLst/>
          </a:prstGeom>
          <a:solidFill>
            <a:srgbClr val="007767"/>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a:t>SI</a:t>
            </a:r>
            <a:endParaRPr lang="es-CO" dirty="0"/>
          </a:p>
        </p:txBody>
      </p:sp>
      <p:sp>
        <p:nvSpPr>
          <p:cNvPr id="6" name="Rectángulo: esquinas redondeadas 5">
            <a:extLst>
              <a:ext uri="{FF2B5EF4-FFF2-40B4-BE49-F238E27FC236}">
                <a16:creationId xmlns:a16="http://schemas.microsoft.com/office/drawing/2014/main" id="{7896E460-2815-650F-85AF-A672CC94B218}"/>
              </a:ext>
            </a:extLst>
          </p:cNvPr>
          <p:cNvSpPr/>
          <p:nvPr/>
        </p:nvSpPr>
        <p:spPr>
          <a:xfrm>
            <a:off x="1098670" y="4491130"/>
            <a:ext cx="1080120" cy="468027"/>
          </a:xfrm>
          <a:prstGeom prst="roundRect">
            <a:avLst/>
          </a:prstGeom>
          <a:solidFill>
            <a:srgbClr val="007767"/>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a:t>NO</a:t>
            </a:r>
            <a:endParaRPr lang="es-CO" dirty="0"/>
          </a:p>
        </p:txBody>
      </p:sp>
      <p:sp>
        <p:nvSpPr>
          <p:cNvPr id="17" name="Rectángulo: esquinas redondeadas 16">
            <a:extLst>
              <a:ext uri="{FF2B5EF4-FFF2-40B4-BE49-F238E27FC236}">
                <a16:creationId xmlns:a16="http://schemas.microsoft.com/office/drawing/2014/main" id="{7F704E3D-70A6-711E-D994-96BDC9B4D994}"/>
              </a:ext>
            </a:extLst>
          </p:cNvPr>
          <p:cNvSpPr/>
          <p:nvPr/>
        </p:nvSpPr>
        <p:spPr>
          <a:xfrm>
            <a:off x="2500691" y="3801564"/>
            <a:ext cx="2160240" cy="6480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INSTRUMENTOS DE PATRIMONIO</a:t>
            </a:r>
            <a:endParaRPr lang="es-CO" sz="1800" dirty="0"/>
          </a:p>
        </p:txBody>
      </p:sp>
      <p:sp>
        <p:nvSpPr>
          <p:cNvPr id="20" name="Rectángulo: esquinas redondeadas 19">
            <a:extLst>
              <a:ext uri="{FF2B5EF4-FFF2-40B4-BE49-F238E27FC236}">
                <a16:creationId xmlns:a16="http://schemas.microsoft.com/office/drawing/2014/main" id="{6D02A436-E854-2738-56C6-432477475282}"/>
              </a:ext>
            </a:extLst>
          </p:cNvPr>
          <p:cNvSpPr/>
          <p:nvPr/>
        </p:nvSpPr>
        <p:spPr>
          <a:xfrm>
            <a:off x="2473057" y="4866819"/>
            <a:ext cx="2138851" cy="6480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dirty="0"/>
              <a:t>INSTRUMENTOS DE DEUDA</a:t>
            </a:r>
            <a:endParaRPr lang="es-CO" sz="1800" dirty="0"/>
          </a:p>
        </p:txBody>
      </p:sp>
      <p:sp>
        <p:nvSpPr>
          <p:cNvPr id="22" name="Rectángulo: esquinas redondeadas 21">
            <a:extLst>
              <a:ext uri="{FF2B5EF4-FFF2-40B4-BE49-F238E27FC236}">
                <a16:creationId xmlns:a16="http://schemas.microsoft.com/office/drawing/2014/main" id="{CE1D1C9A-D396-443B-6041-AF8FABE20DEE}"/>
              </a:ext>
            </a:extLst>
          </p:cNvPr>
          <p:cNvSpPr/>
          <p:nvPr/>
        </p:nvSpPr>
        <p:spPr>
          <a:xfrm>
            <a:off x="6208758" y="867066"/>
            <a:ext cx="1276515" cy="329686"/>
          </a:xfrm>
          <a:prstGeom prst="roundRect">
            <a:avLst/>
          </a:prstGeom>
          <a:solidFill>
            <a:schemeClr val="bg1">
              <a:lumMod val="8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s-ES" sz="1400" dirty="0">
                <a:solidFill>
                  <a:schemeClr val="tx1"/>
                </a:solidFill>
              </a:rPr>
              <a:t>NO Negociar</a:t>
            </a:r>
            <a:endParaRPr lang="es-CO" sz="1400" dirty="0">
              <a:solidFill>
                <a:schemeClr val="tx1"/>
              </a:solidFill>
            </a:endParaRPr>
          </a:p>
        </p:txBody>
      </p:sp>
      <p:sp>
        <p:nvSpPr>
          <p:cNvPr id="23" name="Rectángulo: esquinas redondeadas 22">
            <a:extLst>
              <a:ext uri="{FF2B5EF4-FFF2-40B4-BE49-F238E27FC236}">
                <a16:creationId xmlns:a16="http://schemas.microsoft.com/office/drawing/2014/main" id="{625B44ED-6397-2989-79FA-EE3B292963FD}"/>
              </a:ext>
            </a:extLst>
          </p:cNvPr>
          <p:cNvSpPr/>
          <p:nvPr/>
        </p:nvSpPr>
        <p:spPr>
          <a:xfrm>
            <a:off x="7635356" y="863731"/>
            <a:ext cx="1276515" cy="329686"/>
          </a:xfrm>
          <a:prstGeom prst="roundRect">
            <a:avLst/>
          </a:prstGeom>
          <a:solidFill>
            <a:schemeClr val="bg1">
              <a:lumMod val="8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s-ES" sz="1400" dirty="0">
                <a:solidFill>
                  <a:schemeClr val="tx1"/>
                </a:solidFill>
              </a:rPr>
              <a:t>No exclusiva</a:t>
            </a:r>
            <a:endParaRPr lang="es-CO" sz="1400" dirty="0">
              <a:solidFill>
                <a:schemeClr val="tx1"/>
              </a:solidFill>
            </a:endParaRPr>
          </a:p>
        </p:txBody>
      </p:sp>
      <p:sp>
        <p:nvSpPr>
          <p:cNvPr id="30" name="Rectángulo: esquinas redondeadas 29">
            <a:extLst>
              <a:ext uri="{FF2B5EF4-FFF2-40B4-BE49-F238E27FC236}">
                <a16:creationId xmlns:a16="http://schemas.microsoft.com/office/drawing/2014/main" id="{42AE6013-A9FB-C83F-6BBC-BBD87F4485F2}"/>
              </a:ext>
            </a:extLst>
          </p:cNvPr>
          <p:cNvSpPr/>
          <p:nvPr/>
        </p:nvSpPr>
        <p:spPr>
          <a:xfrm>
            <a:off x="6208758" y="2299125"/>
            <a:ext cx="1276514" cy="788145"/>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Costo amortizado</a:t>
            </a:r>
            <a:endParaRPr lang="es-CO" sz="1600" dirty="0"/>
          </a:p>
        </p:txBody>
      </p:sp>
      <p:sp>
        <p:nvSpPr>
          <p:cNvPr id="31" name="Rectángulo: esquinas redondeadas 30">
            <a:extLst>
              <a:ext uri="{FF2B5EF4-FFF2-40B4-BE49-F238E27FC236}">
                <a16:creationId xmlns:a16="http://schemas.microsoft.com/office/drawing/2014/main" id="{27903AF9-1CBE-FC25-4189-BFD092F8B89C}"/>
              </a:ext>
            </a:extLst>
          </p:cNvPr>
          <p:cNvSpPr/>
          <p:nvPr/>
        </p:nvSpPr>
        <p:spPr>
          <a:xfrm>
            <a:off x="7635354" y="2299125"/>
            <a:ext cx="1276516" cy="788145"/>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350" dirty="0"/>
              <a:t>Valor de mercado con cambios en patrimonio</a:t>
            </a:r>
            <a:endParaRPr lang="es-CO" sz="1350" dirty="0"/>
          </a:p>
        </p:txBody>
      </p:sp>
      <p:sp>
        <p:nvSpPr>
          <p:cNvPr id="18433" name="Rectángulo: esquinas redondeadas 18432">
            <a:extLst>
              <a:ext uri="{FF2B5EF4-FFF2-40B4-BE49-F238E27FC236}">
                <a16:creationId xmlns:a16="http://schemas.microsoft.com/office/drawing/2014/main" id="{B7897A00-5985-A04B-EDD8-08843E03BCFD}"/>
              </a:ext>
            </a:extLst>
          </p:cNvPr>
          <p:cNvSpPr/>
          <p:nvPr/>
        </p:nvSpPr>
        <p:spPr>
          <a:xfrm>
            <a:off x="4785544" y="3742285"/>
            <a:ext cx="4121702" cy="865241"/>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Costo</a:t>
            </a:r>
            <a:endParaRPr lang="es-CO" sz="1600" dirty="0"/>
          </a:p>
        </p:txBody>
      </p:sp>
      <p:sp>
        <p:nvSpPr>
          <p:cNvPr id="18436" name="Rectángulo: esquinas redondeadas 18435">
            <a:extLst>
              <a:ext uri="{FF2B5EF4-FFF2-40B4-BE49-F238E27FC236}">
                <a16:creationId xmlns:a16="http://schemas.microsoft.com/office/drawing/2014/main" id="{56D63F08-D72B-D771-A539-5E60C214F617}"/>
              </a:ext>
            </a:extLst>
          </p:cNvPr>
          <p:cNvSpPr/>
          <p:nvPr/>
        </p:nvSpPr>
        <p:spPr>
          <a:xfrm>
            <a:off x="6221294" y="4828588"/>
            <a:ext cx="1263976" cy="788145"/>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Costo amortizado</a:t>
            </a:r>
            <a:endParaRPr lang="es-CO" sz="1600" dirty="0"/>
          </a:p>
        </p:txBody>
      </p:sp>
      <p:sp>
        <p:nvSpPr>
          <p:cNvPr id="18437" name="Rectángulo: esquinas redondeadas 18436">
            <a:extLst>
              <a:ext uri="{FF2B5EF4-FFF2-40B4-BE49-F238E27FC236}">
                <a16:creationId xmlns:a16="http://schemas.microsoft.com/office/drawing/2014/main" id="{5D4FB2F4-B00B-CC3F-B2E8-8603135B9FD5}"/>
              </a:ext>
            </a:extLst>
          </p:cNvPr>
          <p:cNvSpPr/>
          <p:nvPr/>
        </p:nvSpPr>
        <p:spPr>
          <a:xfrm>
            <a:off x="7635298" y="4828587"/>
            <a:ext cx="1263976" cy="788145"/>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Costo</a:t>
            </a:r>
            <a:endParaRPr lang="es-CO" sz="1600" dirty="0"/>
          </a:p>
        </p:txBody>
      </p:sp>
      <p:sp>
        <p:nvSpPr>
          <p:cNvPr id="18438" name="Rectángulo: esquinas redondeadas 18437">
            <a:extLst>
              <a:ext uri="{FF2B5EF4-FFF2-40B4-BE49-F238E27FC236}">
                <a16:creationId xmlns:a16="http://schemas.microsoft.com/office/drawing/2014/main" id="{64F1DF4F-AD08-7A0A-93CE-6378D39F7225}"/>
              </a:ext>
            </a:extLst>
          </p:cNvPr>
          <p:cNvSpPr/>
          <p:nvPr/>
        </p:nvSpPr>
        <p:spPr>
          <a:xfrm>
            <a:off x="4788430" y="4834130"/>
            <a:ext cx="1263976" cy="788145"/>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Costo</a:t>
            </a:r>
            <a:endParaRPr lang="es-CO" sz="1600" dirty="0"/>
          </a:p>
        </p:txBody>
      </p:sp>
      <p:sp>
        <p:nvSpPr>
          <p:cNvPr id="18439" name="Rectángulo: esquinas redondeadas 18438">
            <a:extLst>
              <a:ext uri="{FF2B5EF4-FFF2-40B4-BE49-F238E27FC236}">
                <a16:creationId xmlns:a16="http://schemas.microsoft.com/office/drawing/2014/main" id="{80BD3620-E930-9098-E1A6-49825EB46003}"/>
              </a:ext>
            </a:extLst>
          </p:cNvPr>
          <p:cNvSpPr/>
          <p:nvPr/>
        </p:nvSpPr>
        <p:spPr>
          <a:xfrm>
            <a:off x="4782161" y="529295"/>
            <a:ext cx="4117113" cy="310990"/>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t>INTENCIÓN</a:t>
            </a:r>
            <a:endParaRPr lang="es-CO" dirty="0"/>
          </a:p>
        </p:txBody>
      </p:sp>
      <p:sp>
        <p:nvSpPr>
          <p:cNvPr id="18442" name="CuadroTexto 18441">
            <a:extLst>
              <a:ext uri="{FF2B5EF4-FFF2-40B4-BE49-F238E27FC236}">
                <a16:creationId xmlns:a16="http://schemas.microsoft.com/office/drawing/2014/main" id="{98F1A12B-8740-83FB-1C6E-1B5275264BD4}"/>
              </a:ext>
            </a:extLst>
          </p:cNvPr>
          <p:cNvSpPr txBox="1"/>
          <p:nvPr/>
        </p:nvSpPr>
        <p:spPr>
          <a:xfrm>
            <a:off x="540049" y="6037322"/>
            <a:ext cx="8484223" cy="261610"/>
          </a:xfrm>
          <a:prstGeom prst="rect">
            <a:avLst/>
          </a:prstGeom>
          <a:noFill/>
        </p:spPr>
        <p:txBody>
          <a:bodyPr wrap="square">
            <a:spAutoFit/>
          </a:bodyPr>
          <a:lstStyle/>
          <a:p>
            <a:r>
              <a:rPr lang="es-ES" sz="1100" dirty="0"/>
              <a:t>Las inversiones de administración de liquidez se clasificarán atendiendo la intención que tenga la entidad sobre la inversión</a:t>
            </a:r>
            <a:endParaRPr lang="es-CO" sz="1100" dirty="0"/>
          </a:p>
        </p:txBody>
      </p:sp>
      <p:sp>
        <p:nvSpPr>
          <p:cNvPr id="2" name="Flecha: a la derecha 1">
            <a:hlinkClick r:id="rId5" action="ppaction://hlinksldjump"/>
            <a:extLst>
              <a:ext uri="{FF2B5EF4-FFF2-40B4-BE49-F238E27FC236}">
                <a16:creationId xmlns:a16="http://schemas.microsoft.com/office/drawing/2014/main" id="{FD9788D6-FC23-7598-D4DD-52BDB71AD137}"/>
              </a:ext>
            </a:extLst>
          </p:cNvPr>
          <p:cNvSpPr/>
          <p:nvPr/>
        </p:nvSpPr>
        <p:spPr>
          <a:xfrm>
            <a:off x="4371718" y="6443035"/>
            <a:ext cx="1059036" cy="360040"/>
          </a:xfrm>
          <a:prstGeom prst="rightArrow">
            <a:avLst/>
          </a:prstGeom>
          <a:solidFill>
            <a:srgbClr val="00776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900" dirty="0"/>
              <a:t>M. Posterior</a:t>
            </a:r>
            <a:endParaRPr lang="es-CO" sz="900" dirty="0"/>
          </a:p>
        </p:txBody>
      </p:sp>
      <p:pic>
        <p:nvPicPr>
          <p:cNvPr id="5" name="Gráfico 4" descr="Hogar contorno">
            <a:hlinkClick r:id="rId6" action="ppaction://hlinksldjump"/>
            <a:extLst>
              <a:ext uri="{FF2B5EF4-FFF2-40B4-BE49-F238E27FC236}">
                <a16:creationId xmlns:a16="http://schemas.microsoft.com/office/drawing/2014/main" id="{837A45A5-DC38-B4F5-B7BE-D530317F23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80811" y="6314965"/>
            <a:ext cx="554360" cy="472674"/>
          </a:xfrm>
          <a:prstGeom prst="rect">
            <a:avLst/>
          </a:prstGeom>
        </p:spPr>
      </p:pic>
    </p:spTree>
    <p:extLst>
      <p:ext uri="{BB962C8B-B14F-4D97-AF65-F5344CB8AC3E}">
        <p14:creationId xmlns:p14="http://schemas.microsoft.com/office/powerpoint/2010/main" val="20065352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513368" y="296863"/>
            <a:ext cx="6840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Baja de Cuentas</a:t>
            </a:r>
            <a:r>
              <a:rPr lang="es-CO" sz="2000" dirty="0"/>
              <a:t>	</a:t>
            </a:r>
            <a:endParaRPr lang="es-CO" altLang="es-CO" dirty="0"/>
          </a:p>
        </p:txBody>
      </p:sp>
      <p:pic>
        <p:nvPicPr>
          <p:cNvPr id="9" name="Gráfico 8" descr="Flecha abajo con relleno sólido">
            <a:extLst>
              <a:ext uri="{FF2B5EF4-FFF2-40B4-BE49-F238E27FC236}">
                <a16:creationId xmlns:a16="http://schemas.microsoft.com/office/drawing/2014/main" id="{5D832086-274C-47A2-D0BE-BE0989B2AA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825" y="309626"/>
            <a:ext cx="578586" cy="396531"/>
          </a:xfrm>
          <a:prstGeom prst="rect">
            <a:avLst/>
          </a:prstGeom>
        </p:spPr>
      </p:pic>
      <p:sp>
        <p:nvSpPr>
          <p:cNvPr id="3" name="CuadroTexto 2">
            <a:extLst>
              <a:ext uri="{FF2B5EF4-FFF2-40B4-BE49-F238E27FC236}">
                <a16:creationId xmlns:a16="http://schemas.microsoft.com/office/drawing/2014/main" id="{C4C16EAE-B71A-680A-97C2-EDBD05242694}"/>
              </a:ext>
            </a:extLst>
          </p:cNvPr>
          <p:cNvSpPr txBox="1"/>
          <p:nvPr/>
        </p:nvSpPr>
        <p:spPr>
          <a:xfrm>
            <a:off x="179512" y="2636912"/>
            <a:ext cx="4210252" cy="1061829"/>
          </a:xfrm>
          <a:prstGeom prst="rect">
            <a:avLst/>
          </a:prstGeom>
          <a:noFill/>
        </p:spPr>
        <p:txBody>
          <a:bodyPr wrap="square">
            <a:spAutoFit/>
          </a:bodyPr>
          <a:lstStyle/>
          <a:p>
            <a:r>
              <a:rPr lang="es-ES" dirty="0">
                <a:latin typeface="+mj-lt"/>
              </a:rPr>
              <a:t>Sí se retienen sustancialmente los riesgos y las ventajas inherentes a la propiedad de la inversión</a:t>
            </a:r>
            <a:endParaRPr lang="es-CO" dirty="0">
              <a:latin typeface="+mj-lt"/>
            </a:endParaRPr>
          </a:p>
        </p:txBody>
      </p:sp>
      <p:sp>
        <p:nvSpPr>
          <p:cNvPr id="11" name="Flecha: a la derecha 10">
            <a:extLst>
              <a:ext uri="{FF2B5EF4-FFF2-40B4-BE49-F238E27FC236}">
                <a16:creationId xmlns:a16="http://schemas.microsoft.com/office/drawing/2014/main" id="{1F38F77B-F6DD-0EAF-864C-E4648AF3633A}"/>
              </a:ext>
            </a:extLst>
          </p:cNvPr>
          <p:cNvSpPr/>
          <p:nvPr/>
        </p:nvSpPr>
        <p:spPr>
          <a:xfrm>
            <a:off x="4389764" y="2996952"/>
            <a:ext cx="686292" cy="400110"/>
          </a:xfrm>
          <a:prstGeom prst="rightArrow">
            <a:avLst/>
          </a:prstGeom>
          <a:solidFill>
            <a:srgbClr val="007767"/>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12" name="Rectángulo: esquinas redondeadas 11">
            <a:extLst>
              <a:ext uri="{FF2B5EF4-FFF2-40B4-BE49-F238E27FC236}">
                <a16:creationId xmlns:a16="http://schemas.microsoft.com/office/drawing/2014/main" id="{28781FFF-35AE-2DFA-7123-1932B48D247B}"/>
              </a:ext>
            </a:extLst>
          </p:cNvPr>
          <p:cNvSpPr/>
          <p:nvPr/>
        </p:nvSpPr>
        <p:spPr>
          <a:xfrm>
            <a:off x="5508104" y="1916832"/>
            <a:ext cx="3240360" cy="936104"/>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400" dirty="0"/>
              <a:t>La inversión </a:t>
            </a:r>
            <a:r>
              <a:rPr lang="es-ES" sz="1600" b="1" dirty="0"/>
              <a:t>no</a:t>
            </a:r>
            <a:r>
              <a:rPr lang="es-ES" sz="1400" dirty="0"/>
              <a:t> será dada de baja y se </a:t>
            </a:r>
            <a:r>
              <a:rPr lang="es-ES" sz="1400" b="1" dirty="0"/>
              <a:t>reconoce un pasivo </a:t>
            </a:r>
            <a:r>
              <a:rPr lang="es-ES" sz="1400" dirty="0"/>
              <a:t>por el valor recibido en la operación</a:t>
            </a:r>
            <a:endParaRPr lang="es-CO" sz="1400" dirty="0"/>
          </a:p>
        </p:txBody>
      </p:sp>
      <p:sp>
        <p:nvSpPr>
          <p:cNvPr id="13" name="Rectángulo: esquinas redondeadas 12">
            <a:extLst>
              <a:ext uri="{FF2B5EF4-FFF2-40B4-BE49-F238E27FC236}">
                <a16:creationId xmlns:a16="http://schemas.microsoft.com/office/drawing/2014/main" id="{12592D00-6254-BE38-2E81-4C3C69F25342}"/>
              </a:ext>
            </a:extLst>
          </p:cNvPr>
          <p:cNvSpPr/>
          <p:nvPr/>
        </p:nvSpPr>
        <p:spPr>
          <a:xfrm>
            <a:off x="5508104" y="3604743"/>
            <a:ext cx="3240360" cy="936104"/>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400" b="1" dirty="0"/>
              <a:t>Reconocimiento del costo efectivo de la operación</a:t>
            </a:r>
            <a:r>
              <a:rPr lang="es-ES" sz="1400" dirty="0"/>
              <a:t>: Se medirá el pasivo con la tasa de interés efectiva (TIR) </a:t>
            </a:r>
            <a:endParaRPr lang="es-CO" sz="1400" dirty="0"/>
          </a:p>
        </p:txBody>
      </p:sp>
    </p:spTree>
    <p:extLst>
      <p:ext uri="{BB962C8B-B14F-4D97-AF65-F5344CB8AC3E}">
        <p14:creationId xmlns:p14="http://schemas.microsoft.com/office/powerpoint/2010/main" val="35476829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513368" y="296863"/>
            <a:ext cx="6840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Baja de Cuentas</a:t>
            </a:r>
            <a:r>
              <a:rPr lang="es-CO" sz="2000" dirty="0"/>
              <a:t>	</a:t>
            </a:r>
            <a:endParaRPr lang="es-CO" altLang="es-CO" dirty="0"/>
          </a:p>
        </p:txBody>
      </p:sp>
      <p:pic>
        <p:nvPicPr>
          <p:cNvPr id="9" name="Gráfico 8" descr="Flecha abajo con relleno sólido">
            <a:extLst>
              <a:ext uri="{FF2B5EF4-FFF2-40B4-BE49-F238E27FC236}">
                <a16:creationId xmlns:a16="http://schemas.microsoft.com/office/drawing/2014/main" id="{5D832086-274C-47A2-D0BE-BE0989B2AA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825" y="309626"/>
            <a:ext cx="578586" cy="396531"/>
          </a:xfrm>
          <a:prstGeom prst="rect">
            <a:avLst/>
          </a:prstGeom>
        </p:spPr>
      </p:pic>
      <p:sp>
        <p:nvSpPr>
          <p:cNvPr id="2" name="Diagrama de flujo: decisión 1">
            <a:extLst>
              <a:ext uri="{FF2B5EF4-FFF2-40B4-BE49-F238E27FC236}">
                <a16:creationId xmlns:a16="http://schemas.microsoft.com/office/drawing/2014/main" id="{F7E98C4B-AC5C-16AC-DF41-9D7B2A744EEC}"/>
              </a:ext>
            </a:extLst>
          </p:cNvPr>
          <p:cNvSpPr/>
          <p:nvPr/>
        </p:nvSpPr>
        <p:spPr>
          <a:xfrm>
            <a:off x="4139952" y="2060848"/>
            <a:ext cx="2592287" cy="1161023"/>
          </a:xfrm>
          <a:prstGeom prst="flowChartDecision">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t>¿Retiene el control de la inversión? </a:t>
            </a:r>
            <a:endParaRPr lang="es-CO" sz="1400" dirty="0"/>
          </a:p>
        </p:txBody>
      </p:sp>
      <p:sp>
        <p:nvSpPr>
          <p:cNvPr id="4" name="Rectángulo: esquinas redondeadas 3">
            <a:extLst>
              <a:ext uri="{FF2B5EF4-FFF2-40B4-BE49-F238E27FC236}">
                <a16:creationId xmlns:a16="http://schemas.microsoft.com/office/drawing/2014/main" id="{C2CC34DD-0273-4CEB-542C-0274AA424B14}"/>
              </a:ext>
            </a:extLst>
          </p:cNvPr>
          <p:cNvSpPr/>
          <p:nvPr/>
        </p:nvSpPr>
        <p:spPr>
          <a:xfrm>
            <a:off x="5761840" y="3668146"/>
            <a:ext cx="2592288" cy="163306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400" dirty="0"/>
              <a:t>Dará de baja la inversión y reconocerá por separado, como activos o pasivos, cualesquiera derechos u obligaciones creados o retenidos por efecto de la transferencia</a:t>
            </a:r>
            <a:endParaRPr lang="es-CO" sz="1400" b="1" dirty="0"/>
          </a:p>
        </p:txBody>
      </p:sp>
      <p:sp>
        <p:nvSpPr>
          <p:cNvPr id="5" name="Rectángulo: esquinas redondeadas 4">
            <a:extLst>
              <a:ext uri="{FF2B5EF4-FFF2-40B4-BE49-F238E27FC236}">
                <a16:creationId xmlns:a16="http://schemas.microsoft.com/office/drawing/2014/main" id="{38EFD61F-DF85-B77B-F68D-8884D6D1582A}"/>
              </a:ext>
            </a:extLst>
          </p:cNvPr>
          <p:cNvSpPr/>
          <p:nvPr/>
        </p:nvSpPr>
        <p:spPr>
          <a:xfrm>
            <a:off x="2636166" y="3668146"/>
            <a:ext cx="2693624" cy="1008112"/>
          </a:xfrm>
          <a:prstGeom prst="roundRect">
            <a:avLst/>
          </a:prstGeom>
          <a:ln>
            <a:solidFill>
              <a:srgbClr val="00776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Continuará reconociendo la inversión en la medida de su </a:t>
            </a:r>
            <a:r>
              <a:rPr lang="es-ES" sz="1400" b="1" dirty="0"/>
              <a:t>implicación continuada </a:t>
            </a:r>
            <a:r>
              <a:rPr lang="es-ES" sz="1400" dirty="0"/>
              <a:t>y reconocerá un pasivo asociado</a:t>
            </a:r>
            <a:endParaRPr lang="es-CO" sz="1400" b="1" dirty="0"/>
          </a:p>
        </p:txBody>
      </p:sp>
      <p:cxnSp>
        <p:nvCxnSpPr>
          <p:cNvPr id="7" name="Conector: angular 6">
            <a:extLst>
              <a:ext uri="{FF2B5EF4-FFF2-40B4-BE49-F238E27FC236}">
                <a16:creationId xmlns:a16="http://schemas.microsoft.com/office/drawing/2014/main" id="{74B55D3D-AA73-D2E8-90D9-5078FEA6F5CE}"/>
              </a:ext>
            </a:extLst>
          </p:cNvPr>
          <p:cNvCxnSpPr>
            <a:stCxn id="2" idx="3"/>
            <a:endCxn id="4" idx="0"/>
          </p:cNvCxnSpPr>
          <p:nvPr/>
        </p:nvCxnSpPr>
        <p:spPr>
          <a:xfrm>
            <a:off x="6732239" y="2641360"/>
            <a:ext cx="325745" cy="1026786"/>
          </a:xfrm>
          <a:prstGeom prst="bentConnector2">
            <a:avLst/>
          </a:prstGeom>
          <a:ln>
            <a:solidFill>
              <a:srgbClr val="003A6A"/>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 name="Rectángulo: esquinas redondeadas 7">
            <a:extLst>
              <a:ext uri="{FF2B5EF4-FFF2-40B4-BE49-F238E27FC236}">
                <a16:creationId xmlns:a16="http://schemas.microsoft.com/office/drawing/2014/main" id="{88520ADE-BF38-C349-0DB9-8A581EAB2321}"/>
              </a:ext>
            </a:extLst>
          </p:cNvPr>
          <p:cNvSpPr/>
          <p:nvPr/>
        </p:nvSpPr>
        <p:spPr>
          <a:xfrm>
            <a:off x="7145984" y="3187574"/>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NO</a:t>
            </a:r>
            <a:endParaRPr lang="es-CO" sz="1400" dirty="0"/>
          </a:p>
        </p:txBody>
      </p:sp>
      <p:cxnSp>
        <p:nvCxnSpPr>
          <p:cNvPr id="15" name="Conector: angular 14">
            <a:extLst>
              <a:ext uri="{FF2B5EF4-FFF2-40B4-BE49-F238E27FC236}">
                <a16:creationId xmlns:a16="http://schemas.microsoft.com/office/drawing/2014/main" id="{49772E9D-D197-E8BB-4A67-11FE08C30BEB}"/>
              </a:ext>
            </a:extLst>
          </p:cNvPr>
          <p:cNvCxnSpPr>
            <a:cxnSpLocks/>
            <a:stCxn id="2" idx="2"/>
            <a:endCxn id="5" idx="0"/>
          </p:cNvCxnSpPr>
          <p:nvPr/>
        </p:nvCxnSpPr>
        <p:spPr>
          <a:xfrm rot="5400000">
            <a:off x="4486400" y="2718449"/>
            <a:ext cx="446275" cy="1453118"/>
          </a:xfrm>
          <a:prstGeom prst="bentConnector3">
            <a:avLst>
              <a:gd name="adj1" fmla="val 50000"/>
            </a:avLst>
          </a:prstGeom>
          <a:ln>
            <a:solidFill>
              <a:srgbClr val="003A6A"/>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7" name="Rectángulo: esquinas redondeadas 16">
            <a:extLst>
              <a:ext uri="{FF2B5EF4-FFF2-40B4-BE49-F238E27FC236}">
                <a16:creationId xmlns:a16="http://schemas.microsoft.com/office/drawing/2014/main" id="{A5EBF178-655F-37D3-21C4-47AE50EFA50A}"/>
              </a:ext>
            </a:extLst>
          </p:cNvPr>
          <p:cNvSpPr/>
          <p:nvPr/>
        </p:nvSpPr>
        <p:spPr>
          <a:xfrm>
            <a:off x="3377197" y="3207210"/>
            <a:ext cx="560072" cy="4001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sz="1400" dirty="0"/>
              <a:t>SI</a:t>
            </a:r>
            <a:endParaRPr lang="es-CO" sz="1400" dirty="0"/>
          </a:p>
        </p:txBody>
      </p:sp>
      <p:sp>
        <p:nvSpPr>
          <p:cNvPr id="18" name="Rectángulo: esquinas redondeadas 17">
            <a:extLst>
              <a:ext uri="{FF2B5EF4-FFF2-40B4-BE49-F238E27FC236}">
                <a16:creationId xmlns:a16="http://schemas.microsoft.com/office/drawing/2014/main" id="{7432B701-5E48-50B1-848A-D9C4AF688957}"/>
              </a:ext>
            </a:extLst>
          </p:cNvPr>
          <p:cNvSpPr/>
          <p:nvPr/>
        </p:nvSpPr>
        <p:spPr>
          <a:xfrm>
            <a:off x="6084168" y="808242"/>
            <a:ext cx="2987748" cy="748549"/>
          </a:xfrm>
          <a:prstGeom prst="roundRect">
            <a:avLst/>
          </a:prstGeom>
          <a:ln w="19050">
            <a:solidFill>
              <a:srgbClr val="007767"/>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Dependerá de la capacidad que tenga el receptor de la transferencia para venderla</a:t>
            </a:r>
            <a:endParaRPr lang="es-CO" sz="1400" dirty="0"/>
          </a:p>
        </p:txBody>
      </p:sp>
      <p:cxnSp>
        <p:nvCxnSpPr>
          <p:cNvPr id="20" name="Conector: curvado 19">
            <a:extLst>
              <a:ext uri="{FF2B5EF4-FFF2-40B4-BE49-F238E27FC236}">
                <a16:creationId xmlns:a16="http://schemas.microsoft.com/office/drawing/2014/main" id="{BF206067-4C28-9EF0-7D7E-E3CA21CD26AF}"/>
              </a:ext>
            </a:extLst>
          </p:cNvPr>
          <p:cNvCxnSpPr>
            <a:stCxn id="2" idx="0"/>
            <a:endCxn id="18" idx="2"/>
          </p:cNvCxnSpPr>
          <p:nvPr/>
        </p:nvCxnSpPr>
        <p:spPr>
          <a:xfrm rot="5400000" flipH="1" flipV="1">
            <a:off x="6255041" y="737847"/>
            <a:ext cx="504057" cy="2141946"/>
          </a:xfrm>
          <a:prstGeom prst="curvedConnector3">
            <a:avLst/>
          </a:prstGeom>
          <a:ln>
            <a:solidFill>
              <a:srgbClr val="007767"/>
            </a:solidFill>
            <a:tailEnd type="triangle"/>
          </a:ln>
        </p:spPr>
        <p:style>
          <a:lnRef idx="2">
            <a:schemeClr val="accent1"/>
          </a:lnRef>
          <a:fillRef idx="0">
            <a:schemeClr val="accent1"/>
          </a:fillRef>
          <a:effectRef idx="1">
            <a:schemeClr val="accent1"/>
          </a:effectRef>
          <a:fontRef idx="minor">
            <a:schemeClr val="tx1"/>
          </a:fontRef>
        </p:style>
      </p:cxnSp>
      <p:sp>
        <p:nvSpPr>
          <p:cNvPr id="22" name="CuadroTexto 21">
            <a:extLst>
              <a:ext uri="{FF2B5EF4-FFF2-40B4-BE49-F238E27FC236}">
                <a16:creationId xmlns:a16="http://schemas.microsoft.com/office/drawing/2014/main" id="{8FECE03B-09B4-A393-285E-C13483B643F4}"/>
              </a:ext>
            </a:extLst>
          </p:cNvPr>
          <p:cNvSpPr txBox="1"/>
          <p:nvPr/>
        </p:nvSpPr>
        <p:spPr>
          <a:xfrm>
            <a:off x="471488" y="1775843"/>
            <a:ext cx="3778551" cy="738664"/>
          </a:xfrm>
          <a:prstGeom prst="rect">
            <a:avLst/>
          </a:prstGeom>
          <a:noFill/>
        </p:spPr>
        <p:txBody>
          <a:bodyPr wrap="square">
            <a:spAutoFit/>
          </a:bodyPr>
          <a:lstStyle/>
          <a:p>
            <a:r>
              <a:rPr lang="es-ES" sz="1400" dirty="0">
                <a:latin typeface="+mj-lt"/>
              </a:rPr>
              <a:t>Sí la entidad no transfiere ni retiene, de forma sustancial, los riesgos y ventajas inherentes a la propiedad de la inversión</a:t>
            </a:r>
            <a:endParaRPr lang="es-CO" sz="1400" dirty="0">
              <a:latin typeface="+mj-lt"/>
            </a:endParaRPr>
          </a:p>
        </p:txBody>
      </p:sp>
      <p:cxnSp>
        <p:nvCxnSpPr>
          <p:cNvPr id="24" name="Conector recto de flecha 23">
            <a:extLst>
              <a:ext uri="{FF2B5EF4-FFF2-40B4-BE49-F238E27FC236}">
                <a16:creationId xmlns:a16="http://schemas.microsoft.com/office/drawing/2014/main" id="{06CD3269-3EEF-46FE-2AB5-7ABB9EF11FEA}"/>
              </a:ext>
            </a:extLst>
          </p:cNvPr>
          <p:cNvCxnSpPr>
            <a:stCxn id="22" idx="2"/>
            <a:endCxn id="2" idx="1"/>
          </p:cNvCxnSpPr>
          <p:nvPr/>
        </p:nvCxnSpPr>
        <p:spPr>
          <a:xfrm>
            <a:off x="2360764" y="2514507"/>
            <a:ext cx="1779188" cy="126853"/>
          </a:xfrm>
          <a:prstGeom prst="straightConnector1">
            <a:avLst/>
          </a:prstGeom>
          <a:ln>
            <a:solidFill>
              <a:srgbClr val="003A6A"/>
            </a:solidFill>
            <a:tailEnd type="triangle"/>
          </a:ln>
        </p:spPr>
        <p:style>
          <a:lnRef idx="2">
            <a:schemeClr val="accent1"/>
          </a:lnRef>
          <a:fillRef idx="0">
            <a:schemeClr val="accent1"/>
          </a:fillRef>
          <a:effectRef idx="1">
            <a:schemeClr val="accent1"/>
          </a:effectRef>
          <a:fontRef idx="minor">
            <a:schemeClr val="tx1"/>
          </a:fontRef>
        </p:style>
      </p:cxnSp>
      <p:sp>
        <p:nvSpPr>
          <p:cNvPr id="26" name="CuadroTexto 25">
            <a:extLst>
              <a:ext uri="{FF2B5EF4-FFF2-40B4-BE49-F238E27FC236}">
                <a16:creationId xmlns:a16="http://schemas.microsoft.com/office/drawing/2014/main" id="{03072305-6C33-7C54-CB28-7645A444FE2C}"/>
              </a:ext>
            </a:extLst>
          </p:cNvPr>
          <p:cNvSpPr txBox="1"/>
          <p:nvPr/>
        </p:nvSpPr>
        <p:spPr>
          <a:xfrm>
            <a:off x="471488" y="5013176"/>
            <a:ext cx="4572000" cy="738664"/>
          </a:xfrm>
          <a:prstGeom prst="rect">
            <a:avLst/>
          </a:prstGeom>
          <a:noFill/>
          <a:ln>
            <a:solidFill>
              <a:schemeClr val="tx1"/>
            </a:solidFill>
            <a:prstDash val="lgDash"/>
          </a:ln>
        </p:spPr>
        <p:txBody>
          <a:bodyPr wrap="square">
            <a:spAutoFit/>
          </a:bodyPr>
          <a:lstStyle/>
          <a:p>
            <a:r>
              <a:rPr lang="es-ES" sz="1400" b="1" dirty="0">
                <a:latin typeface="+mj-lt"/>
              </a:rPr>
              <a:t>La implicación continuada </a:t>
            </a:r>
            <a:r>
              <a:rPr lang="es-ES" sz="1400" dirty="0">
                <a:latin typeface="+mj-lt"/>
              </a:rPr>
              <a:t>es la medida en que la entidad está expuesta a cambios de valor de la inversión transferida, originados por los riesgos y ventajas inherentes a esta</a:t>
            </a:r>
            <a:endParaRPr lang="es-CO" sz="1400" dirty="0">
              <a:latin typeface="+mj-lt"/>
            </a:endParaRPr>
          </a:p>
        </p:txBody>
      </p:sp>
    </p:spTree>
    <p:extLst>
      <p:ext uri="{BB962C8B-B14F-4D97-AF65-F5344CB8AC3E}">
        <p14:creationId xmlns:p14="http://schemas.microsoft.com/office/powerpoint/2010/main" val="2489104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513368" y="296863"/>
            <a:ext cx="6840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Baja de Cuentas</a:t>
            </a:r>
            <a:r>
              <a:rPr lang="es-CO" sz="2000" dirty="0"/>
              <a:t>	</a:t>
            </a:r>
            <a:endParaRPr lang="es-CO" altLang="es-CO" dirty="0"/>
          </a:p>
        </p:txBody>
      </p:sp>
      <p:pic>
        <p:nvPicPr>
          <p:cNvPr id="9" name="Gráfico 8" descr="Flecha abajo con relleno sólido">
            <a:extLst>
              <a:ext uri="{FF2B5EF4-FFF2-40B4-BE49-F238E27FC236}">
                <a16:creationId xmlns:a16="http://schemas.microsoft.com/office/drawing/2014/main" id="{5D832086-274C-47A2-D0BE-BE0989B2AA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825" y="309626"/>
            <a:ext cx="578586" cy="396531"/>
          </a:xfrm>
          <a:prstGeom prst="rect">
            <a:avLst/>
          </a:prstGeom>
        </p:spPr>
      </p:pic>
      <p:sp>
        <p:nvSpPr>
          <p:cNvPr id="3" name="Rectángulo: esquinas redondeadas 2">
            <a:extLst>
              <a:ext uri="{FF2B5EF4-FFF2-40B4-BE49-F238E27FC236}">
                <a16:creationId xmlns:a16="http://schemas.microsoft.com/office/drawing/2014/main" id="{C090A89A-2BDC-2B20-6C2A-61EE332D12BD}"/>
              </a:ext>
            </a:extLst>
          </p:cNvPr>
          <p:cNvSpPr/>
          <p:nvPr/>
        </p:nvSpPr>
        <p:spPr>
          <a:xfrm>
            <a:off x="2951820" y="1628800"/>
            <a:ext cx="3240360" cy="64807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400" b="1" dirty="0"/>
              <a:t>PASIVO ASOCIADO</a:t>
            </a:r>
            <a:endParaRPr lang="es-CO" sz="1400" b="1" dirty="0"/>
          </a:p>
        </p:txBody>
      </p:sp>
      <p:sp>
        <p:nvSpPr>
          <p:cNvPr id="6" name="Rectángulo: esquinas redondeadas 5">
            <a:extLst>
              <a:ext uri="{FF2B5EF4-FFF2-40B4-BE49-F238E27FC236}">
                <a16:creationId xmlns:a16="http://schemas.microsoft.com/office/drawing/2014/main" id="{2C758542-1C1C-33E1-11E4-C27F0179DB70}"/>
              </a:ext>
            </a:extLst>
          </p:cNvPr>
          <p:cNvSpPr/>
          <p:nvPr/>
        </p:nvSpPr>
        <p:spPr>
          <a:xfrm>
            <a:off x="3225188" y="2564904"/>
            <a:ext cx="2693624" cy="1008112"/>
          </a:xfrm>
          <a:prstGeom prst="roundRect">
            <a:avLst/>
          </a:prstGeom>
          <a:ln>
            <a:solidFill>
              <a:srgbClr val="00776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Se medirá de forma que el neto entre los valores en libros del activo transferido y del pasivo asociado sea:</a:t>
            </a:r>
            <a:endParaRPr lang="es-CO" sz="1400" b="1" dirty="0"/>
          </a:p>
        </p:txBody>
      </p:sp>
      <p:sp>
        <p:nvSpPr>
          <p:cNvPr id="11" name="Rectángulo: esquinas redondeadas 10">
            <a:extLst>
              <a:ext uri="{FF2B5EF4-FFF2-40B4-BE49-F238E27FC236}">
                <a16:creationId xmlns:a16="http://schemas.microsoft.com/office/drawing/2014/main" id="{B6E09C03-E15D-F855-22BA-3EE398ED1362}"/>
              </a:ext>
            </a:extLst>
          </p:cNvPr>
          <p:cNvSpPr/>
          <p:nvPr/>
        </p:nvSpPr>
        <p:spPr>
          <a:xfrm>
            <a:off x="471488" y="4571400"/>
            <a:ext cx="3817560" cy="100811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Equivalente al costo amortizado de los derechos y obligaciones retenidos por la entidad si el activo transferido se mide al costo amortizado </a:t>
            </a:r>
            <a:endParaRPr lang="es-CO" sz="1400" dirty="0"/>
          </a:p>
        </p:txBody>
      </p:sp>
      <p:sp>
        <p:nvSpPr>
          <p:cNvPr id="12" name="Rectángulo: esquinas redondeadas 11">
            <a:extLst>
              <a:ext uri="{FF2B5EF4-FFF2-40B4-BE49-F238E27FC236}">
                <a16:creationId xmlns:a16="http://schemas.microsoft.com/office/drawing/2014/main" id="{D9FA4678-445D-3B82-EA1B-53674907C739}"/>
              </a:ext>
            </a:extLst>
          </p:cNvPr>
          <p:cNvSpPr/>
          <p:nvPr/>
        </p:nvSpPr>
        <p:spPr>
          <a:xfrm>
            <a:off x="4854954" y="4581129"/>
            <a:ext cx="3817560" cy="1027570"/>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Igual al valor de mercado de los derechos y obligaciones retenidos por la entidad, cuando se midan independientemente, si el activo transferido se mide por el valor de mercado. </a:t>
            </a:r>
            <a:endParaRPr lang="es-CO" sz="1400" dirty="0"/>
          </a:p>
        </p:txBody>
      </p:sp>
      <p:cxnSp>
        <p:nvCxnSpPr>
          <p:cNvPr id="14" name="Conector: angular 13">
            <a:extLst>
              <a:ext uri="{FF2B5EF4-FFF2-40B4-BE49-F238E27FC236}">
                <a16:creationId xmlns:a16="http://schemas.microsoft.com/office/drawing/2014/main" id="{C8F9EA56-4800-E538-6CEC-F5230708A66E}"/>
              </a:ext>
            </a:extLst>
          </p:cNvPr>
          <p:cNvCxnSpPr>
            <a:stCxn id="6" idx="2"/>
            <a:endCxn id="11" idx="0"/>
          </p:cNvCxnSpPr>
          <p:nvPr/>
        </p:nvCxnSpPr>
        <p:spPr>
          <a:xfrm rot="5400000">
            <a:off x="2976942" y="2976342"/>
            <a:ext cx="998384" cy="2191732"/>
          </a:xfrm>
          <a:prstGeom prst="bentConnector3">
            <a:avLst/>
          </a:prstGeom>
          <a:ln>
            <a:solidFill>
              <a:srgbClr val="007767"/>
            </a:solidFill>
          </a:ln>
        </p:spPr>
        <p:style>
          <a:lnRef idx="2">
            <a:schemeClr val="accent1"/>
          </a:lnRef>
          <a:fillRef idx="0">
            <a:schemeClr val="accent1"/>
          </a:fillRef>
          <a:effectRef idx="1">
            <a:schemeClr val="accent1"/>
          </a:effectRef>
          <a:fontRef idx="minor">
            <a:schemeClr val="tx1"/>
          </a:fontRef>
        </p:style>
      </p:cxnSp>
      <p:cxnSp>
        <p:nvCxnSpPr>
          <p:cNvPr id="19" name="Conector: angular 18">
            <a:extLst>
              <a:ext uri="{FF2B5EF4-FFF2-40B4-BE49-F238E27FC236}">
                <a16:creationId xmlns:a16="http://schemas.microsoft.com/office/drawing/2014/main" id="{1EC9473D-5547-40ED-41BC-695922A5B3BF}"/>
              </a:ext>
            </a:extLst>
          </p:cNvPr>
          <p:cNvCxnSpPr>
            <a:stCxn id="6" idx="2"/>
            <a:endCxn id="12" idx="0"/>
          </p:cNvCxnSpPr>
          <p:nvPr/>
        </p:nvCxnSpPr>
        <p:spPr>
          <a:xfrm rot="16200000" flipH="1">
            <a:off x="5163811" y="2981205"/>
            <a:ext cx="1008113" cy="2191734"/>
          </a:xfrm>
          <a:prstGeom prst="bentConnector3">
            <a:avLst/>
          </a:prstGeom>
          <a:ln>
            <a:solidFill>
              <a:srgbClr val="007767"/>
            </a:solidFill>
          </a:ln>
        </p:spPr>
        <p:style>
          <a:lnRef idx="2">
            <a:schemeClr val="accent1"/>
          </a:lnRef>
          <a:fillRef idx="0">
            <a:schemeClr val="accent1"/>
          </a:fillRef>
          <a:effectRef idx="1">
            <a:schemeClr val="accent1"/>
          </a:effectRef>
          <a:fontRef idx="minor">
            <a:schemeClr val="tx1"/>
          </a:fontRef>
        </p:style>
      </p:cxnSp>
      <p:sp>
        <p:nvSpPr>
          <p:cNvPr id="23" name="CuadroTexto 22">
            <a:extLst>
              <a:ext uri="{FF2B5EF4-FFF2-40B4-BE49-F238E27FC236}">
                <a16:creationId xmlns:a16="http://schemas.microsoft.com/office/drawing/2014/main" id="{EEBD2668-A910-169B-3B6F-D325487D1EC4}"/>
              </a:ext>
            </a:extLst>
          </p:cNvPr>
          <p:cNvSpPr txBox="1"/>
          <p:nvPr/>
        </p:nvSpPr>
        <p:spPr>
          <a:xfrm>
            <a:off x="4443701" y="4905116"/>
            <a:ext cx="269776" cy="415498"/>
          </a:xfrm>
          <a:prstGeom prst="rect">
            <a:avLst/>
          </a:prstGeom>
          <a:noFill/>
        </p:spPr>
        <p:txBody>
          <a:bodyPr wrap="square">
            <a:spAutoFit/>
          </a:bodyPr>
          <a:lstStyle/>
          <a:p>
            <a:r>
              <a:rPr lang="es-CO" dirty="0"/>
              <a:t>o </a:t>
            </a:r>
          </a:p>
        </p:txBody>
      </p:sp>
    </p:spTree>
    <p:extLst>
      <p:ext uri="{BB962C8B-B14F-4D97-AF65-F5344CB8AC3E}">
        <p14:creationId xmlns:p14="http://schemas.microsoft.com/office/powerpoint/2010/main" val="19029866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513368" y="296863"/>
            <a:ext cx="6840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Baja de Cuentas</a:t>
            </a:r>
            <a:r>
              <a:rPr lang="es-CO" sz="2000" dirty="0"/>
              <a:t>	</a:t>
            </a:r>
            <a:endParaRPr lang="es-CO" altLang="es-CO" dirty="0"/>
          </a:p>
        </p:txBody>
      </p:sp>
      <p:pic>
        <p:nvPicPr>
          <p:cNvPr id="9" name="Gráfico 8" descr="Flecha abajo con relleno sólido">
            <a:extLst>
              <a:ext uri="{FF2B5EF4-FFF2-40B4-BE49-F238E27FC236}">
                <a16:creationId xmlns:a16="http://schemas.microsoft.com/office/drawing/2014/main" id="{5D832086-274C-47A2-D0BE-BE0989B2AA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825" y="309626"/>
            <a:ext cx="578586" cy="396531"/>
          </a:xfrm>
          <a:prstGeom prst="rect">
            <a:avLst/>
          </a:prstGeom>
        </p:spPr>
      </p:pic>
      <p:sp>
        <p:nvSpPr>
          <p:cNvPr id="2" name="Rectángulo: esquinas redondeadas 1">
            <a:extLst>
              <a:ext uri="{FF2B5EF4-FFF2-40B4-BE49-F238E27FC236}">
                <a16:creationId xmlns:a16="http://schemas.microsoft.com/office/drawing/2014/main" id="{2BED7F9B-2666-CB90-9F93-2FBC1F6859FB}"/>
              </a:ext>
            </a:extLst>
          </p:cNvPr>
          <p:cNvSpPr/>
          <p:nvPr/>
        </p:nvSpPr>
        <p:spPr>
          <a:xfrm>
            <a:off x="758824" y="1052736"/>
            <a:ext cx="4749279" cy="304800"/>
          </a:xfrm>
          <a:prstGeom prst="roundRect">
            <a:avLst/>
          </a:prstGeom>
          <a:ln>
            <a:solidFill>
              <a:srgbClr val="00776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O" sz="1400" dirty="0"/>
              <a:t>Se seguirá reconociendo:</a:t>
            </a:r>
            <a:endParaRPr lang="es-CO" sz="1400" b="1" dirty="0"/>
          </a:p>
        </p:txBody>
      </p:sp>
      <p:sp>
        <p:nvSpPr>
          <p:cNvPr id="5" name="CuadroTexto 4">
            <a:extLst>
              <a:ext uri="{FF2B5EF4-FFF2-40B4-BE49-F238E27FC236}">
                <a16:creationId xmlns:a16="http://schemas.microsoft.com/office/drawing/2014/main" id="{AD083F51-5CBE-9A0D-4DA9-03785CE5C8EC}"/>
              </a:ext>
            </a:extLst>
          </p:cNvPr>
          <p:cNvSpPr txBox="1"/>
          <p:nvPr/>
        </p:nvSpPr>
        <p:spPr>
          <a:xfrm>
            <a:off x="1405356" y="1591677"/>
            <a:ext cx="7056784" cy="738664"/>
          </a:xfrm>
          <a:prstGeom prst="rect">
            <a:avLst/>
          </a:prstGeom>
          <a:noFill/>
        </p:spPr>
        <p:txBody>
          <a:bodyPr wrap="square">
            <a:spAutoFit/>
          </a:bodyPr>
          <a:lstStyle/>
          <a:p>
            <a:pPr marL="457200" indent="-457200">
              <a:buAutoNum type="alphaLcParenR"/>
            </a:pPr>
            <a:r>
              <a:rPr lang="es-ES" sz="1400" dirty="0"/>
              <a:t>Cualquier ingreso que surja del activo transferido en la medida de su implicación continuada </a:t>
            </a:r>
          </a:p>
          <a:p>
            <a:pPr marL="457200" indent="-457200">
              <a:buAutoNum type="alphaLcParenR"/>
            </a:pPr>
            <a:r>
              <a:rPr lang="es-ES" sz="1400" dirty="0"/>
              <a:t>Cualquier gasto en el que se incurra por causa del pasivo asociado</a:t>
            </a:r>
            <a:endParaRPr lang="es-CO" sz="1400" dirty="0"/>
          </a:p>
        </p:txBody>
      </p:sp>
      <p:sp>
        <p:nvSpPr>
          <p:cNvPr id="7" name="Rectángulo: esquinas redondeadas 6">
            <a:extLst>
              <a:ext uri="{FF2B5EF4-FFF2-40B4-BE49-F238E27FC236}">
                <a16:creationId xmlns:a16="http://schemas.microsoft.com/office/drawing/2014/main" id="{8687CFB2-EC7D-8E0C-8FFB-4059D44F06A3}"/>
              </a:ext>
            </a:extLst>
          </p:cNvPr>
          <p:cNvSpPr/>
          <p:nvPr/>
        </p:nvSpPr>
        <p:spPr>
          <a:xfrm>
            <a:off x="758824" y="2564482"/>
            <a:ext cx="4749279" cy="304800"/>
          </a:xfrm>
          <a:prstGeom prst="roundRect">
            <a:avLst/>
          </a:prstGeom>
          <a:ln>
            <a:solidFill>
              <a:srgbClr val="00776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O" sz="1400" dirty="0"/>
              <a:t>En mediciones posteriores:</a:t>
            </a:r>
            <a:endParaRPr lang="es-CO" sz="1400" b="1" dirty="0"/>
          </a:p>
        </p:txBody>
      </p:sp>
      <p:sp>
        <p:nvSpPr>
          <p:cNvPr id="13" name="CuadroTexto 12">
            <a:extLst>
              <a:ext uri="{FF2B5EF4-FFF2-40B4-BE49-F238E27FC236}">
                <a16:creationId xmlns:a16="http://schemas.microsoft.com/office/drawing/2014/main" id="{55A26F8C-F544-E9F0-3F53-D590D365792C}"/>
              </a:ext>
            </a:extLst>
          </p:cNvPr>
          <p:cNvSpPr txBox="1"/>
          <p:nvPr/>
        </p:nvSpPr>
        <p:spPr>
          <a:xfrm>
            <a:off x="1405356" y="3105754"/>
            <a:ext cx="6948772" cy="738664"/>
          </a:xfrm>
          <a:prstGeom prst="rect">
            <a:avLst/>
          </a:prstGeom>
          <a:noFill/>
        </p:spPr>
        <p:txBody>
          <a:bodyPr wrap="square">
            <a:spAutoFit/>
          </a:bodyPr>
          <a:lstStyle/>
          <a:p>
            <a:r>
              <a:rPr lang="es-ES" sz="1400" dirty="0">
                <a:latin typeface="+mj-lt"/>
              </a:rPr>
              <a:t>Los cambios reconocidos en el valor de mercado del activo transferido y del pasivo asociado se contabilizarán de forma coherente, de acuerdo con lo establecido en esta Norma para la categoría que corresponda</a:t>
            </a:r>
            <a:endParaRPr lang="es-CO" sz="1400" dirty="0">
              <a:latin typeface="+mj-lt"/>
            </a:endParaRPr>
          </a:p>
        </p:txBody>
      </p:sp>
      <p:sp>
        <p:nvSpPr>
          <p:cNvPr id="15" name="Rectángulo: esquinas redondeadas 14">
            <a:extLst>
              <a:ext uri="{FF2B5EF4-FFF2-40B4-BE49-F238E27FC236}">
                <a16:creationId xmlns:a16="http://schemas.microsoft.com/office/drawing/2014/main" id="{257BD5EF-04A1-A103-912B-F42D14D1D781}"/>
              </a:ext>
            </a:extLst>
          </p:cNvPr>
          <p:cNvSpPr/>
          <p:nvPr/>
        </p:nvSpPr>
        <p:spPr>
          <a:xfrm>
            <a:off x="758823" y="4076228"/>
            <a:ext cx="4749279" cy="304800"/>
          </a:xfrm>
          <a:prstGeom prst="roundRect">
            <a:avLst/>
          </a:prstGeom>
          <a:ln>
            <a:solidFill>
              <a:srgbClr val="00776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Activos transferidos que continúen reconociéndose </a:t>
            </a:r>
            <a:endParaRPr lang="es-CO" sz="1400" b="1" dirty="0"/>
          </a:p>
        </p:txBody>
      </p:sp>
      <p:sp>
        <p:nvSpPr>
          <p:cNvPr id="17" name="CuadroTexto 16">
            <a:extLst>
              <a:ext uri="{FF2B5EF4-FFF2-40B4-BE49-F238E27FC236}">
                <a16:creationId xmlns:a16="http://schemas.microsoft.com/office/drawing/2014/main" id="{E63406EC-06EF-48CD-4196-AF6C5E4F37B7}"/>
              </a:ext>
            </a:extLst>
          </p:cNvPr>
          <p:cNvSpPr txBox="1"/>
          <p:nvPr/>
        </p:nvSpPr>
        <p:spPr>
          <a:xfrm>
            <a:off x="1405356" y="4529812"/>
            <a:ext cx="6948772" cy="523220"/>
          </a:xfrm>
          <a:prstGeom prst="rect">
            <a:avLst/>
          </a:prstGeom>
          <a:noFill/>
        </p:spPr>
        <p:txBody>
          <a:bodyPr wrap="square">
            <a:spAutoFit/>
          </a:bodyPr>
          <a:lstStyle/>
          <a:p>
            <a:r>
              <a:rPr lang="es-ES" sz="1400" dirty="0">
                <a:latin typeface="+mj-lt"/>
              </a:rPr>
              <a:t>No se compensará con el pasivo asociado, ni los ingresos que surjan del activo transferido se compensarán con los gastos incurridos por causa del pasivo asociado. </a:t>
            </a:r>
            <a:endParaRPr lang="es-CO" sz="1400" dirty="0">
              <a:latin typeface="+mj-lt"/>
            </a:endParaRPr>
          </a:p>
        </p:txBody>
      </p:sp>
    </p:spTree>
    <p:extLst>
      <p:ext uri="{BB962C8B-B14F-4D97-AF65-F5344CB8AC3E}">
        <p14:creationId xmlns:p14="http://schemas.microsoft.com/office/powerpoint/2010/main" val="90085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513368" y="296863"/>
            <a:ext cx="6840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Revelaciones</a:t>
            </a:r>
            <a:endParaRPr lang="es-CO" altLang="es-CO" dirty="0"/>
          </a:p>
        </p:txBody>
      </p:sp>
      <p:pic>
        <p:nvPicPr>
          <p:cNvPr id="26" name="Gráfico 25" descr="Hogar contorno">
            <a:hlinkClick r:id="rId3" action="ppaction://hlinksldjump"/>
            <a:extLst>
              <a:ext uri="{FF2B5EF4-FFF2-40B4-BE49-F238E27FC236}">
                <a16:creationId xmlns:a16="http://schemas.microsoft.com/office/drawing/2014/main" id="{0BE89F20-A9C4-F9FF-E030-244C6CDE10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8424" y="5589240"/>
            <a:ext cx="554360" cy="472674"/>
          </a:xfrm>
          <a:prstGeom prst="rect">
            <a:avLst/>
          </a:prstGeom>
        </p:spPr>
      </p:pic>
      <p:pic>
        <p:nvPicPr>
          <p:cNvPr id="3" name="Gráfico 2" descr="Pluma contorno">
            <a:extLst>
              <a:ext uri="{FF2B5EF4-FFF2-40B4-BE49-F238E27FC236}">
                <a16:creationId xmlns:a16="http://schemas.microsoft.com/office/drawing/2014/main" id="{50FE8EAF-7CCE-BC25-234E-547568014B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2245" y="192118"/>
            <a:ext cx="716484" cy="609600"/>
          </a:xfrm>
          <a:prstGeom prst="rect">
            <a:avLst/>
          </a:prstGeom>
        </p:spPr>
      </p:pic>
      <p:sp>
        <p:nvSpPr>
          <p:cNvPr id="4" name="Rectángulo: esquinas redondeadas 3">
            <a:extLst>
              <a:ext uri="{FF2B5EF4-FFF2-40B4-BE49-F238E27FC236}">
                <a16:creationId xmlns:a16="http://schemas.microsoft.com/office/drawing/2014/main" id="{8639C9AE-5222-1E7B-E7EB-06CF50C74569}"/>
              </a:ext>
            </a:extLst>
          </p:cNvPr>
          <p:cNvSpPr/>
          <p:nvPr/>
        </p:nvSpPr>
        <p:spPr>
          <a:xfrm>
            <a:off x="1331640" y="1412776"/>
            <a:ext cx="7056784" cy="100811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ü"/>
            </a:pPr>
            <a:r>
              <a:rPr lang="es-ES" sz="1400" dirty="0"/>
              <a:t>Revelará información relativa al </a:t>
            </a:r>
            <a:r>
              <a:rPr lang="es-ES" sz="1400" b="1" dirty="0"/>
              <a:t>valor en libros y a las principales condiciones </a:t>
            </a:r>
            <a:r>
              <a:rPr lang="es-ES" sz="1400" dirty="0"/>
              <a:t>de la inversión, tales como: plazo, tasa de interés, vencimiento y restricciones en la disposición de la inversión. </a:t>
            </a:r>
            <a:endParaRPr lang="es-CO" sz="1400" b="1" dirty="0"/>
          </a:p>
        </p:txBody>
      </p:sp>
      <p:sp>
        <p:nvSpPr>
          <p:cNvPr id="7" name="CuadroTexto 6">
            <a:extLst>
              <a:ext uri="{FF2B5EF4-FFF2-40B4-BE49-F238E27FC236}">
                <a16:creationId xmlns:a16="http://schemas.microsoft.com/office/drawing/2014/main" id="{3CA4D9BC-23C1-883A-EE9A-5DC36E383C1F}"/>
              </a:ext>
            </a:extLst>
          </p:cNvPr>
          <p:cNvSpPr txBox="1"/>
          <p:nvPr/>
        </p:nvSpPr>
        <p:spPr>
          <a:xfrm>
            <a:off x="1331640" y="2420888"/>
            <a:ext cx="6734456" cy="738664"/>
          </a:xfrm>
          <a:prstGeom prst="rect">
            <a:avLst/>
          </a:prstGeom>
          <a:noFill/>
        </p:spPr>
        <p:txBody>
          <a:bodyPr wrap="square">
            <a:spAutoFit/>
          </a:bodyPr>
          <a:lstStyle/>
          <a:p>
            <a:pPr marL="285750" indent="-285750">
              <a:buFont typeface="Wingdings" panose="05000000000000000000" pitchFamily="2" charset="2"/>
              <a:buChar char="ü"/>
            </a:pPr>
            <a:r>
              <a:rPr lang="es-ES" sz="1400" dirty="0">
                <a:latin typeface="+mj-lt"/>
              </a:rPr>
              <a:t>Revelará la </a:t>
            </a:r>
            <a:r>
              <a:rPr lang="es-ES" sz="1400" b="1" dirty="0">
                <a:latin typeface="+mj-lt"/>
              </a:rPr>
              <a:t>posición de riesgos que asuma la entidad </a:t>
            </a:r>
            <a:r>
              <a:rPr lang="es-ES" sz="1400" dirty="0">
                <a:latin typeface="+mj-lt"/>
              </a:rPr>
              <a:t>por las inversiones de administración de liquidez como por ejemplo riesgo de tasa de cambio, riesgo de tasa de interés, riesgo de mercado, riesgo de crédito y riesgo de liquidez. </a:t>
            </a:r>
            <a:endParaRPr lang="es-CO" sz="1400" dirty="0">
              <a:latin typeface="+mj-lt"/>
            </a:endParaRPr>
          </a:p>
        </p:txBody>
      </p:sp>
      <p:sp>
        <p:nvSpPr>
          <p:cNvPr id="11" name="CuadroTexto 10">
            <a:extLst>
              <a:ext uri="{FF2B5EF4-FFF2-40B4-BE49-F238E27FC236}">
                <a16:creationId xmlns:a16="http://schemas.microsoft.com/office/drawing/2014/main" id="{212B7673-9DC5-95D0-E933-C2C54960509E}"/>
              </a:ext>
            </a:extLst>
          </p:cNvPr>
          <p:cNvSpPr txBox="1"/>
          <p:nvPr/>
        </p:nvSpPr>
        <p:spPr>
          <a:xfrm>
            <a:off x="1331640" y="3284984"/>
            <a:ext cx="6840760" cy="954107"/>
          </a:xfrm>
          <a:prstGeom prst="rect">
            <a:avLst/>
          </a:prstGeom>
          <a:noFill/>
        </p:spPr>
        <p:txBody>
          <a:bodyPr wrap="square">
            <a:spAutoFit/>
          </a:bodyPr>
          <a:lstStyle/>
          <a:p>
            <a:pPr marL="285750" indent="-285750">
              <a:buFont typeface="Wingdings" panose="05000000000000000000" pitchFamily="2" charset="2"/>
              <a:buChar char="ü"/>
            </a:pPr>
            <a:r>
              <a:rPr lang="es-ES" sz="1400" dirty="0">
                <a:latin typeface="+mj-lt"/>
              </a:rPr>
              <a:t>Revelarán los </a:t>
            </a:r>
            <a:r>
              <a:rPr lang="es-ES" sz="1400" b="1" dirty="0">
                <a:latin typeface="+mj-lt"/>
              </a:rPr>
              <a:t>dividendos e intereses </a:t>
            </a:r>
            <a:r>
              <a:rPr lang="es-ES" sz="1400" dirty="0">
                <a:latin typeface="+mj-lt"/>
              </a:rPr>
              <a:t>reconocidos durante el periodo contable mostrando, por separado, los relacionados con inversiones dadas de baja en cuentas durante el periodo contable y los relacionados con inversiones mantenidas al final de este </a:t>
            </a:r>
            <a:endParaRPr lang="es-CO" sz="1400" dirty="0">
              <a:latin typeface="+mj-lt"/>
            </a:endParaRPr>
          </a:p>
        </p:txBody>
      </p:sp>
    </p:spTree>
    <p:extLst>
      <p:ext uri="{BB962C8B-B14F-4D97-AF65-F5344CB8AC3E}">
        <p14:creationId xmlns:p14="http://schemas.microsoft.com/office/powerpoint/2010/main" val="4163506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513368" y="296863"/>
            <a:ext cx="6840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Revelaciones</a:t>
            </a:r>
            <a:endParaRPr lang="es-CO" altLang="es-CO" dirty="0"/>
          </a:p>
        </p:txBody>
      </p:sp>
      <p:pic>
        <p:nvPicPr>
          <p:cNvPr id="3" name="Gráfico 2" descr="Pluma contorno">
            <a:extLst>
              <a:ext uri="{FF2B5EF4-FFF2-40B4-BE49-F238E27FC236}">
                <a16:creationId xmlns:a16="http://schemas.microsoft.com/office/drawing/2014/main" id="{50FE8EAF-7CCE-BC25-234E-547568014B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245" y="192118"/>
            <a:ext cx="716484" cy="609600"/>
          </a:xfrm>
          <a:prstGeom prst="rect">
            <a:avLst/>
          </a:prstGeom>
        </p:spPr>
      </p:pic>
      <p:sp>
        <p:nvSpPr>
          <p:cNvPr id="2" name="Rectángulo: esquinas redondeadas 1">
            <a:extLst>
              <a:ext uri="{FF2B5EF4-FFF2-40B4-BE49-F238E27FC236}">
                <a16:creationId xmlns:a16="http://schemas.microsoft.com/office/drawing/2014/main" id="{4C5F6D2D-33E1-4CD3-8CA6-6AABE47BFF2D}"/>
              </a:ext>
            </a:extLst>
          </p:cNvPr>
          <p:cNvSpPr/>
          <p:nvPr/>
        </p:nvSpPr>
        <p:spPr>
          <a:xfrm>
            <a:off x="759701" y="1524939"/>
            <a:ext cx="4749279" cy="304800"/>
          </a:xfrm>
          <a:prstGeom prst="roundRect">
            <a:avLst/>
          </a:prstGeom>
          <a:ln>
            <a:solidFill>
              <a:srgbClr val="00776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Inversiones clasificadas en las categorías al </a:t>
            </a:r>
            <a:r>
              <a:rPr lang="es-ES" sz="1400" b="1" dirty="0"/>
              <a:t>costo amortizado</a:t>
            </a:r>
            <a:r>
              <a:rPr lang="es-CO" sz="1400" dirty="0"/>
              <a:t>:</a:t>
            </a:r>
            <a:endParaRPr lang="es-CO" sz="1400" b="1" dirty="0"/>
          </a:p>
        </p:txBody>
      </p:sp>
      <p:sp>
        <p:nvSpPr>
          <p:cNvPr id="5" name="CuadroTexto 4">
            <a:extLst>
              <a:ext uri="{FF2B5EF4-FFF2-40B4-BE49-F238E27FC236}">
                <a16:creationId xmlns:a16="http://schemas.microsoft.com/office/drawing/2014/main" id="{532F42C8-660D-0F87-7454-88A0E371AD67}"/>
              </a:ext>
            </a:extLst>
          </p:cNvPr>
          <p:cNvSpPr txBox="1"/>
          <p:nvPr/>
        </p:nvSpPr>
        <p:spPr>
          <a:xfrm>
            <a:off x="1406233" y="2017713"/>
            <a:ext cx="7056784" cy="830997"/>
          </a:xfrm>
          <a:prstGeom prst="rect">
            <a:avLst/>
          </a:prstGeom>
          <a:noFill/>
        </p:spPr>
        <p:txBody>
          <a:bodyPr wrap="square">
            <a:spAutoFit/>
          </a:bodyPr>
          <a:lstStyle/>
          <a:p>
            <a:r>
              <a:rPr lang="es-ES" sz="1200" dirty="0"/>
              <a:t>Se revelará el precio pagado; los costos de transacción reconocidos como parte del valor del instrumento; la tasa de interés nominal; y la tasa de interés efectiva, así como los criterios utilizados para determinarla. Adicionalmente, la entidad revelará el valor total de los ingresos por intereses calculados utilizando la tasa de interés efectiva. </a:t>
            </a:r>
            <a:endParaRPr lang="es-CO" sz="1200" dirty="0"/>
          </a:p>
        </p:txBody>
      </p:sp>
      <p:sp>
        <p:nvSpPr>
          <p:cNvPr id="6" name="Rectángulo: esquinas redondeadas 5">
            <a:extLst>
              <a:ext uri="{FF2B5EF4-FFF2-40B4-BE49-F238E27FC236}">
                <a16:creationId xmlns:a16="http://schemas.microsoft.com/office/drawing/2014/main" id="{007D3FCF-26B1-23B6-2A9B-632255BA0686}"/>
              </a:ext>
            </a:extLst>
          </p:cNvPr>
          <p:cNvSpPr/>
          <p:nvPr/>
        </p:nvSpPr>
        <p:spPr>
          <a:xfrm>
            <a:off x="759701" y="3678500"/>
            <a:ext cx="4749279" cy="304800"/>
          </a:xfrm>
          <a:prstGeom prst="roundRect">
            <a:avLst/>
          </a:prstGeom>
          <a:ln>
            <a:solidFill>
              <a:srgbClr val="00776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Inversiones clasificadas en las categorías al </a:t>
            </a:r>
            <a:r>
              <a:rPr lang="es-ES" sz="1400" b="1" dirty="0"/>
              <a:t>costo</a:t>
            </a:r>
            <a:r>
              <a:rPr lang="es-CO" sz="1400" dirty="0"/>
              <a:t>:</a:t>
            </a:r>
            <a:endParaRPr lang="es-CO" sz="1400" b="1" dirty="0"/>
          </a:p>
        </p:txBody>
      </p:sp>
      <p:sp>
        <p:nvSpPr>
          <p:cNvPr id="8" name="CuadroTexto 7">
            <a:extLst>
              <a:ext uri="{FF2B5EF4-FFF2-40B4-BE49-F238E27FC236}">
                <a16:creationId xmlns:a16="http://schemas.microsoft.com/office/drawing/2014/main" id="{350E77D2-B5ED-9444-244F-4EC564CD7BD9}"/>
              </a:ext>
            </a:extLst>
          </p:cNvPr>
          <p:cNvSpPr txBox="1"/>
          <p:nvPr/>
        </p:nvSpPr>
        <p:spPr>
          <a:xfrm>
            <a:off x="1406233" y="4219772"/>
            <a:ext cx="6948772" cy="830997"/>
          </a:xfrm>
          <a:prstGeom prst="rect">
            <a:avLst/>
          </a:prstGeom>
          <a:noFill/>
        </p:spPr>
        <p:txBody>
          <a:bodyPr wrap="square">
            <a:spAutoFit/>
          </a:bodyPr>
          <a:lstStyle/>
          <a:p>
            <a:r>
              <a:rPr lang="es-ES" sz="1200" dirty="0"/>
              <a:t>Revelará el precio pagado, los costos de transacción reconocidos como parte del valor del instrumento o como gasto en el resultado, y el valor total de los ingresos por intereses o los dividendos causados durante el periodo. Adicionalmente, para el caso de los instrumentos de deuda, se revelará la tasa de interés nominal.</a:t>
            </a:r>
            <a:endParaRPr lang="es-CO" sz="1200" dirty="0">
              <a:latin typeface="+mj-lt"/>
            </a:endParaRPr>
          </a:p>
        </p:txBody>
      </p:sp>
    </p:spTree>
    <p:extLst>
      <p:ext uri="{BB962C8B-B14F-4D97-AF65-F5344CB8AC3E}">
        <p14:creationId xmlns:p14="http://schemas.microsoft.com/office/powerpoint/2010/main" val="23797171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513368" y="296863"/>
            <a:ext cx="6840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Revelaciones</a:t>
            </a:r>
            <a:endParaRPr lang="es-CO" altLang="es-CO" dirty="0"/>
          </a:p>
        </p:txBody>
      </p:sp>
      <p:pic>
        <p:nvPicPr>
          <p:cNvPr id="3" name="Gráfico 2" descr="Pluma contorno">
            <a:extLst>
              <a:ext uri="{FF2B5EF4-FFF2-40B4-BE49-F238E27FC236}">
                <a16:creationId xmlns:a16="http://schemas.microsoft.com/office/drawing/2014/main" id="{50FE8EAF-7CCE-BC25-234E-547568014B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245" y="192118"/>
            <a:ext cx="716484" cy="609600"/>
          </a:xfrm>
          <a:prstGeom prst="rect">
            <a:avLst/>
          </a:prstGeom>
        </p:spPr>
      </p:pic>
      <p:sp>
        <p:nvSpPr>
          <p:cNvPr id="2" name="Rectángulo: esquinas redondeadas 1">
            <a:extLst>
              <a:ext uri="{FF2B5EF4-FFF2-40B4-BE49-F238E27FC236}">
                <a16:creationId xmlns:a16="http://schemas.microsoft.com/office/drawing/2014/main" id="{4C5F6D2D-33E1-4CD3-8CA6-6AABE47BFF2D}"/>
              </a:ext>
            </a:extLst>
          </p:cNvPr>
          <p:cNvSpPr/>
          <p:nvPr/>
        </p:nvSpPr>
        <p:spPr>
          <a:xfrm>
            <a:off x="759701" y="1524939"/>
            <a:ext cx="4749279" cy="304800"/>
          </a:xfrm>
          <a:prstGeom prst="roundRect">
            <a:avLst/>
          </a:prstGeom>
          <a:ln>
            <a:solidFill>
              <a:srgbClr val="007767"/>
            </a:solidFill>
          </a:ln>
        </p:spPr>
        <p:style>
          <a:lnRef idx="2">
            <a:schemeClr val="accent1"/>
          </a:lnRef>
          <a:fillRef idx="1">
            <a:schemeClr val="lt1"/>
          </a:fillRef>
          <a:effectRef idx="0">
            <a:schemeClr val="accent1"/>
          </a:effectRef>
          <a:fontRef idx="minor">
            <a:schemeClr val="dk1"/>
          </a:fontRef>
        </p:style>
        <p:txBody>
          <a:bodyPr rtlCol="0" anchor="ctr"/>
          <a:lstStyle/>
          <a:p>
            <a:r>
              <a:rPr lang="es-CO" sz="1400" dirty="0"/>
              <a:t>Para el deterioro:</a:t>
            </a:r>
            <a:endParaRPr lang="es-CO" sz="1400" b="1" dirty="0"/>
          </a:p>
        </p:txBody>
      </p:sp>
      <p:sp>
        <p:nvSpPr>
          <p:cNvPr id="5" name="CuadroTexto 4">
            <a:extLst>
              <a:ext uri="{FF2B5EF4-FFF2-40B4-BE49-F238E27FC236}">
                <a16:creationId xmlns:a16="http://schemas.microsoft.com/office/drawing/2014/main" id="{532F42C8-660D-0F87-7454-88A0E371AD67}"/>
              </a:ext>
            </a:extLst>
          </p:cNvPr>
          <p:cNvSpPr txBox="1"/>
          <p:nvPr/>
        </p:nvSpPr>
        <p:spPr>
          <a:xfrm>
            <a:off x="1406233" y="2017713"/>
            <a:ext cx="7056784" cy="646331"/>
          </a:xfrm>
          <a:prstGeom prst="rect">
            <a:avLst/>
          </a:prstGeom>
          <a:noFill/>
        </p:spPr>
        <p:txBody>
          <a:bodyPr wrap="square">
            <a:spAutoFit/>
          </a:bodyPr>
          <a:lstStyle/>
          <a:p>
            <a:r>
              <a:rPr lang="es-ES" sz="1200" dirty="0"/>
              <a:t>• El valor de las pérdidas por deterioro, o de su reversión, reconocidas durante el periodo </a:t>
            </a:r>
          </a:p>
          <a:p>
            <a:r>
              <a:rPr lang="es-ES" sz="1200" dirty="0"/>
              <a:t>• Los factores que la entidad ha considerado para determinar el deterioro </a:t>
            </a:r>
          </a:p>
          <a:p>
            <a:r>
              <a:rPr lang="es-ES" sz="1200" dirty="0"/>
              <a:t>• El deterioro acumulado</a:t>
            </a:r>
            <a:endParaRPr lang="es-CO" sz="1200" dirty="0"/>
          </a:p>
        </p:txBody>
      </p:sp>
      <p:sp>
        <p:nvSpPr>
          <p:cNvPr id="6" name="Rectángulo: esquinas redondeadas 5">
            <a:extLst>
              <a:ext uri="{FF2B5EF4-FFF2-40B4-BE49-F238E27FC236}">
                <a16:creationId xmlns:a16="http://schemas.microsoft.com/office/drawing/2014/main" id="{007D3FCF-26B1-23B6-2A9B-632255BA0686}"/>
              </a:ext>
            </a:extLst>
          </p:cNvPr>
          <p:cNvSpPr/>
          <p:nvPr/>
        </p:nvSpPr>
        <p:spPr>
          <a:xfrm>
            <a:off x="759701" y="3678500"/>
            <a:ext cx="5900531" cy="304800"/>
          </a:xfrm>
          <a:prstGeom prst="roundRect">
            <a:avLst/>
          </a:prstGeom>
          <a:ln>
            <a:solidFill>
              <a:srgbClr val="007767"/>
            </a:solidFill>
          </a:ln>
        </p:spPr>
        <p:style>
          <a:lnRef idx="2">
            <a:schemeClr val="accent1"/>
          </a:lnRef>
          <a:fillRef idx="1">
            <a:schemeClr val="lt1"/>
          </a:fillRef>
          <a:effectRef idx="0">
            <a:schemeClr val="accent1"/>
          </a:effectRef>
          <a:fontRef idx="minor">
            <a:schemeClr val="dk1"/>
          </a:fontRef>
        </p:style>
        <p:txBody>
          <a:bodyPr rtlCol="0" anchor="ctr"/>
          <a:lstStyle/>
          <a:p>
            <a:r>
              <a:rPr lang="es-CO" sz="1400" dirty="0"/>
              <a:t>Para </a:t>
            </a:r>
            <a:r>
              <a:rPr lang="es-CO" sz="1400" b="1" dirty="0"/>
              <a:t>Inversiones pignoradas </a:t>
            </a:r>
            <a:r>
              <a:rPr lang="es-CO" sz="1400" dirty="0"/>
              <a:t>como garantía de pasivos o pasivos contingentes:</a:t>
            </a:r>
            <a:endParaRPr lang="es-CO" sz="1400" b="1" dirty="0"/>
          </a:p>
        </p:txBody>
      </p:sp>
      <p:sp>
        <p:nvSpPr>
          <p:cNvPr id="8" name="CuadroTexto 7">
            <a:extLst>
              <a:ext uri="{FF2B5EF4-FFF2-40B4-BE49-F238E27FC236}">
                <a16:creationId xmlns:a16="http://schemas.microsoft.com/office/drawing/2014/main" id="{350E77D2-B5ED-9444-244F-4EC564CD7BD9}"/>
              </a:ext>
            </a:extLst>
          </p:cNvPr>
          <p:cNvSpPr txBox="1"/>
          <p:nvPr/>
        </p:nvSpPr>
        <p:spPr>
          <a:xfrm>
            <a:off x="1406233" y="4219772"/>
            <a:ext cx="6948772" cy="461665"/>
          </a:xfrm>
          <a:prstGeom prst="rect">
            <a:avLst/>
          </a:prstGeom>
          <a:noFill/>
        </p:spPr>
        <p:txBody>
          <a:bodyPr wrap="square">
            <a:spAutoFit/>
          </a:bodyPr>
          <a:lstStyle/>
          <a:p>
            <a:r>
              <a:rPr lang="es-ES" sz="1200" dirty="0"/>
              <a:t>• El valor en libros de las inversiones </a:t>
            </a:r>
          </a:p>
          <a:p>
            <a:r>
              <a:rPr lang="es-ES" sz="1200" dirty="0"/>
              <a:t>• Y los plazos y condiciones relacionados con su pignoración.</a:t>
            </a:r>
            <a:endParaRPr lang="es-CO" sz="1200" dirty="0">
              <a:latin typeface="+mj-lt"/>
            </a:endParaRPr>
          </a:p>
        </p:txBody>
      </p:sp>
    </p:spTree>
    <p:extLst>
      <p:ext uri="{BB962C8B-B14F-4D97-AF65-F5344CB8AC3E}">
        <p14:creationId xmlns:p14="http://schemas.microsoft.com/office/powerpoint/2010/main" val="39196940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 name="Imagen 8" descr="Personas aplaudiendo y animando al aire libre">
            <a:extLst>
              <a:ext uri="{FF2B5EF4-FFF2-40B4-BE49-F238E27FC236}">
                <a16:creationId xmlns:a16="http://schemas.microsoft.com/office/drawing/2014/main" id="{A63230FC-8F33-84A7-C081-D313B362F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8" y="1340768"/>
            <a:ext cx="8204968" cy="4824536"/>
          </a:xfrm>
          <a:prstGeom prst="rect">
            <a:avLst/>
          </a:prstGeom>
        </p:spPr>
      </p:pic>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4" name="2 Subtítulo">
            <a:extLst>
              <a:ext uri="{FF2B5EF4-FFF2-40B4-BE49-F238E27FC236}">
                <a16:creationId xmlns:a16="http://schemas.microsoft.com/office/drawing/2014/main" id="{FF37AAEC-F75E-4AC1-E0B7-CDD443243295}"/>
              </a:ext>
            </a:extLst>
          </p:cNvPr>
          <p:cNvSpPr txBox="1">
            <a:spLocks/>
          </p:cNvSpPr>
          <p:nvPr/>
        </p:nvSpPr>
        <p:spPr bwMode="auto">
          <a:xfrm>
            <a:off x="-180528" y="1340768"/>
            <a:ext cx="526415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s-ES_tradnl" altLang="es-CO" sz="7200" b="1" dirty="0">
                <a:solidFill>
                  <a:srgbClr val="7F7F7F"/>
                </a:solidFill>
              </a:rPr>
              <a:t>GRACIAS </a:t>
            </a:r>
            <a:endParaRPr lang="es-ES_tradnl" altLang="es-CO" sz="5400" b="1" dirty="0">
              <a:solidFill>
                <a:srgbClr val="7F7F7F"/>
              </a:solidFill>
            </a:endParaRPr>
          </a:p>
        </p:txBody>
      </p:sp>
    </p:spTree>
    <p:extLst>
      <p:ext uri="{BB962C8B-B14F-4D97-AF65-F5344CB8AC3E}">
        <p14:creationId xmlns:p14="http://schemas.microsoft.com/office/powerpoint/2010/main" val="1554130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403648" y="484735"/>
            <a:ext cx="21602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M</a:t>
            </a:r>
            <a:r>
              <a:rPr lang="es-CO" altLang="es-CO" dirty="0"/>
              <a:t>edición Inicial </a:t>
            </a:r>
          </a:p>
        </p:txBody>
      </p:sp>
      <p:pic>
        <p:nvPicPr>
          <p:cNvPr id="5" name="Gráfico 4" descr="Monedas contorno">
            <a:extLst>
              <a:ext uri="{FF2B5EF4-FFF2-40B4-BE49-F238E27FC236}">
                <a16:creationId xmlns:a16="http://schemas.microsoft.com/office/drawing/2014/main" id="{C331BCFC-13EF-0675-048A-A46C93816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204" y="322012"/>
            <a:ext cx="770881" cy="770881"/>
          </a:xfrm>
          <a:prstGeom prst="rect">
            <a:avLst/>
          </a:prstGeom>
        </p:spPr>
      </p:pic>
      <p:sp>
        <p:nvSpPr>
          <p:cNvPr id="7" name="Diagrama de flujo: decisión 6">
            <a:extLst>
              <a:ext uri="{FF2B5EF4-FFF2-40B4-BE49-F238E27FC236}">
                <a16:creationId xmlns:a16="http://schemas.microsoft.com/office/drawing/2014/main" id="{758CDEC2-4650-80EC-0F12-88EBB20EFEA0}"/>
              </a:ext>
            </a:extLst>
          </p:cNvPr>
          <p:cNvSpPr/>
          <p:nvPr/>
        </p:nvSpPr>
        <p:spPr>
          <a:xfrm>
            <a:off x="3419872" y="2708919"/>
            <a:ext cx="2952328" cy="1440161"/>
          </a:xfrm>
          <a:prstGeom prst="flowChartDecision">
            <a:avLst/>
          </a:prstGeom>
          <a:solidFill>
            <a:srgbClr val="003A6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a:t>¿Tiene valor de mercado?</a:t>
            </a:r>
          </a:p>
        </p:txBody>
      </p:sp>
      <p:cxnSp>
        <p:nvCxnSpPr>
          <p:cNvPr id="11" name="Conector recto de flecha 10">
            <a:extLst>
              <a:ext uri="{FF2B5EF4-FFF2-40B4-BE49-F238E27FC236}">
                <a16:creationId xmlns:a16="http://schemas.microsoft.com/office/drawing/2014/main" id="{95F8EECF-E0F4-ABEC-9D9B-3DA123941B28}"/>
              </a:ext>
            </a:extLst>
          </p:cNvPr>
          <p:cNvCxnSpPr>
            <a:cxnSpLocks/>
            <a:stCxn id="7" idx="0"/>
          </p:cNvCxnSpPr>
          <p:nvPr/>
        </p:nvCxnSpPr>
        <p:spPr>
          <a:xfrm flipV="1">
            <a:off x="4896036" y="1916832"/>
            <a:ext cx="0" cy="792087"/>
          </a:xfrm>
          <a:prstGeom prst="straightConnector1">
            <a:avLst/>
          </a:prstGeom>
          <a:ln>
            <a:solidFill>
              <a:srgbClr val="007767"/>
            </a:solidFill>
            <a:prstDash val="sysDash"/>
            <a:tailEnd type="triangle"/>
          </a:ln>
        </p:spPr>
        <p:style>
          <a:lnRef idx="3">
            <a:schemeClr val="accent3"/>
          </a:lnRef>
          <a:fillRef idx="0">
            <a:schemeClr val="accent3"/>
          </a:fillRef>
          <a:effectRef idx="2">
            <a:schemeClr val="accent3"/>
          </a:effectRef>
          <a:fontRef idx="minor">
            <a:schemeClr val="tx1"/>
          </a:fontRef>
        </p:style>
      </p:cxnSp>
      <p:sp>
        <p:nvSpPr>
          <p:cNvPr id="14" name="Rectángulo: esquinas redondeadas 13">
            <a:extLst>
              <a:ext uri="{FF2B5EF4-FFF2-40B4-BE49-F238E27FC236}">
                <a16:creationId xmlns:a16="http://schemas.microsoft.com/office/drawing/2014/main" id="{419A30B4-BF56-D91A-E652-B3284F21D23B}"/>
              </a:ext>
            </a:extLst>
          </p:cNvPr>
          <p:cNvSpPr/>
          <p:nvPr/>
        </p:nvSpPr>
        <p:spPr>
          <a:xfrm>
            <a:off x="4237701" y="2204864"/>
            <a:ext cx="560072" cy="400110"/>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NO</a:t>
            </a:r>
            <a:endParaRPr lang="es-CO" sz="1400" dirty="0"/>
          </a:p>
        </p:txBody>
      </p:sp>
      <p:sp>
        <p:nvSpPr>
          <p:cNvPr id="16" name="Rectángulo: esquinas redondeadas 15">
            <a:extLst>
              <a:ext uri="{FF2B5EF4-FFF2-40B4-BE49-F238E27FC236}">
                <a16:creationId xmlns:a16="http://schemas.microsoft.com/office/drawing/2014/main" id="{B5652D3F-5D96-E9C7-505B-3DA040254F1A}"/>
              </a:ext>
            </a:extLst>
          </p:cNvPr>
          <p:cNvSpPr/>
          <p:nvPr/>
        </p:nvSpPr>
        <p:spPr>
          <a:xfrm>
            <a:off x="3815916" y="1247070"/>
            <a:ext cx="2160240" cy="648072"/>
          </a:xfrm>
          <a:prstGeom prst="round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b="1" dirty="0">
                <a:solidFill>
                  <a:schemeClr val="tx1"/>
                </a:solidFill>
              </a:rPr>
              <a:t>precio de transacción</a:t>
            </a:r>
            <a:endParaRPr lang="es-CO" sz="1800" b="1" dirty="0">
              <a:solidFill>
                <a:schemeClr val="tx1"/>
              </a:solidFill>
            </a:endParaRPr>
          </a:p>
        </p:txBody>
      </p:sp>
      <p:sp>
        <p:nvSpPr>
          <p:cNvPr id="24" name="Rectángulo: esquinas redondeadas 23">
            <a:extLst>
              <a:ext uri="{FF2B5EF4-FFF2-40B4-BE49-F238E27FC236}">
                <a16:creationId xmlns:a16="http://schemas.microsoft.com/office/drawing/2014/main" id="{BBD007B4-3F54-B26D-237B-B7BC7029248F}"/>
              </a:ext>
            </a:extLst>
          </p:cNvPr>
          <p:cNvSpPr/>
          <p:nvPr/>
        </p:nvSpPr>
        <p:spPr>
          <a:xfrm>
            <a:off x="6444208" y="2852936"/>
            <a:ext cx="1080120" cy="468027"/>
          </a:xfrm>
          <a:prstGeom prst="roundRect">
            <a:avLst/>
          </a:prstGeom>
          <a:solidFill>
            <a:srgbClr val="007767"/>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a:t>SI</a:t>
            </a:r>
            <a:endParaRPr lang="es-CO" dirty="0"/>
          </a:p>
        </p:txBody>
      </p:sp>
      <p:cxnSp>
        <p:nvCxnSpPr>
          <p:cNvPr id="28" name="Conector recto de flecha 27">
            <a:extLst>
              <a:ext uri="{FF2B5EF4-FFF2-40B4-BE49-F238E27FC236}">
                <a16:creationId xmlns:a16="http://schemas.microsoft.com/office/drawing/2014/main" id="{976C21E1-8D1D-A71E-D42F-653489AD537D}"/>
              </a:ext>
            </a:extLst>
          </p:cNvPr>
          <p:cNvCxnSpPr>
            <a:cxnSpLocks/>
          </p:cNvCxnSpPr>
          <p:nvPr/>
        </p:nvCxnSpPr>
        <p:spPr>
          <a:xfrm>
            <a:off x="6361872" y="3424908"/>
            <a:ext cx="1378480" cy="0"/>
          </a:xfrm>
          <a:prstGeom prst="straightConnector1">
            <a:avLst/>
          </a:prstGeom>
          <a:ln>
            <a:solidFill>
              <a:srgbClr val="007767"/>
            </a:solidFill>
            <a:prstDash val="solid"/>
            <a:tailEnd type="triangle"/>
          </a:ln>
        </p:spPr>
        <p:style>
          <a:lnRef idx="3">
            <a:schemeClr val="accent3"/>
          </a:lnRef>
          <a:fillRef idx="0">
            <a:schemeClr val="accent3"/>
          </a:fillRef>
          <a:effectRef idx="2">
            <a:schemeClr val="accent3"/>
          </a:effectRef>
          <a:fontRef idx="minor">
            <a:schemeClr val="tx1"/>
          </a:fontRef>
        </p:style>
      </p:cxnSp>
      <p:sp>
        <p:nvSpPr>
          <p:cNvPr id="18435" name="Rectángulo: esquinas redondeadas 18434">
            <a:extLst>
              <a:ext uri="{FF2B5EF4-FFF2-40B4-BE49-F238E27FC236}">
                <a16:creationId xmlns:a16="http://schemas.microsoft.com/office/drawing/2014/main" id="{7458CA2C-9B75-8BA2-E83D-820295F3201E}"/>
              </a:ext>
            </a:extLst>
          </p:cNvPr>
          <p:cNvSpPr/>
          <p:nvPr/>
        </p:nvSpPr>
        <p:spPr>
          <a:xfrm>
            <a:off x="7812360" y="2852936"/>
            <a:ext cx="1224136" cy="976200"/>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800" b="1" dirty="0">
                <a:solidFill>
                  <a:schemeClr val="bg1"/>
                </a:solidFill>
              </a:rPr>
              <a:t>Valor de mercado</a:t>
            </a:r>
            <a:endParaRPr lang="es-CO" sz="1800" b="1" dirty="0">
              <a:solidFill>
                <a:schemeClr val="bg1"/>
              </a:solidFill>
            </a:endParaRPr>
          </a:p>
        </p:txBody>
      </p:sp>
      <p:sp>
        <p:nvSpPr>
          <p:cNvPr id="18440" name="CuadroTexto 8">
            <a:extLst>
              <a:ext uri="{FF2B5EF4-FFF2-40B4-BE49-F238E27FC236}">
                <a16:creationId xmlns:a16="http://schemas.microsoft.com/office/drawing/2014/main" id="{73A09D8B-397B-C4AC-AA6F-5CC871E5B07F}"/>
              </a:ext>
            </a:extLst>
          </p:cNvPr>
          <p:cNvSpPr txBox="1">
            <a:spLocks noChangeArrowheads="1"/>
          </p:cNvSpPr>
          <p:nvPr/>
        </p:nvSpPr>
        <p:spPr bwMode="auto">
          <a:xfrm>
            <a:off x="323527" y="2987093"/>
            <a:ext cx="2160241" cy="707886"/>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s-CO" altLang="es-CO" dirty="0">
                <a:solidFill>
                  <a:schemeClr val="bg1"/>
                </a:solidFill>
              </a:rPr>
              <a:t>INVERSIONES DE LIQUIDEZ</a:t>
            </a:r>
          </a:p>
        </p:txBody>
      </p:sp>
      <p:cxnSp>
        <p:nvCxnSpPr>
          <p:cNvPr id="18441" name="Conector recto de flecha 18440">
            <a:extLst>
              <a:ext uri="{FF2B5EF4-FFF2-40B4-BE49-F238E27FC236}">
                <a16:creationId xmlns:a16="http://schemas.microsoft.com/office/drawing/2014/main" id="{B24CCE94-3798-DA21-F2CB-C17BF2F5C887}"/>
              </a:ext>
            </a:extLst>
          </p:cNvPr>
          <p:cNvCxnSpPr>
            <a:cxnSpLocks/>
          </p:cNvCxnSpPr>
          <p:nvPr/>
        </p:nvCxnSpPr>
        <p:spPr>
          <a:xfrm>
            <a:off x="2483768" y="3422675"/>
            <a:ext cx="936104" cy="2088"/>
          </a:xfrm>
          <a:prstGeom prst="straightConnector1">
            <a:avLst/>
          </a:prstGeom>
          <a:ln>
            <a:solidFill>
              <a:srgbClr val="007767"/>
            </a:solidFill>
            <a:prstDash val="sysDash"/>
            <a:tailEnd type="triangle"/>
          </a:ln>
        </p:spPr>
        <p:style>
          <a:lnRef idx="3">
            <a:schemeClr val="accent3"/>
          </a:lnRef>
          <a:fillRef idx="0">
            <a:schemeClr val="accent3"/>
          </a:fillRef>
          <a:effectRef idx="2">
            <a:schemeClr val="accent3"/>
          </a:effectRef>
          <a:fontRef idx="minor">
            <a:schemeClr val="tx1"/>
          </a:fontRef>
        </p:style>
      </p:cxnSp>
      <p:sp>
        <p:nvSpPr>
          <p:cNvPr id="18444" name="Rectángulo: esquinas redondeadas 18443">
            <a:extLst>
              <a:ext uri="{FF2B5EF4-FFF2-40B4-BE49-F238E27FC236}">
                <a16:creationId xmlns:a16="http://schemas.microsoft.com/office/drawing/2014/main" id="{880EE01C-4AA5-DA30-0C72-27A53F3B14C9}"/>
              </a:ext>
            </a:extLst>
          </p:cNvPr>
          <p:cNvSpPr/>
          <p:nvPr/>
        </p:nvSpPr>
        <p:spPr>
          <a:xfrm>
            <a:off x="1331640" y="4817990"/>
            <a:ext cx="2160241" cy="378125"/>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Valor Mercado</a:t>
            </a:r>
            <a:endParaRPr lang="es-CO" sz="1600" dirty="0"/>
          </a:p>
        </p:txBody>
      </p:sp>
      <p:sp>
        <p:nvSpPr>
          <p:cNvPr id="18445" name="Rectángulo: esquinas redondeadas 18444">
            <a:extLst>
              <a:ext uri="{FF2B5EF4-FFF2-40B4-BE49-F238E27FC236}">
                <a16:creationId xmlns:a16="http://schemas.microsoft.com/office/drawing/2014/main" id="{163D96CB-BDD0-6679-119A-34C790A9128F}"/>
              </a:ext>
            </a:extLst>
          </p:cNvPr>
          <p:cNvSpPr/>
          <p:nvPr/>
        </p:nvSpPr>
        <p:spPr>
          <a:xfrm>
            <a:off x="1331640" y="5314658"/>
            <a:ext cx="2160241" cy="378125"/>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Valor Mercado</a:t>
            </a:r>
            <a:endParaRPr lang="es-CO" sz="1600" dirty="0"/>
          </a:p>
        </p:txBody>
      </p:sp>
      <p:sp>
        <p:nvSpPr>
          <p:cNvPr id="18449" name="CuadroTexto 18448">
            <a:extLst>
              <a:ext uri="{FF2B5EF4-FFF2-40B4-BE49-F238E27FC236}">
                <a16:creationId xmlns:a16="http://schemas.microsoft.com/office/drawing/2014/main" id="{7029D267-F9FF-2BD7-A9D0-5A4B7A28C32F}"/>
              </a:ext>
            </a:extLst>
          </p:cNvPr>
          <p:cNvSpPr txBox="1"/>
          <p:nvPr/>
        </p:nvSpPr>
        <p:spPr>
          <a:xfrm>
            <a:off x="3456384" y="4817989"/>
            <a:ext cx="251520" cy="338554"/>
          </a:xfrm>
          <a:prstGeom prst="rect">
            <a:avLst/>
          </a:prstGeom>
          <a:noFill/>
        </p:spPr>
        <p:txBody>
          <a:bodyPr wrap="square">
            <a:spAutoFit/>
          </a:bodyPr>
          <a:lstStyle/>
          <a:p>
            <a:r>
              <a:rPr lang="es-ES" sz="1600" dirty="0">
                <a:solidFill>
                  <a:srgbClr val="C00000"/>
                </a:solidFill>
              </a:rPr>
              <a:t>&gt;</a:t>
            </a:r>
            <a:endParaRPr lang="es-CO" sz="1600" dirty="0">
              <a:solidFill>
                <a:srgbClr val="C00000"/>
              </a:solidFill>
            </a:endParaRPr>
          </a:p>
        </p:txBody>
      </p:sp>
      <p:sp>
        <p:nvSpPr>
          <p:cNvPr id="18450" name="CuadroTexto 18449">
            <a:extLst>
              <a:ext uri="{FF2B5EF4-FFF2-40B4-BE49-F238E27FC236}">
                <a16:creationId xmlns:a16="http://schemas.microsoft.com/office/drawing/2014/main" id="{790199A7-DA03-0F30-9848-6DB1904D3311}"/>
              </a:ext>
            </a:extLst>
          </p:cNvPr>
          <p:cNvSpPr txBox="1"/>
          <p:nvPr/>
        </p:nvSpPr>
        <p:spPr>
          <a:xfrm>
            <a:off x="3456384" y="5373029"/>
            <a:ext cx="251520" cy="338554"/>
          </a:xfrm>
          <a:prstGeom prst="rect">
            <a:avLst/>
          </a:prstGeom>
          <a:noFill/>
        </p:spPr>
        <p:txBody>
          <a:bodyPr wrap="square">
            <a:spAutoFit/>
          </a:bodyPr>
          <a:lstStyle/>
          <a:p>
            <a:r>
              <a:rPr lang="es-ES" sz="1600" dirty="0">
                <a:solidFill>
                  <a:srgbClr val="C00000"/>
                </a:solidFill>
              </a:rPr>
              <a:t>&lt;</a:t>
            </a:r>
            <a:endParaRPr lang="es-CO" sz="1600" dirty="0">
              <a:solidFill>
                <a:srgbClr val="C00000"/>
              </a:solidFill>
            </a:endParaRPr>
          </a:p>
        </p:txBody>
      </p:sp>
      <p:sp>
        <p:nvSpPr>
          <p:cNvPr id="18451" name="Rectángulo: esquinas redondeadas 18450">
            <a:extLst>
              <a:ext uri="{FF2B5EF4-FFF2-40B4-BE49-F238E27FC236}">
                <a16:creationId xmlns:a16="http://schemas.microsoft.com/office/drawing/2014/main" id="{CA55EDDB-6FFD-33E4-B6F7-AE87E55CBFA0}"/>
              </a:ext>
            </a:extLst>
          </p:cNvPr>
          <p:cNvSpPr/>
          <p:nvPr/>
        </p:nvSpPr>
        <p:spPr>
          <a:xfrm>
            <a:off x="3779911" y="4817990"/>
            <a:ext cx="2160241" cy="378125"/>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Precio de Transacción</a:t>
            </a:r>
            <a:endParaRPr lang="es-CO" sz="1600" dirty="0"/>
          </a:p>
        </p:txBody>
      </p:sp>
      <p:sp>
        <p:nvSpPr>
          <p:cNvPr id="18452" name="Rectángulo: esquinas redondeadas 18451">
            <a:extLst>
              <a:ext uri="{FF2B5EF4-FFF2-40B4-BE49-F238E27FC236}">
                <a16:creationId xmlns:a16="http://schemas.microsoft.com/office/drawing/2014/main" id="{B42CB440-ACF9-98F9-72B9-F08FF8340FB8}"/>
              </a:ext>
            </a:extLst>
          </p:cNvPr>
          <p:cNvSpPr/>
          <p:nvPr/>
        </p:nvSpPr>
        <p:spPr>
          <a:xfrm>
            <a:off x="3779911" y="5314658"/>
            <a:ext cx="2160241" cy="378125"/>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Precio de Transacción</a:t>
            </a:r>
            <a:endParaRPr lang="es-CO" sz="1600" dirty="0"/>
          </a:p>
        </p:txBody>
      </p:sp>
      <p:sp>
        <p:nvSpPr>
          <p:cNvPr id="18453" name="CuadroTexto 18452">
            <a:extLst>
              <a:ext uri="{FF2B5EF4-FFF2-40B4-BE49-F238E27FC236}">
                <a16:creationId xmlns:a16="http://schemas.microsoft.com/office/drawing/2014/main" id="{DEA65D90-A3CA-E7C7-DE20-48814D342512}"/>
              </a:ext>
            </a:extLst>
          </p:cNvPr>
          <p:cNvSpPr txBox="1"/>
          <p:nvPr/>
        </p:nvSpPr>
        <p:spPr>
          <a:xfrm>
            <a:off x="6012668" y="4816937"/>
            <a:ext cx="251520" cy="338554"/>
          </a:xfrm>
          <a:prstGeom prst="rect">
            <a:avLst/>
          </a:prstGeom>
          <a:noFill/>
        </p:spPr>
        <p:txBody>
          <a:bodyPr wrap="square">
            <a:spAutoFit/>
          </a:bodyPr>
          <a:lstStyle/>
          <a:p>
            <a:r>
              <a:rPr lang="es-ES" sz="1600" dirty="0">
                <a:solidFill>
                  <a:srgbClr val="C00000"/>
                </a:solidFill>
              </a:rPr>
              <a:t>=</a:t>
            </a:r>
            <a:endParaRPr lang="es-CO" sz="1600" dirty="0">
              <a:solidFill>
                <a:srgbClr val="C00000"/>
              </a:solidFill>
            </a:endParaRPr>
          </a:p>
        </p:txBody>
      </p:sp>
      <p:sp>
        <p:nvSpPr>
          <p:cNvPr id="18454" name="CuadroTexto 18453">
            <a:extLst>
              <a:ext uri="{FF2B5EF4-FFF2-40B4-BE49-F238E27FC236}">
                <a16:creationId xmlns:a16="http://schemas.microsoft.com/office/drawing/2014/main" id="{938E51D8-6BE6-5A44-1CD7-B4C16931A0CA}"/>
              </a:ext>
            </a:extLst>
          </p:cNvPr>
          <p:cNvSpPr txBox="1"/>
          <p:nvPr/>
        </p:nvSpPr>
        <p:spPr>
          <a:xfrm>
            <a:off x="6012668" y="5302670"/>
            <a:ext cx="251520" cy="338554"/>
          </a:xfrm>
          <a:prstGeom prst="rect">
            <a:avLst/>
          </a:prstGeom>
          <a:noFill/>
        </p:spPr>
        <p:txBody>
          <a:bodyPr wrap="square">
            <a:spAutoFit/>
          </a:bodyPr>
          <a:lstStyle/>
          <a:p>
            <a:r>
              <a:rPr lang="es-ES" sz="1600" dirty="0">
                <a:solidFill>
                  <a:srgbClr val="C00000"/>
                </a:solidFill>
              </a:rPr>
              <a:t>=</a:t>
            </a:r>
            <a:endParaRPr lang="es-CO" sz="1600" dirty="0">
              <a:solidFill>
                <a:srgbClr val="C00000"/>
              </a:solidFill>
            </a:endParaRPr>
          </a:p>
        </p:txBody>
      </p:sp>
      <p:sp>
        <p:nvSpPr>
          <p:cNvPr id="18455" name="Rectángulo: esquinas redondeadas 18454">
            <a:extLst>
              <a:ext uri="{FF2B5EF4-FFF2-40B4-BE49-F238E27FC236}">
                <a16:creationId xmlns:a16="http://schemas.microsoft.com/office/drawing/2014/main" id="{DEDBB8C8-28A0-C2D6-5179-78B36B8F1795}"/>
              </a:ext>
            </a:extLst>
          </p:cNvPr>
          <p:cNvSpPr/>
          <p:nvPr/>
        </p:nvSpPr>
        <p:spPr>
          <a:xfrm>
            <a:off x="6364104" y="4797152"/>
            <a:ext cx="1232232" cy="378124"/>
          </a:xfrm>
          <a:prstGeom prst="roundRect">
            <a:avLst/>
          </a:prstGeom>
          <a:solidFill>
            <a:srgbClr val="007767"/>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a:t>INGRESO</a:t>
            </a:r>
            <a:endParaRPr lang="es-CO" dirty="0"/>
          </a:p>
        </p:txBody>
      </p:sp>
      <p:sp>
        <p:nvSpPr>
          <p:cNvPr id="18456" name="Rectángulo: esquinas redondeadas 18455">
            <a:extLst>
              <a:ext uri="{FF2B5EF4-FFF2-40B4-BE49-F238E27FC236}">
                <a16:creationId xmlns:a16="http://schemas.microsoft.com/office/drawing/2014/main" id="{E76AB665-0349-0A12-A56B-34A8DBE5D628}"/>
              </a:ext>
            </a:extLst>
          </p:cNvPr>
          <p:cNvSpPr/>
          <p:nvPr/>
        </p:nvSpPr>
        <p:spPr>
          <a:xfrm>
            <a:off x="6364104" y="5260909"/>
            <a:ext cx="1232232" cy="378124"/>
          </a:xfrm>
          <a:prstGeom prst="roundRect">
            <a:avLst/>
          </a:prstGeom>
          <a:solidFill>
            <a:srgbClr val="C0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a:t>GASTO</a:t>
            </a:r>
            <a:endParaRPr lang="es-CO" dirty="0"/>
          </a:p>
        </p:txBody>
      </p:sp>
      <p:sp>
        <p:nvSpPr>
          <p:cNvPr id="2" name="Flecha: a la derecha 1">
            <a:hlinkClick r:id="rId5" action="ppaction://hlinksldjump"/>
            <a:extLst>
              <a:ext uri="{FF2B5EF4-FFF2-40B4-BE49-F238E27FC236}">
                <a16:creationId xmlns:a16="http://schemas.microsoft.com/office/drawing/2014/main" id="{1F75B1CD-F746-7A90-484A-CBFFF27E6FE0}"/>
              </a:ext>
            </a:extLst>
          </p:cNvPr>
          <p:cNvSpPr/>
          <p:nvPr/>
        </p:nvSpPr>
        <p:spPr>
          <a:xfrm>
            <a:off x="8252792" y="5104782"/>
            <a:ext cx="711983" cy="2682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b="1" dirty="0"/>
              <a:t>Tes A</a:t>
            </a:r>
            <a:endParaRPr lang="es-CO" sz="800" b="1" dirty="0"/>
          </a:p>
        </p:txBody>
      </p:sp>
      <p:sp>
        <p:nvSpPr>
          <p:cNvPr id="6" name="Flecha: a la derecha 5">
            <a:hlinkClick r:id="rId6" action="ppaction://hlinksldjump"/>
            <a:extLst>
              <a:ext uri="{FF2B5EF4-FFF2-40B4-BE49-F238E27FC236}">
                <a16:creationId xmlns:a16="http://schemas.microsoft.com/office/drawing/2014/main" id="{B1B2F106-1B7E-7C66-50BB-A933F488EEA4}"/>
              </a:ext>
            </a:extLst>
          </p:cNvPr>
          <p:cNvSpPr/>
          <p:nvPr/>
        </p:nvSpPr>
        <p:spPr>
          <a:xfrm>
            <a:off x="8252791" y="5494136"/>
            <a:ext cx="711983" cy="2682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b="1" dirty="0"/>
              <a:t>Tes B</a:t>
            </a:r>
            <a:endParaRPr lang="es-CO" sz="800" b="1" dirty="0"/>
          </a:p>
        </p:txBody>
      </p:sp>
      <p:sp>
        <p:nvSpPr>
          <p:cNvPr id="8" name="Flecha: a la derecha 7">
            <a:hlinkClick r:id="rId7" action="ppaction://hlinksldjump"/>
            <a:extLst>
              <a:ext uri="{FF2B5EF4-FFF2-40B4-BE49-F238E27FC236}">
                <a16:creationId xmlns:a16="http://schemas.microsoft.com/office/drawing/2014/main" id="{FAE62E9E-B91F-2A60-B0C9-1AD6B1DD0FB3}"/>
              </a:ext>
            </a:extLst>
          </p:cNvPr>
          <p:cNvSpPr/>
          <p:nvPr/>
        </p:nvSpPr>
        <p:spPr>
          <a:xfrm>
            <a:off x="8252792" y="5877272"/>
            <a:ext cx="711983" cy="2682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b="1" dirty="0"/>
              <a:t>Tes C</a:t>
            </a:r>
            <a:endParaRPr lang="es-CO" sz="800" b="1" dirty="0"/>
          </a:p>
        </p:txBody>
      </p:sp>
      <p:sp>
        <p:nvSpPr>
          <p:cNvPr id="9" name="Flecha: a la derecha 8">
            <a:hlinkClick r:id="rId8" action="ppaction://hlinksldjump"/>
            <a:extLst>
              <a:ext uri="{FF2B5EF4-FFF2-40B4-BE49-F238E27FC236}">
                <a16:creationId xmlns:a16="http://schemas.microsoft.com/office/drawing/2014/main" id="{E1D92F4B-C2D1-8CB1-AF07-2E75DC47A47B}"/>
              </a:ext>
            </a:extLst>
          </p:cNvPr>
          <p:cNvSpPr/>
          <p:nvPr/>
        </p:nvSpPr>
        <p:spPr>
          <a:xfrm>
            <a:off x="2127776" y="6455218"/>
            <a:ext cx="788040" cy="2682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b="1" dirty="0"/>
              <a:t>M. Posterior</a:t>
            </a:r>
            <a:endParaRPr lang="es-CO" sz="800" b="1" dirty="0"/>
          </a:p>
        </p:txBody>
      </p:sp>
      <p:pic>
        <p:nvPicPr>
          <p:cNvPr id="12" name="Gráfico 11" descr="Hogar contorno">
            <a:hlinkClick r:id="rId9" action="ppaction://hlinksldjump"/>
            <a:extLst>
              <a:ext uri="{FF2B5EF4-FFF2-40B4-BE49-F238E27FC236}">
                <a16:creationId xmlns:a16="http://schemas.microsoft.com/office/drawing/2014/main" id="{2E149E34-4B0A-ACDE-F25A-2C8AE246046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31602" y="537279"/>
            <a:ext cx="554360" cy="472674"/>
          </a:xfrm>
          <a:prstGeom prst="rect">
            <a:avLst/>
          </a:prstGeom>
        </p:spPr>
      </p:pic>
    </p:spTree>
    <p:extLst>
      <p:ext uri="{BB962C8B-B14F-4D97-AF65-F5344CB8AC3E}">
        <p14:creationId xmlns:p14="http://schemas.microsoft.com/office/powerpoint/2010/main" val="2490604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0" name="CuadroTexto 8">
            <a:extLst>
              <a:ext uri="{FF2B5EF4-FFF2-40B4-BE49-F238E27FC236}">
                <a16:creationId xmlns:a16="http://schemas.microsoft.com/office/drawing/2014/main" id="{77517FEA-9EB0-E070-D03E-7836C7D7CC38}"/>
              </a:ext>
            </a:extLst>
          </p:cNvPr>
          <p:cNvSpPr txBox="1">
            <a:spLocks noChangeArrowheads="1"/>
          </p:cNvSpPr>
          <p:nvPr/>
        </p:nvSpPr>
        <p:spPr bwMode="auto">
          <a:xfrm>
            <a:off x="1360781" y="507397"/>
            <a:ext cx="52565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ES" altLang="es-CO" dirty="0"/>
              <a:t>M</a:t>
            </a:r>
            <a:r>
              <a:rPr lang="es-CO" altLang="es-CO" dirty="0"/>
              <a:t>edición Inicial – Costos de Transacción </a:t>
            </a:r>
          </a:p>
        </p:txBody>
      </p:sp>
      <p:pic>
        <p:nvPicPr>
          <p:cNvPr id="5" name="Gráfico 4" descr="Monedas contorno">
            <a:extLst>
              <a:ext uri="{FF2B5EF4-FFF2-40B4-BE49-F238E27FC236}">
                <a16:creationId xmlns:a16="http://schemas.microsoft.com/office/drawing/2014/main" id="{C331BCFC-13EF-0675-048A-A46C93816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204" y="322012"/>
            <a:ext cx="770881" cy="770881"/>
          </a:xfrm>
          <a:prstGeom prst="rect">
            <a:avLst/>
          </a:prstGeom>
        </p:spPr>
      </p:pic>
      <p:sp>
        <p:nvSpPr>
          <p:cNvPr id="2" name="Rectángulo: esquinas redondeadas 1">
            <a:extLst>
              <a:ext uri="{FF2B5EF4-FFF2-40B4-BE49-F238E27FC236}">
                <a16:creationId xmlns:a16="http://schemas.microsoft.com/office/drawing/2014/main" id="{8A0AACF5-5B65-4ED7-16C3-37AD26D0BDD1}"/>
              </a:ext>
            </a:extLst>
          </p:cNvPr>
          <p:cNvSpPr/>
          <p:nvPr/>
        </p:nvSpPr>
        <p:spPr>
          <a:xfrm>
            <a:off x="671588" y="3577879"/>
            <a:ext cx="1276515" cy="329686"/>
          </a:xfrm>
          <a:prstGeom prst="roundRect">
            <a:avLst/>
          </a:prstGeom>
          <a:solidFill>
            <a:schemeClr val="bg1">
              <a:lumMod val="8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s-ES" sz="1400" dirty="0">
                <a:solidFill>
                  <a:schemeClr val="tx1"/>
                </a:solidFill>
              </a:rPr>
              <a:t>Negociar</a:t>
            </a:r>
            <a:endParaRPr lang="es-CO" sz="1400" dirty="0">
              <a:solidFill>
                <a:schemeClr val="tx1"/>
              </a:solidFill>
            </a:endParaRPr>
          </a:p>
        </p:txBody>
      </p:sp>
      <p:sp>
        <p:nvSpPr>
          <p:cNvPr id="3" name="Rectángulo: esquinas redondeadas 2">
            <a:extLst>
              <a:ext uri="{FF2B5EF4-FFF2-40B4-BE49-F238E27FC236}">
                <a16:creationId xmlns:a16="http://schemas.microsoft.com/office/drawing/2014/main" id="{7E1BF25F-E323-3CA5-57CC-CEED44AEB27E}"/>
              </a:ext>
            </a:extLst>
          </p:cNvPr>
          <p:cNvSpPr/>
          <p:nvPr/>
        </p:nvSpPr>
        <p:spPr>
          <a:xfrm>
            <a:off x="677982" y="4176922"/>
            <a:ext cx="1276515" cy="329686"/>
          </a:xfrm>
          <a:prstGeom prst="roundRect">
            <a:avLst/>
          </a:prstGeom>
          <a:solidFill>
            <a:schemeClr val="bg1">
              <a:lumMod val="8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s-ES" sz="1400" dirty="0">
                <a:solidFill>
                  <a:schemeClr val="tx1"/>
                </a:solidFill>
              </a:rPr>
              <a:t>No Negociar</a:t>
            </a:r>
            <a:endParaRPr lang="es-CO" sz="1400" dirty="0">
              <a:solidFill>
                <a:schemeClr val="tx1"/>
              </a:solidFill>
            </a:endParaRPr>
          </a:p>
        </p:txBody>
      </p:sp>
      <p:sp>
        <p:nvSpPr>
          <p:cNvPr id="4" name="Rectángulo: esquinas redondeadas 3">
            <a:extLst>
              <a:ext uri="{FF2B5EF4-FFF2-40B4-BE49-F238E27FC236}">
                <a16:creationId xmlns:a16="http://schemas.microsoft.com/office/drawing/2014/main" id="{C2222B90-8058-D5FB-1A77-499004CEB228}"/>
              </a:ext>
            </a:extLst>
          </p:cNvPr>
          <p:cNvSpPr/>
          <p:nvPr/>
        </p:nvSpPr>
        <p:spPr>
          <a:xfrm>
            <a:off x="673462" y="4775966"/>
            <a:ext cx="1276515" cy="329686"/>
          </a:xfrm>
          <a:prstGeom prst="roundRect">
            <a:avLst/>
          </a:prstGeom>
          <a:solidFill>
            <a:schemeClr val="bg1">
              <a:lumMod val="8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s-ES" sz="1400" dirty="0">
                <a:solidFill>
                  <a:schemeClr val="tx1"/>
                </a:solidFill>
              </a:rPr>
              <a:t>No exclusiva</a:t>
            </a:r>
            <a:endParaRPr lang="es-CO" sz="1400" dirty="0">
              <a:solidFill>
                <a:schemeClr val="tx1"/>
              </a:solidFill>
            </a:endParaRPr>
          </a:p>
        </p:txBody>
      </p:sp>
      <p:sp>
        <p:nvSpPr>
          <p:cNvPr id="6" name="Rectángulo: esquinas redondeadas 5">
            <a:extLst>
              <a:ext uri="{FF2B5EF4-FFF2-40B4-BE49-F238E27FC236}">
                <a16:creationId xmlns:a16="http://schemas.microsoft.com/office/drawing/2014/main" id="{84CE3A6A-2329-1C10-E95A-64F7A2873458}"/>
              </a:ext>
            </a:extLst>
          </p:cNvPr>
          <p:cNvSpPr/>
          <p:nvPr/>
        </p:nvSpPr>
        <p:spPr>
          <a:xfrm rot="16200000">
            <a:off x="-456678" y="4210695"/>
            <a:ext cx="1582004" cy="310990"/>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t>INTENCIÓN</a:t>
            </a:r>
            <a:endParaRPr lang="es-CO" dirty="0"/>
          </a:p>
        </p:txBody>
      </p:sp>
      <p:sp>
        <p:nvSpPr>
          <p:cNvPr id="8" name="Rectángulo: esquinas redondeadas 7">
            <a:extLst>
              <a:ext uri="{FF2B5EF4-FFF2-40B4-BE49-F238E27FC236}">
                <a16:creationId xmlns:a16="http://schemas.microsoft.com/office/drawing/2014/main" id="{2FDBBB6E-3F32-D274-18F1-57C2BDC94B1A}"/>
              </a:ext>
            </a:extLst>
          </p:cNvPr>
          <p:cNvSpPr/>
          <p:nvPr/>
        </p:nvSpPr>
        <p:spPr>
          <a:xfrm>
            <a:off x="2788369" y="4484793"/>
            <a:ext cx="2707163" cy="378124"/>
          </a:xfrm>
          <a:prstGeom prst="roundRect">
            <a:avLst/>
          </a:prstGeom>
          <a:solidFill>
            <a:srgbClr val="007767"/>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a:t>Mayor valor inversión</a:t>
            </a:r>
            <a:endParaRPr lang="es-CO" dirty="0"/>
          </a:p>
        </p:txBody>
      </p:sp>
      <p:cxnSp>
        <p:nvCxnSpPr>
          <p:cNvPr id="12" name="Conector recto de flecha 11">
            <a:extLst>
              <a:ext uri="{FF2B5EF4-FFF2-40B4-BE49-F238E27FC236}">
                <a16:creationId xmlns:a16="http://schemas.microsoft.com/office/drawing/2014/main" id="{EE706331-4DFE-9C7B-3C51-5D0D7690A642}"/>
              </a:ext>
            </a:extLst>
          </p:cNvPr>
          <p:cNvCxnSpPr>
            <a:cxnSpLocks/>
            <a:stCxn id="4" idx="3"/>
            <a:endCxn id="8" idx="1"/>
          </p:cNvCxnSpPr>
          <p:nvPr/>
        </p:nvCxnSpPr>
        <p:spPr>
          <a:xfrm flipV="1">
            <a:off x="1949977" y="4673855"/>
            <a:ext cx="838392" cy="266954"/>
          </a:xfrm>
          <a:prstGeom prst="straightConnector1">
            <a:avLst/>
          </a:prstGeom>
          <a:ln>
            <a:prstDash val="sysDash"/>
            <a:tailEnd type="triangle"/>
          </a:ln>
        </p:spPr>
        <p:style>
          <a:lnRef idx="3">
            <a:schemeClr val="accent1"/>
          </a:lnRef>
          <a:fillRef idx="0">
            <a:schemeClr val="accent1"/>
          </a:fillRef>
          <a:effectRef idx="2">
            <a:schemeClr val="accent1"/>
          </a:effectRef>
          <a:fontRef idx="minor">
            <a:schemeClr val="tx1"/>
          </a:fontRef>
        </p:style>
      </p:cxnSp>
      <p:cxnSp>
        <p:nvCxnSpPr>
          <p:cNvPr id="13" name="Conector recto de flecha 12">
            <a:extLst>
              <a:ext uri="{FF2B5EF4-FFF2-40B4-BE49-F238E27FC236}">
                <a16:creationId xmlns:a16="http://schemas.microsoft.com/office/drawing/2014/main" id="{66196336-1C05-750E-E07E-090E6D421618}"/>
              </a:ext>
            </a:extLst>
          </p:cNvPr>
          <p:cNvCxnSpPr>
            <a:cxnSpLocks/>
            <a:stCxn id="3" idx="3"/>
            <a:endCxn id="8" idx="1"/>
          </p:cNvCxnSpPr>
          <p:nvPr/>
        </p:nvCxnSpPr>
        <p:spPr>
          <a:xfrm>
            <a:off x="1954497" y="4341765"/>
            <a:ext cx="833872" cy="332090"/>
          </a:xfrm>
          <a:prstGeom prst="straightConnector1">
            <a:avLst/>
          </a:prstGeom>
          <a:ln>
            <a:prstDash val="sysDash"/>
            <a:tailEnd type="triangle"/>
          </a:ln>
        </p:spPr>
        <p:style>
          <a:lnRef idx="3">
            <a:schemeClr val="accent1"/>
          </a:lnRef>
          <a:fillRef idx="0">
            <a:schemeClr val="accent1"/>
          </a:fillRef>
          <a:effectRef idx="2">
            <a:schemeClr val="accent1"/>
          </a:effectRef>
          <a:fontRef idx="minor">
            <a:schemeClr val="tx1"/>
          </a:fontRef>
        </p:style>
      </p:cxnSp>
      <p:sp>
        <p:nvSpPr>
          <p:cNvPr id="18" name="Rectángulo: esquinas redondeadas 17">
            <a:extLst>
              <a:ext uri="{FF2B5EF4-FFF2-40B4-BE49-F238E27FC236}">
                <a16:creationId xmlns:a16="http://schemas.microsoft.com/office/drawing/2014/main" id="{47CA8ADC-B2B9-CE97-44E6-13A585A54A6F}"/>
              </a:ext>
            </a:extLst>
          </p:cNvPr>
          <p:cNvSpPr/>
          <p:nvPr/>
        </p:nvSpPr>
        <p:spPr>
          <a:xfrm>
            <a:off x="4141950" y="3575188"/>
            <a:ext cx="1232232" cy="378124"/>
          </a:xfrm>
          <a:prstGeom prst="roundRect">
            <a:avLst/>
          </a:prstGeom>
          <a:solidFill>
            <a:srgbClr val="C0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a:t>GASTO</a:t>
            </a:r>
            <a:endParaRPr lang="es-CO" dirty="0"/>
          </a:p>
        </p:txBody>
      </p:sp>
      <p:cxnSp>
        <p:nvCxnSpPr>
          <p:cNvPr id="21" name="Conector recto de flecha 20">
            <a:extLst>
              <a:ext uri="{FF2B5EF4-FFF2-40B4-BE49-F238E27FC236}">
                <a16:creationId xmlns:a16="http://schemas.microsoft.com/office/drawing/2014/main" id="{82A6EC9D-02A2-C8BE-E202-E7E7ACA98530}"/>
              </a:ext>
            </a:extLst>
          </p:cNvPr>
          <p:cNvCxnSpPr>
            <a:cxnSpLocks/>
            <a:stCxn id="2" idx="3"/>
            <a:endCxn id="18" idx="1"/>
          </p:cNvCxnSpPr>
          <p:nvPr/>
        </p:nvCxnSpPr>
        <p:spPr>
          <a:xfrm>
            <a:off x="1948103" y="3742722"/>
            <a:ext cx="2193847" cy="21528"/>
          </a:xfrm>
          <a:prstGeom prst="straightConnector1">
            <a:avLst/>
          </a:prstGeom>
          <a:ln>
            <a:prstDash val="sysDash"/>
            <a:tailEnd type="triangle"/>
          </a:ln>
        </p:spPr>
        <p:style>
          <a:lnRef idx="3">
            <a:schemeClr val="accent1"/>
          </a:lnRef>
          <a:fillRef idx="0">
            <a:schemeClr val="accent1"/>
          </a:fillRef>
          <a:effectRef idx="2">
            <a:schemeClr val="accent1"/>
          </a:effectRef>
          <a:fontRef idx="minor">
            <a:schemeClr val="tx1"/>
          </a:fontRef>
        </p:style>
      </p:cxnSp>
      <p:sp>
        <p:nvSpPr>
          <p:cNvPr id="25" name="Rectángulo: esquinas redondeadas 24">
            <a:extLst>
              <a:ext uri="{FF2B5EF4-FFF2-40B4-BE49-F238E27FC236}">
                <a16:creationId xmlns:a16="http://schemas.microsoft.com/office/drawing/2014/main" id="{AD40FAA6-8A17-B4DE-4B47-4EE1F5723CC9}"/>
              </a:ext>
            </a:extLst>
          </p:cNvPr>
          <p:cNvSpPr/>
          <p:nvPr/>
        </p:nvSpPr>
        <p:spPr>
          <a:xfrm>
            <a:off x="3491879" y="3091767"/>
            <a:ext cx="2160241" cy="378125"/>
          </a:xfrm>
          <a:prstGeom prst="roundRect">
            <a:avLst/>
          </a:prstGeom>
          <a:ln w="19050">
            <a:no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Se reconocen como:</a:t>
            </a:r>
            <a:endParaRPr lang="es-CO" sz="1600" dirty="0"/>
          </a:p>
        </p:txBody>
      </p:sp>
      <p:sp>
        <p:nvSpPr>
          <p:cNvPr id="26" name="Rectángulo: esquinas redondeadas 25">
            <a:extLst>
              <a:ext uri="{FF2B5EF4-FFF2-40B4-BE49-F238E27FC236}">
                <a16:creationId xmlns:a16="http://schemas.microsoft.com/office/drawing/2014/main" id="{25E7B06C-8F35-6376-D85C-1217C592C66B}"/>
              </a:ext>
            </a:extLst>
          </p:cNvPr>
          <p:cNvSpPr/>
          <p:nvPr/>
        </p:nvSpPr>
        <p:spPr>
          <a:xfrm>
            <a:off x="877106" y="1217533"/>
            <a:ext cx="1564280" cy="289433"/>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a:t>Qué son?</a:t>
            </a:r>
            <a:endParaRPr lang="es-CO" sz="1600" dirty="0"/>
          </a:p>
        </p:txBody>
      </p:sp>
      <p:sp>
        <p:nvSpPr>
          <p:cNvPr id="27" name="Rectángulo: esquinas redondeadas 26">
            <a:extLst>
              <a:ext uri="{FF2B5EF4-FFF2-40B4-BE49-F238E27FC236}">
                <a16:creationId xmlns:a16="http://schemas.microsoft.com/office/drawing/2014/main" id="{688AB6A2-9E54-7314-7CF4-5B1F745EEDA6}"/>
              </a:ext>
            </a:extLst>
          </p:cNvPr>
          <p:cNvSpPr/>
          <p:nvPr/>
        </p:nvSpPr>
        <p:spPr>
          <a:xfrm>
            <a:off x="1451622" y="1630176"/>
            <a:ext cx="6144713" cy="469782"/>
          </a:xfrm>
          <a:prstGeom prst="round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600" b="1" dirty="0">
                <a:solidFill>
                  <a:schemeClr val="tx1"/>
                </a:solidFill>
              </a:rPr>
              <a:t>Son los costos incrementales directamente atribuibles a la adquisición de una inversión de administración de liquidez. </a:t>
            </a:r>
            <a:endParaRPr lang="es-CO" sz="1600" b="1" dirty="0">
              <a:solidFill>
                <a:schemeClr val="tx1"/>
              </a:solidFill>
            </a:endParaRPr>
          </a:p>
        </p:txBody>
      </p:sp>
      <p:sp>
        <p:nvSpPr>
          <p:cNvPr id="29" name="Rectángulo: esquinas redondeadas 28">
            <a:extLst>
              <a:ext uri="{FF2B5EF4-FFF2-40B4-BE49-F238E27FC236}">
                <a16:creationId xmlns:a16="http://schemas.microsoft.com/office/drawing/2014/main" id="{B34C4936-44F9-5F0F-9BB1-A5ACB89C4CBC}"/>
              </a:ext>
            </a:extLst>
          </p:cNvPr>
          <p:cNvSpPr/>
          <p:nvPr/>
        </p:nvSpPr>
        <p:spPr>
          <a:xfrm>
            <a:off x="2037782" y="2195331"/>
            <a:ext cx="6144713" cy="469782"/>
          </a:xfrm>
          <a:prstGeom prst="roundRect">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400" dirty="0"/>
              <a:t>Se entiende como un costo incremental aquel en el que no se habría incurrido si la entidad no hubiera adquirido dicha inversión</a:t>
            </a:r>
            <a:endParaRPr lang="es-CO" sz="1400" b="1" dirty="0">
              <a:solidFill>
                <a:schemeClr val="tx1"/>
              </a:solidFill>
            </a:endParaRPr>
          </a:p>
        </p:txBody>
      </p:sp>
      <p:cxnSp>
        <p:nvCxnSpPr>
          <p:cNvPr id="31" name="Conector: curvado 30">
            <a:extLst>
              <a:ext uri="{FF2B5EF4-FFF2-40B4-BE49-F238E27FC236}">
                <a16:creationId xmlns:a16="http://schemas.microsoft.com/office/drawing/2014/main" id="{941038A4-20C0-2095-E5CD-C1F9CBD5FF3C}"/>
              </a:ext>
            </a:extLst>
          </p:cNvPr>
          <p:cNvCxnSpPr>
            <a:stCxn id="27" idx="1"/>
            <a:endCxn id="29" idx="1"/>
          </p:cNvCxnSpPr>
          <p:nvPr/>
        </p:nvCxnSpPr>
        <p:spPr>
          <a:xfrm rot="10800000" flipH="1" flipV="1">
            <a:off x="1451622" y="1865066"/>
            <a:ext cx="586160" cy="565155"/>
          </a:xfrm>
          <a:prstGeom prst="curvedConnector3">
            <a:avLst>
              <a:gd name="adj1" fmla="val -39000"/>
            </a:avLst>
          </a:prstGeom>
          <a:ln>
            <a:prstDash val="sysDot"/>
            <a:tailEnd type="triangle"/>
          </a:ln>
        </p:spPr>
        <p:style>
          <a:lnRef idx="2">
            <a:schemeClr val="accent1"/>
          </a:lnRef>
          <a:fillRef idx="0">
            <a:schemeClr val="accent1"/>
          </a:fillRef>
          <a:effectRef idx="1">
            <a:schemeClr val="accent1"/>
          </a:effectRef>
          <a:fontRef idx="minor">
            <a:schemeClr val="tx1"/>
          </a:fontRef>
        </p:style>
      </p:cxnSp>
      <p:sp>
        <p:nvSpPr>
          <p:cNvPr id="18442" name="Rectángulo: esquinas redondeadas 18441">
            <a:extLst>
              <a:ext uri="{FF2B5EF4-FFF2-40B4-BE49-F238E27FC236}">
                <a16:creationId xmlns:a16="http://schemas.microsoft.com/office/drawing/2014/main" id="{85081B65-6E15-0F3B-AB31-C09E20FA166D}"/>
              </a:ext>
            </a:extLst>
          </p:cNvPr>
          <p:cNvSpPr/>
          <p:nvPr/>
        </p:nvSpPr>
        <p:spPr>
          <a:xfrm>
            <a:off x="6120533" y="3429000"/>
            <a:ext cx="2894992" cy="865241"/>
          </a:xfrm>
          <a:prstGeom prst="roundRect">
            <a:avLst/>
          </a:prstGeom>
          <a:solidFill>
            <a:srgbClr val="FFFF00"/>
          </a:solidFill>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b="1" dirty="0"/>
              <a:t>¿Cómo es el tratamiento contable de los costos de transacción en los que se incurra con anterioridad al reconocimiento de la inversión?</a:t>
            </a:r>
            <a:endParaRPr lang="es-CO" sz="1400" b="1" dirty="0"/>
          </a:p>
        </p:txBody>
      </p:sp>
      <p:sp>
        <p:nvSpPr>
          <p:cNvPr id="18443" name="Flecha: hacia abajo 18442">
            <a:extLst>
              <a:ext uri="{FF2B5EF4-FFF2-40B4-BE49-F238E27FC236}">
                <a16:creationId xmlns:a16="http://schemas.microsoft.com/office/drawing/2014/main" id="{726025A0-4A50-4D18-3509-633C09C57D95}"/>
              </a:ext>
            </a:extLst>
          </p:cNvPr>
          <p:cNvSpPr/>
          <p:nvPr/>
        </p:nvSpPr>
        <p:spPr>
          <a:xfrm>
            <a:off x="7439206" y="4357181"/>
            <a:ext cx="314255" cy="450151"/>
          </a:xfrm>
          <a:prstGeom prst="downArrow">
            <a:avLst/>
          </a:prstGeom>
          <a:solidFill>
            <a:srgbClr val="003A6A"/>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18446" name="Rectángulo: esquinas redondeadas 18445">
            <a:extLst>
              <a:ext uri="{FF2B5EF4-FFF2-40B4-BE49-F238E27FC236}">
                <a16:creationId xmlns:a16="http://schemas.microsoft.com/office/drawing/2014/main" id="{028A231E-9720-1316-FD93-8B13E9735965}"/>
              </a:ext>
            </a:extLst>
          </p:cNvPr>
          <p:cNvSpPr/>
          <p:nvPr/>
        </p:nvSpPr>
        <p:spPr>
          <a:xfrm>
            <a:off x="6146256" y="4862917"/>
            <a:ext cx="2900156" cy="1091096"/>
          </a:xfrm>
          <a:prstGeom prst="roundRect">
            <a:avLst/>
          </a:prstGeom>
          <a:solidFill>
            <a:schemeClr val="bg1">
              <a:lumMod val="95000"/>
            </a:schemeClr>
          </a:solidFill>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200" b="1" dirty="0"/>
              <a:t>Se reconocerán como un activo diferido hasta tanto esta se reconozca, momento en el cual se aumentará el valor de la inversión afectando el activo diferido reconocido inicialmente</a:t>
            </a:r>
            <a:endParaRPr lang="es-CO" sz="1600" b="1" dirty="0"/>
          </a:p>
        </p:txBody>
      </p:sp>
      <p:pic>
        <p:nvPicPr>
          <p:cNvPr id="18448" name="Gráfico 18447" descr="megáfono1 con relleno sólido">
            <a:extLst>
              <a:ext uri="{FF2B5EF4-FFF2-40B4-BE49-F238E27FC236}">
                <a16:creationId xmlns:a16="http://schemas.microsoft.com/office/drawing/2014/main" id="{EAE40E0C-18AD-F134-4297-2CBF803719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37955">
            <a:off x="5928753" y="2720698"/>
            <a:ext cx="668022" cy="668022"/>
          </a:xfrm>
          <a:prstGeom prst="rect">
            <a:avLst/>
          </a:prstGeom>
        </p:spPr>
      </p:pic>
    </p:spTree>
    <p:extLst>
      <p:ext uri="{BB962C8B-B14F-4D97-AF65-F5344CB8AC3E}">
        <p14:creationId xmlns:p14="http://schemas.microsoft.com/office/powerpoint/2010/main" val="695446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18440" name="CuadroTexto 8">
            <a:extLst>
              <a:ext uri="{FF2B5EF4-FFF2-40B4-BE49-F238E27FC236}">
                <a16:creationId xmlns:a16="http://schemas.microsoft.com/office/drawing/2014/main" id="{73A09D8B-397B-C4AC-AA6F-5CC871E5B07F}"/>
              </a:ext>
            </a:extLst>
          </p:cNvPr>
          <p:cNvSpPr txBox="1">
            <a:spLocks noChangeArrowheads="1"/>
          </p:cNvSpPr>
          <p:nvPr/>
        </p:nvSpPr>
        <p:spPr bwMode="auto">
          <a:xfrm>
            <a:off x="3491879" y="3075057"/>
            <a:ext cx="2160241" cy="400110"/>
          </a:xfrm>
          <a:prstGeom prst="rect">
            <a:avLst/>
          </a:prstGeom>
          <a:solidFill>
            <a:srgbClr val="003A6A"/>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s-CO"/>
            </a:defPPr>
            <a:lvl1pPr algn="just">
              <a:defRPr sz="2000" b="1" i="1">
                <a:solidFill>
                  <a:srgbClr val="1F497D"/>
                </a:solidFill>
                <a:latin typeface="Arial titulos"/>
              </a:defRPr>
            </a:lvl1pPr>
          </a:lstStyle>
          <a:p>
            <a:pPr algn="ctr"/>
            <a:r>
              <a:rPr lang="es-CO" altLang="es-CO" dirty="0">
                <a:solidFill>
                  <a:schemeClr val="bg1"/>
                </a:solidFill>
              </a:rPr>
              <a:t>Casos prácticos</a:t>
            </a:r>
          </a:p>
        </p:txBody>
      </p:sp>
    </p:spTree>
    <p:extLst>
      <p:ext uri="{BB962C8B-B14F-4D97-AF65-F5344CB8AC3E}">
        <p14:creationId xmlns:p14="http://schemas.microsoft.com/office/powerpoint/2010/main" val="4233866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471488"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CuadroTexto 8">
            <a:extLst>
              <a:ext uri="{FF2B5EF4-FFF2-40B4-BE49-F238E27FC236}">
                <a16:creationId xmlns:a16="http://schemas.microsoft.com/office/drawing/2014/main" id="{B8A19078-8803-AC78-0735-D0CBC2433B3E}"/>
              </a:ext>
            </a:extLst>
          </p:cNvPr>
          <p:cNvSpPr txBox="1">
            <a:spLocks noChangeArrowheads="1"/>
          </p:cNvSpPr>
          <p:nvPr/>
        </p:nvSpPr>
        <p:spPr bwMode="auto">
          <a:xfrm>
            <a:off x="776152" y="296863"/>
            <a:ext cx="3816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just">
              <a:defRPr sz="2000" b="1" i="1">
                <a:solidFill>
                  <a:srgbClr val="1F497D"/>
                </a:solidFill>
                <a:latin typeface="Arial titulos"/>
              </a:defRPr>
            </a:lvl1pPr>
          </a:lstStyle>
          <a:p>
            <a:r>
              <a:rPr lang="es-CO" altLang="es-CO" dirty="0"/>
              <a:t>Planteamiento del Caso</a:t>
            </a:r>
          </a:p>
        </p:txBody>
      </p:sp>
      <p:sp>
        <p:nvSpPr>
          <p:cNvPr id="3" name="Rectángulo: esquinas redondeadas 2">
            <a:extLst>
              <a:ext uri="{FF2B5EF4-FFF2-40B4-BE49-F238E27FC236}">
                <a16:creationId xmlns:a16="http://schemas.microsoft.com/office/drawing/2014/main" id="{69A7D678-9058-7C71-8373-07CBAD2AD7BE}"/>
              </a:ext>
            </a:extLst>
          </p:cNvPr>
          <p:cNvSpPr/>
          <p:nvPr/>
        </p:nvSpPr>
        <p:spPr>
          <a:xfrm>
            <a:off x="776152" y="1097274"/>
            <a:ext cx="7704856" cy="2088232"/>
          </a:xfrm>
          <a:prstGeom prst="roundRect">
            <a:avLst/>
          </a:prstGeom>
          <a:ln w="19050">
            <a:prstDash val="sysDot"/>
          </a:ln>
        </p:spPr>
        <p:style>
          <a:lnRef idx="2">
            <a:schemeClr val="accent1"/>
          </a:lnRef>
          <a:fillRef idx="1">
            <a:schemeClr val="lt1"/>
          </a:fillRef>
          <a:effectRef idx="0">
            <a:schemeClr val="accent1"/>
          </a:effectRef>
          <a:fontRef idx="minor">
            <a:schemeClr val="dk1"/>
          </a:fontRef>
        </p:style>
        <p:txBody>
          <a:bodyPr rtlCol="0" anchor="ctr"/>
          <a:lstStyle/>
          <a:p>
            <a:pPr algn="just"/>
            <a:r>
              <a:rPr lang="es-ES" sz="1200" dirty="0"/>
              <a:t>El 02 de febrero de 20X5 una entidad adquiere tres TES con fecha de vencimiento al 24 de octubre de 20X8. </a:t>
            </a:r>
          </a:p>
          <a:p>
            <a:pPr algn="just"/>
            <a:endParaRPr lang="es-ES" sz="1200" dirty="0"/>
          </a:p>
          <a:p>
            <a:pPr algn="just"/>
            <a:r>
              <a:rPr lang="es-ES" sz="1200" dirty="0"/>
              <a:t>El valor nominal de cada título es de $100.000.000, su tasa cupón es del 11,25% efectiva anual (E.A.) y paga cupones el 24 de octubre de cada año hasta su vencimiento. </a:t>
            </a:r>
          </a:p>
          <a:p>
            <a:pPr algn="just"/>
            <a:endParaRPr lang="es-ES" sz="1200" dirty="0"/>
          </a:p>
          <a:p>
            <a:pPr algn="just"/>
            <a:r>
              <a:rPr lang="es-ES" sz="1200" dirty="0"/>
              <a:t>En la fecha de compra, la tasa de negociación de los TES fue del 5,09% E.A. (la cual equivale a una tasa del 0,0136% diaria) y los costos directamente atribuibles a la adquisición de los títulos (costos de transacción), relacionados con una comisión pagada al intermediario financiero, correspondieron al 0,5% del precio de compra de cada título. </a:t>
            </a:r>
          </a:p>
          <a:p>
            <a:pPr algn="just"/>
            <a:endParaRPr lang="es-ES" sz="1200" dirty="0"/>
          </a:p>
          <a:p>
            <a:pPr algn="just"/>
            <a:r>
              <a:rPr lang="es-ES" sz="1200" dirty="0"/>
              <a:t>A continuación, se resumen los principales datos de los TES adquiridos: </a:t>
            </a:r>
            <a:endParaRPr lang="es-CO" sz="1600" dirty="0"/>
          </a:p>
        </p:txBody>
      </p:sp>
      <p:sp>
        <p:nvSpPr>
          <p:cNvPr id="5" name="CuadroTexto 4">
            <a:extLst>
              <a:ext uri="{FF2B5EF4-FFF2-40B4-BE49-F238E27FC236}">
                <a16:creationId xmlns:a16="http://schemas.microsoft.com/office/drawing/2014/main" id="{DC478C58-D311-169D-6817-03C1BEDA76A4}"/>
              </a:ext>
            </a:extLst>
          </p:cNvPr>
          <p:cNvSpPr txBox="1"/>
          <p:nvPr/>
        </p:nvSpPr>
        <p:spPr>
          <a:xfrm>
            <a:off x="56580" y="6093296"/>
            <a:ext cx="2643212" cy="200055"/>
          </a:xfrm>
          <a:prstGeom prst="rect">
            <a:avLst/>
          </a:prstGeom>
          <a:noFill/>
        </p:spPr>
        <p:txBody>
          <a:bodyPr wrap="square">
            <a:spAutoFit/>
          </a:bodyPr>
          <a:lstStyle/>
          <a:p>
            <a:r>
              <a:rPr lang="es-ES" sz="700" dirty="0"/>
              <a:t>Elaborada por el GIT de Investigación y Normas de la CGN</a:t>
            </a:r>
            <a:endParaRPr lang="es-CO" sz="700" dirty="0"/>
          </a:p>
        </p:txBody>
      </p:sp>
      <p:pic>
        <p:nvPicPr>
          <p:cNvPr id="7" name="Imagen 6">
            <a:extLst>
              <a:ext uri="{FF2B5EF4-FFF2-40B4-BE49-F238E27FC236}">
                <a16:creationId xmlns:a16="http://schemas.microsoft.com/office/drawing/2014/main" id="{278A55D6-8F15-8DEB-FFFC-30A2FBE1A9B3}"/>
              </a:ext>
            </a:extLst>
          </p:cNvPr>
          <p:cNvPicPr>
            <a:picLocks noChangeAspect="1"/>
          </p:cNvPicPr>
          <p:nvPr/>
        </p:nvPicPr>
        <p:blipFill>
          <a:blip r:embed="rId3"/>
          <a:stretch>
            <a:fillRect/>
          </a:stretch>
        </p:blipFill>
        <p:spPr>
          <a:xfrm>
            <a:off x="2051720" y="3272193"/>
            <a:ext cx="4788964" cy="2088232"/>
          </a:xfrm>
          <a:prstGeom prst="rect">
            <a:avLst/>
          </a:prstGeom>
        </p:spPr>
      </p:pic>
      <p:sp>
        <p:nvSpPr>
          <p:cNvPr id="9" name="CuadroTexto 8">
            <a:extLst>
              <a:ext uri="{FF2B5EF4-FFF2-40B4-BE49-F238E27FC236}">
                <a16:creationId xmlns:a16="http://schemas.microsoft.com/office/drawing/2014/main" id="{602E50AD-72E0-ED59-F7A8-06FAEC8E8637}"/>
              </a:ext>
            </a:extLst>
          </p:cNvPr>
          <p:cNvSpPr txBox="1"/>
          <p:nvPr/>
        </p:nvSpPr>
        <p:spPr>
          <a:xfrm>
            <a:off x="2915816" y="5760726"/>
            <a:ext cx="5832648" cy="553998"/>
          </a:xfrm>
          <a:prstGeom prst="rect">
            <a:avLst/>
          </a:prstGeom>
          <a:noFill/>
        </p:spPr>
        <p:txBody>
          <a:bodyPr wrap="square">
            <a:spAutoFit/>
          </a:bodyPr>
          <a:lstStyle/>
          <a:p>
            <a:r>
              <a:rPr lang="es-ES" sz="600" dirty="0"/>
              <a:t>[1] La tasa cupón es el porcentaje que se fija contractualmente para la determinación del valor que debe pagar el emisor como intereses periódicos durante la vigencia de la inversión. En consecuencia, es aquella con la cual se calculan los flujos futuros de efectivo correspondientes a los cupones (intereses) del TES. </a:t>
            </a:r>
          </a:p>
          <a:p>
            <a:endParaRPr lang="es-ES" sz="600" dirty="0"/>
          </a:p>
          <a:p>
            <a:r>
              <a:rPr lang="es-ES" sz="600" dirty="0"/>
              <a:t>[2] La tasa de compra es la tasa de negociación de la entidad, con la cual se descuentan los flujos futuros de efectivo a recibir para efectos de establecer el precio, dadas las condiciones de rentabilidad esperada del inversionista.</a:t>
            </a:r>
            <a:endParaRPr lang="es-CO" sz="600" dirty="0"/>
          </a:p>
        </p:txBody>
      </p:sp>
    </p:spTree>
    <p:extLst>
      <p:ext uri="{BB962C8B-B14F-4D97-AF65-F5344CB8AC3E}">
        <p14:creationId xmlns:p14="http://schemas.microsoft.com/office/powerpoint/2010/main" val="28910447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11657</TotalTime>
  <Words>6820</Words>
  <Application>Microsoft Office PowerPoint</Application>
  <PresentationFormat>Presentación en pantalla (4:3)</PresentationFormat>
  <Paragraphs>539</Paragraphs>
  <Slides>57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57</vt:i4>
      </vt:variant>
    </vt:vector>
  </HeadingPairs>
  <TitlesOfParts>
    <vt:vector size="62" baseType="lpstr">
      <vt:lpstr>Arial</vt:lpstr>
      <vt:lpstr>Arial titulos</vt:lpstr>
      <vt:lpstr>Calibri</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DIAGNÓSTICO PLAN DE INTERVENCIÓN</dc:title>
  <dc:creator>Monitor</dc:creator>
  <cp:lastModifiedBy>Geovanny Villada Zapata</cp:lastModifiedBy>
  <cp:revision>757</cp:revision>
  <dcterms:created xsi:type="dcterms:W3CDTF">2010-08-19T19:03:43Z</dcterms:created>
  <dcterms:modified xsi:type="dcterms:W3CDTF">2023-04-26T16:48:07Z</dcterms:modified>
</cp:coreProperties>
</file>