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notesSlides/notesSlide1.xml" ContentType="application/vnd.openxmlformats-officedocument.presentationml.notesSl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theme/themeOverride20.xml" ContentType="application/vnd.openxmlformats-officedocument.themeOverride+xml"/>
  <Override PartName="/ppt/theme/themeOverride21.xml" ContentType="application/vnd.openxmlformats-officedocument.themeOverride+xml"/>
  <Override PartName="/ppt/theme/themeOverride22.xml" ContentType="application/vnd.openxmlformats-officedocument.themeOverride+xml"/>
  <Override PartName="/ppt/theme/themeOverride23.xml" ContentType="application/vnd.openxmlformats-officedocument.themeOverride+xml"/>
  <Override PartName="/ppt/theme/themeOverride24.xml" ContentType="application/vnd.openxmlformats-officedocument.themeOverride+xml"/>
  <Override PartName="/ppt/theme/themeOverride25.xml" ContentType="application/vnd.openxmlformats-officedocument.themeOverride+xml"/>
  <Override PartName="/ppt/theme/themeOverride26.xml" ContentType="application/vnd.openxmlformats-officedocument.themeOverride+xml"/>
  <Override PartName="/ppt/theme/themeOverride27.xml" ContentType="application/vnd.openxmlformats-officedocument.themeOverride+xml"/>
  <Override PartName="/ppt/theme/themeOverride28.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1"/>
  </p:sldMasterIdLst>
  <p:notesMasterIdLst>
    <p:notesMasterId r:id="rId54"/>
  </p:notesMasterIdLst>
  <p:handoutMasterIdLst>
    <p:handoutMasterId r:id="rId55"/>
  </p:handoutMasterIdLst>
  <p:sldIdLst>
    <p:sldId id="357" r:id="rId2"/>
    <p:sldId id="395" r:id="rId3"/>
    <p:sldId id="407" r:id="rId4"/>
    <p:sldId id="467" r:id="rId5"/>
    <p:sldId id="486" r:id="rId6"/>
    <p:sldId id="411" r:id="rId7"/>
    <p:sldId id="413" r:id="rId8"/>
    <p:sldId id="468" r:id="rId9"/>
    <p:sldId id="469" r:id="rId10"/>
    <p:sldId id="470" r:id="rId11"/>
    <p:sldId id="471" r:id="rId12"/>
    <p:sldId id="472" r:id="rId13"/>
    <p:sldId id="473" r:id="rId14"/>
    <p:sldId id="474" r:id="rId15"/>
    <p:sldId id="475" r:id="rId16"/>
    <p:sldId id="476" r:id="rId17"/>
    <p:sldId id="477" r:id="rId18"/>
    <p:sldId id="478" r:id="rId19"/>
    <p:sldId id="479" r:id="rId20"/>
    <p:sldId id="480" r:id="rId21"/>
    <p:sldId id="481" r:id="rId22"/>
    <p:sldId id="482" r:id="rId23"/>
    <p:sldId id="483" r:id="rId24"/>
    <p:sldId id="484" r:id="rId25"/>
    <p:sldId id="485" r:id="rId26"/>
    <p:sldId id="487" r:id="rId27"/>
    <p:sldId id="497" r:id="rId28"/>
    <p:sldId id="488" r:id="rId29"/>
    <p:sldId id="489" r:id="rId30"/>
    <p:sldId id="490" r:id="rId31"/>
    <p:sldId id="491" r:id="rId32"/>
    <p:sldId id="492" r:id="rId33"/>
    <p:sldId id="493" r:id="rId34"/>
    <p:sldId id="494" r:id="rId35"/>
    <p:sldId id="495" r:id="rId36"/>
    <p:sldId id="496" r:id="rId37"/>
    <p:sldId id="498" r:id="rId38"/>
    <p:sldId id="499" r:id="rId39"/>
    <p:sldId id="500" r:id="rId40"/>
    <p:sldId id="501" r:id="rId41"/>
    <p:sldId id="502" r:id="rId42"/>
    <p:sldId id="503" r:id="rId43"/>
    <p:sldId id="504" r:id="rId44"/>
    <p:sldId id="505" r:id="rId45"/>
    <p:sldId id="506" r:id="rId46"/>
    <p:sldId id="507" r:id="rId47"/>
    <p:sldId id="508" r:id="rId48"/>
    <p:sldId id="509" r:id="rId49"/>
    <p:sldId id="510" r:id="rId50"/>
    <p:sldId id="511" r:id="rId51"/>
    <p:sldId id="512" r:id="rId52"/>
    <p:sldId id="466" r:id="rId53"/>
  </p:sldIdLst>
  <p:sldSz cx="9144000" cy="6858000" type="screen4x3"/>
  <p:notesSz cx="6858000" cy="9144000"/>
  <p:defaultTextStyle>
    <a:defPPr>
      <a:defRPr lang="es-CO"/>
    </a:defPPr>
    <a:lvl1pPr algn="l" rtl="0" eaLnBrk="0" fontAlgn="base" hangingPunct="0">
      <a:spcBef>
        <a:spcPct val="0"/>
      </a:spcBef>
      <a:spcAft>
        <a:spcPct val="0"/>
      </a:spcAft>
      <a:defRPr sz="2100" kern="1200">
        <a:solidFill>
          <a:schemeClr val="tx1"/>
        </a:solidFill>
        <a:latin typeface="Arial" panose="020B0604020202020204" pitchFamily="34" charset="0"/>
        <a:ea typeface="MS PGothic" panose="020B0600070205080204" pitchFamily="34" charset="-128"/>
        <a:cs typeface="+mn-cs"/>
      </a:defRPr>
    </a:lvl1pPr>
    <a:lvl2pPr marL="406400" indent="50800" algn="l" rtl="0" eaLnBrk="0" fontAlgn="base" hangingPunct="0">
      <a:spcBef>
        <a:spcPct val="0"/>
      </a:spcBef>
      <a:spcAft>
        <a:spcPct val="0"/>
      </a:spcAft>
      <a:defRPr sz="2100" kern="1200">
        <a:solidFill>
          <a:schemeClr val="tx1"/>
        </a:solidFill>
        <a:latin typeface="Arial" panose="020B0604020202020204" pitchFamily="34" charset="0"/>
        <a:ea typeface="MS PGothic" panose="020B0600070205080204" pitchFamily="34" charset="-128"/>
        <a:cs typeface="+mn-cs"/>
      </a:defRPr>
    </a:lvl2pPr>
    <a:lvl3pPr marL="812800" indent="101600" algn="l" rtl="0" eaLnBrk="0" fontAlgn="base" hangingPunct="0">
      <a:spcBef>
        <a:spcPct val="0"/>
      </a:spcBef>
      <a:spcAft>
        <a:spcPct val="0"/>
      </a:spcAft>
      <a:defRPr sz="2100" kern="1200">
        <a:solidFill>
          <a:schemeClr val="tx1"/>
        </a:solidFill>
        <a:latin typeface="Arial" panose="020B0604020202020204" pitchFamily="34" charset="0"/>
        <a:ea typeface="MS PGothic" panose="020B0600070205080204" pitchFamily="34" charset="-128"/>
        <a:cs typeface="+mn-cs"/>
      </a:defRPr>
    </a:lvl3pPr>
    <a:lvl4pPr marL="1219200" indent="152400" algn="l" rtl="0" eaLnBrk="0" fontAlgn="base" hangingPunct="0">
      <a:spcBef>
        <a:spcPct val="0"/>
      </a:spcBef>
      <a:spcAft>
        <a:spcPct val="0"/>
      </a:spcAft>
      <a:defRPr sz="2100" kern="1200">
        <a:solidFill>
          <a:schemeClr val="tx1"/>
        </a:solidFill>
        <a:latin typeface="Arial" panose="020B0604020202020204" pitchFamily="34" charset="0"/>
        <a:ea typeface="MS PGothic" panose="020B0600070205080204" pitchFamily="34" charset="-128"/>
        <a:cs typeface="+mn-cs"/>
      </a:defRPr>
    </a:lvl4pPr>
    <a:lvl5pPr marL="1625600" indent="203200" algn="l" rtl="0" eaLnBrk="0" fontAlgn="base" hangingPunct="0">
      <a:spcBef>
        <a:spcPct val="0"/>
      </a:spcBef>
      <a:spcAft>
        <a:spcPct val="0"/>
      </a:spcAft>
      <a:defRPr sz="21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1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1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1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100"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5384"/>
    <a:srgbClr val="007767"/>
    <a:srgbClr val="003A6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765" autoAdjust="0"/>
    <p:restoredTop sz="92308"/>
  </p:normalViewPr>
  <p:slideViewPr>
    <p:cSldViewPr>
      <p:cViewPr varScale="1">
        <p:scale>
          <a:sx n="102" d="100"/>
          <a:sy n="102" d="100"/>
        </p:scale>
        <p:origin x="1650" y="10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45FE9DB5-B4CB-274E-9822-4EFD6DB2867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charset="0"/>
                <a:ea typeface="MS PGothic" charset="-128"/>
              </a:defRPr>
            </a:lvl1pPr>
          </a:lstStyle>
          <a:p>
            <a:pPr>
              <a:defRPr/>
            </a:pPr>
            <a:endParaRPr lang="es-ES_tradnl"/>
          </a:p>
        </p:txBody>
      </p:sp>
      <p:sp>
        <p:nvSpPr>
          <p:cNvPr id="3" name="Marcador de fecha 2">
            <a:extLst>
              <a:ext uri="{FF2B5EF4-FFF2-40B4-BE49-F238E27FC236}">
                <a16:creationId xmlns:a16="http://schemas.microsoft.com/office/drawing/2014/main" id="{5BDBB47E-6830-D344-9918-FECE5C46C3A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atin typeface="Arial" charset="0"/>
                <a:ea typeface="MS PGothic" charset="-128"/>
              </a:defRPr>
            </a:lvl1pPr>
          </a:lstStyle>
          <a:p>
            <a:pPr>
              <a:defRPr/>
            </a:pPr>
            <a:fld id="{AA7984B3-1B9C-4665-A062-675A7E100B38}" type="datetimeFigureOut">
              <a:rPr lang="es-ES_tradnl"/>
              <a:pPr>
                <a:defRPr/>
              </a:pPr>
              <a:t>03/10/2023</a:t>
            </a:fld>
            <a:endParaRPr lang="es-ES_tradnl"/>
          </a:p>
        </p:txBody>
      </p:sp>
      <p:sp>
        <p:nvSpPr>
          <p:cNvPr id="4" name="Marcador de pie de página 3">
            <a:extLst>
              <a:ext uri="{FF2B5EF4-FFF2-40B4-BE49-F238E27FC236}">
                <a16:creationId xmlns:a16="http://schemas.microsoft.com/office/drawing/2014/main" id="{806C38CD-32D2-F844-80B3-ABE0F0E0690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atin typeface="Arial" charset="0"/>
                <a:ea typeface="MS PGothic" charset="-128"/>
              </a:defRPr>
            </a:lvl1pPr>
          </a:lstStyle>
          <a:p>
            <a:pPr>
              <a:defRPr/>
            </a:pPr>
            <a:endParaRPr lang="es-ES_tradnl"/>
          </a:p>
        </p:txBody>
      </p:sp>
      <p:sp>
        <p:nvSpPr>
          <p:cNvPr id="5" name="Marcador de número de diapositiva 4">
            <a:extLst>
              <a:ext uri="{FF2B5EF4-FFF2-40B4-BE49-F238E27FC236}">
                <a16:creationId xmlns:a16="http://schemas.microsoft.com/office/drawing/2014/main" id="{EEC8AAF7-1200-2644-9EAC-77C5766FEB04}"/>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1C17B823-DDF9-4EC7-9245-FB878C01E0C8}" type="slidenum">
              <a:rPr lang="es-ES_tradnl" altLang="es-CO"/>
              <a:pPr/>
              <a:t>‹Nº›</a:t>
            </a:fld>
            <a:endParaRPr lang="es-ES_tradnl" altLang="es-CO"/>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861D9D40-6124-664E-A316-0B245F14DBB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charset="0"/>
                <a:ea typeface="MS PGothic" charset="-128"/>
              </a:defRPr>
            </a:lvl1pPr>
          </a:lstStyle>
          <a:p>
            <a:pPr>
              <a:defRPr/>
            </a:pPr>
            <a:endParaRPr lang="es-ES_tradnl"/>
          </a:p>
        </p:txBody>
      </p:sp>
      <p:sp>
        <p:nvSpPr>
          <p:cNvPr id="3" name="Marcador de fecha 2">
            <a:extLst>
              <a:ext uri="{FF2B5EF4-FFF2-40B4-BE49-F238E27FC236}">
                <a16:creationId xmlns:a16="http://schemas.microsoft.com/office/drawing/2014/main" id="{847DF98F-CE36-3348-A025-EEDAF3C7E5B7}"/>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charset="0"/>
                <a:ea typeface="MS PGothic" charset="-128"/>
              </a:defRPr>
            </a:lvl1pPr>
          </a:lstStyle>
          <a:p>
            <a:pPr>
              <a:defRPr/>
            </a:pPr>
            <a:fld id="{AFD4B9C2-6C30-4171-A96E-284684E3D4B5}" type="datetimeFigureOut">
              <a:rPr lang="es-ES_tradnl"/>
              <a:pPr>
                <a:defRPr/>
              </a:pPr>
              <a:t>03/10/2023</a:t>
            </a:fld>
            <a:endParaRPr lang="es-ES_tradnl"/>
          </a:p>
        </p:txBody>
      </p:sp>
      <p:sp>
        <p:nvSpPr>
          <p:cNvPr id="4" name="Marcador de imagen de diapositiva 3">
            <a:extLst>
              <a:ext uri="{FF2B5EF4-FFF2-40B4-BE49-F238E27FC236}">
                <a16:creationId xmlns:a16="http://schemas.microsoft.com/office/drawing/2014/main" id="{738A0D40-189F-A540-A72B-D044DA9603C4}"/>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s-ES_tradnl" noProof="0"/>
          </a:p>
        </p:txBody>
      </p:sp>
      <p:sp>
        <p:nvSpPr>
          <p:cNvPr id="5" name="Marcador de notas 4">
            <a:extLst>
              <a:ext uri="{FF2B5EF4-FFF2-40B4-BE49-F238E27FC236}">
                <a16:creationId xmlns:a16="http://schemas.microsoft.com/office/drawing/2014/main" id="{625ADEAA-3A49-4840-A7CC-94497E12A2CB}"/>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_tradnl" noProof="0"/>
              <a:t>Haga clic para modificar el estilo de texto del patrón</a:t>
            </a:r>
          </a:p>
          <a:p>
            <a:pPr lvl="1"/>
            <a:r>
              <a:rPr lang="es-ES_tradnl" noProof="0"/>
              <a:t>Segundo nivel</a:t>
            </a:r>
          </a:p>
          <a:p>
            <a:pPr lvl="2"/>
            <a:r>
              <a:rPr lang="es-ES_tradnl" noProof="0"/>
              <a:t>Tercer nivel</a:t>
            </a:r>
          </a:p>
          <a:p>
            <a:pPr lvl="3"/>
            <a:r>
              <a:rPr lang="es-ES_tradnl" noProof="0"/>
              <a:t>Cuarto nivel</a:t>
            </a:r>
          </a:p>
          <a:p>
            <a:pPr lvl="4"/>
            <a:r>
              <a:rPr lang="es-ES_tradnl" noProof="0"/>
              <a:t>Quinto nivel</a:t>
            </a:r>
          </a:p>
        </p:txBody>
      </p:sp>
      <p:sp>
        <p:nvSpPr>
          <p:cNvPr id="6" name="Marcador de pie de página 5">
            <a:extLst>
              <a:ext uri="{FF2B5EF4-FFF2-40B4-BE49-F238E27FC236}">
                <a16:creationId xmlns:a16="http://schemas.microsoft.com/office/drawing/2014/main" id="{A09FE5B0-FDFB-3845-8292-5E292B843298}"/>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charset="0"/>
                <a:ea typeface="MS PGothic" charset="-128"/>
              </a:defRPr>
            </a:lvl1pPr>
          </a:lstStyle>
          <a:p>
            <a:pPr>
              <a:defRPr/>
            </a:pPr>
            <a:endParaRPr lang="es-ES_tradnl"/>
          </a:p>
        </p:txBody>
      </p:sp>
      <p:sp>
        <p:nvSpPr>
          <p:cNvPr id="7" name="Marcador de número de diapositiva 6">
            <a:extLst>
              <a:ext uri="{FF2B5EF4-FFF2-40B4-BE49-F238E27FC236}">
                <a16:creationId xmlns:a16="http://schemas.microsoft.com/office/drawing/2014/main" id="{258A5BE0-8FCF-9D4C-973A-536B2EFA3872}"/>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EB614B23-8911-4504-A63F-CE30D7A2F6E2}" type="slidenum">
              <a:rPr lang="es-ES_tradnl" altLang="es-CO"/>
              <a:pPr/>
              <a:t>‹Nº›</a:t>
            </a:fld>
            <a:endParaRPr lang="es-ES_tradnl" altLang="es-CO"/>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EB614B23-8911-4504-A63F-CE30D7A2F6E2}" type="slidenum">
              <a:rPr lang="es-ES_tradnl" altLang="es-CO" smtClean="0"/>
              <a:pPr/>
              <a:t>26</a:t>
            </a:fld>
            <a:endParaRPr lang="es-ES_tradnl" altLang="es-CO"/>
          </a:p>
        </p:txBody>
      </p:sp>
    </p:spTree>
    <p:extLst>
      <p:ext uri="{BB962C8B-B14F-4D97-AF65-F5344CB8AC3E}">
        <p14:creationId xmlns:p14="http://schemas.microsoft.com/office/powerpoint/2010/main" val="8137715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es-ES_tradnl"/>
              <a:t>Clic para editar título</a:t>
            </a:r>
            <a:endParaRPr lang="es-CO"/>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endParaRPr lang="es-CO"/>
          </a:p>
        </p:txBody>
      </p:sp>
      <p:sp>
        <p:nvSpPr>
          <p:cNvPr id="4" name="Marcador de fecha 3">
            <a:extLst>
              <a:ext uri="{FF2B5EF4-FFF2-40B4-BE49-F238E27FC236}">
                <a16:creationId xmlns:a16="http://schemas.microsoft.com/office/drawing/2014/main" id="{7E30A22E-99B6-6E86-4CC7-7A04C293902C}"/>
              </a:ext>
            </a:extLst>
          </p:cNvPr>
          <p:cNvSpPr>
            <a:spLocks noGrp="1"/>
          </p:cNvSpPr>
          <p:nvPr>
            <p:ph type="dt" sz="half" idx="10"/>
          </p:nvPr>
        </p:nvSpPr>
        <p:spPr/>
        <p:txBody>
          <a:bodyPr/>
          <a:lstStyle>
            <a:lvl1pPr>
              <a:defRPr/>
            </a:lvl1pPr>
          </a:lstStyle>
          <a:p>
            <a:pPr>
              <a:defRPr/>
            </a:pPr>
            <a:fld id="{562581C6-3B20-477F-BEBD-A7AE71FF7AE8}" type="datetimeFigureOut">
              <a:rPr lang="es-CO" altLang="es-CO"/>
              <a:pPr>
                <a:defRPr/>
              </a:pPr>
              <a:t>3/10/2023</a:t>
            </a:fld>
            <a:endParaRPr lang="es-CO" altLang="es-CO"/>
          </a:p>
        </p:txBody>
      </p:sp>
      <p:sp>
        <p:nvSpPr>
          <p:cNvPr id="5" name="Marcador de pie de página 4">
            <a:extLst>
              <a:ext uri="{FF2B5EF4-FFF2-40B4-BE49-F238E27FC236}">
                <a16:creationId xmlns:a16="http://schemas.microsoft.com/office/drawing/2014/main" id="{BA0D24F8-2B6F-D49B-A6E4-2960BFDA8C88}"/>
              </a:ext>
            </a:extLst>
          </p:cNvPr>
          <p:cNvSpPr>
            <a:spLocks noGrp="1"/>
          </p:cNvSpPr>
          <p:nvPr>
            <p:ph type="ftr" sz="quarter" idx="11"/>
          </p:nvPr>
        </p:nvSpPr>
        <p:spPr/>
        <p:txBody>
          <a:bodyPr/>
          <a:lstStyle>
            <a:lvl1pPr>
              <a:defRPr/>
            </a:lvl1pPr>
          </a:lstStyle>
          <a:p>
            <a:pPr>
              <a:defRPr/>
            </a:pPr>
            <a:endParaRPr lang="es-ES_tradnl" altLang="es-CO"/>
          </a:p>
        </p:txBody>
      </p:sp>
      <p:sp>
        <p:nvSpPr>
          <p:cNvPr id="6" name="Marcador de número de diapositiva 5">
            <a:extLst>
              <a:ext uri="{FF2B5EF4-FFF2-40B4-BE49-F238E27FC236}">
                <a16:creationId xmlns:a16="http://schemas.microsoft.com/office/drawing/2014/main" id="{434503C0-52D6-4F41-DCD8-81FA34839D6F}"/>
              </a:ext>
            </a:extLst>
          </p:cNvPr>
          <p:cNvSpPr>
            <a:spLocks noGrp="1"/>
          </p:cNvSpPr>
          <p:nvPr>
            <p:ph type="sldNum" sz="quarter" idx="12"/>
          </p:nvPr>
        </p:nvSpPr>
        <p:spPr/>
        <p:txBody>
          <a:bodyPr/>
          <a:lstStyle>
            <a:lvl1pPr>
              <a:defRPr/>
            </a:lvl1pPr>
          </a:lstStyle>
          <a:p>
            <a:fld id="{BC62B9CB-D70D-48E0-A766-7B401F2229A6}" type="slidenum">
              <a:rPr lang="es-CO" altLang="es-CO"/>
              <a:pPr/>
              <a:t>‹Nº›</a:t>
            </a:fld>
            <a:endParaRPr lang="es-CO" altLang="es-CO"/>
          </a:p>
        </p:txBody>
      </p:sp>
    </p:spTree>
    <p:extLst>
      <p:ext uri="{BB962C8B-B14F-4D97-AF65-F5344CB8AC3E}">
        <p14:creationId xmlns:p14="http://schemas.microsoft.com/office/powerpoint/2010/main" val="1467582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CO"/>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CO"/>
          </a:p>
        </p:txBody>
      </p:sp>
      <p:sp>
        <p:nvSpPr>
          <p:cNvPr id="4" name="Marcador de fecha 3">
            <a:extLst>
              <a:ext uri="{FF2B5EF4-FFF2-40B4-BE49-F238E27FC236}">
                <a16:creationId xmlns:a16="http://schemas.microsoft.com/office/drawing/2014/main" id="{60825E2C-9FC9-BD9D-E6A1-56521C1809E6}"/>
              </a:ext>
            </a:extLst>
          </p:cNvPr>
          <p:cNvSpPr>
            <a:spLocks noGrp="1"/>
          </p:cNvSpPr>
          <p:nvPr>
            <p:ph type="dt" sz="half" idx="10"/>
          </p:nvPr>
        </p:nvSpPr>
        <p:spPr/>
        <p:txBody>
          <a:bodyPr/>
          <a:lstStyle>
            <a:lvl1pPr>
              <a:defRPr/>
            </a:lvl1pPr>
          </a:lstStyle>
          <a:p>
            <a:pPr>
              <a:defRPr/>
            </a:pPr>
            <a:fld id="{B8FA88DE-5619-4696-9E4D-1BFF97890952}" type="datetimeFigureOut">
              <a:rPr lang="es-CO" altLang="es-CO"/>
              <a:pPr>
                <a:defRPr/>
              </a:pPr>
              <a:t>3/10/2023</a:t>
            </a:fld>
            <a:endParaRPr lang="es-CO" altLang="es-CO"/>
          </a:p>
        </p:txBody>
      </p:sp>
      <p:sp>
        <p:nvSpPr>
          <p:cNvPr id="5" name="Marcador de pie de página 4">
            <a:extLst>
              <a:ext uri="{FF2B5EF4-FFF2-40B4-BE49-F238E27FC236}">
                <a16:creationId xmlns:a16="http://schemas.microsoft.com/office/drawing/2014/main" id="{C60C4D8C-BDFD-F549-CBD1-45AC3505BF7F}"/>
              </a:ext>
            </a:extLst>
          </p:cNvPr>
          <p:cNvSpPr>
            <a:spLocks noGrp="1"/>
          </p:cNvSpPr>
          <p:nvPr>
            <p:ph type="ftr" sz="quarter" idx="11"/>
          </p:nvPr>
        </p:nvSpPr>
        <p:spPr/>
        <p:txBody>
          <a:bodyPr/>
          <a:lstStyle>
            <a:lvl1pPr>
              <a:defRPr/>
            </a:lvl1pPr>
          </a:lstStyle>
          <a:p>
            <a:pPr>
              <a:defRPr/>
            </a:pPr>
            <a:endParaRPr lang="es-ES_tradnl" altLang="es-CO"/>
          </a:p>
        </p:txBody>
      </p:sp>
      <p:sp>
        <p:nvSpPr>
          <p:cNvPr id="6" name="Marcador de número de diapositiva 5">
            <a:extLst>
              <a:ext uri="{FF2B5EF4-FFF2-40B4-BE49-F238E27FC236}">
                <a16:creationId xmlns:a16="http://schemas.microsoft.com/office/drawing/2014/main" id="{478388E2-0B9B-21E3-B1A6-837A3BB3A49C}"/>
              </a:ext>
            </a:extLst>
          </p:cNvPr>
          <p:cNvSpPr>
            <a:spLocks noGrp="1"/>
          </p:cNvSpPr>
          <p:nvPr>
            <p:ph type="sldNum" sz="quarter" idx="12"/>
          </p:nvPr>
        </p:nvSpPr>
        <p:spPr/>
        <p:txBody>
          <a:bodyPr/>
          <a:lstStyle>
            <a:lvl1pPr>
              <a:defRPr/>
            </a:lvl1pPr>
          </a:lstStyle>
          <a:p>
            <a:fld id="{3A9E5FA2-6852-4AFA-8E04-9D18EBE5EAE8}" type="slidenum">
              <a:rPr lang="es-CO" altLang="es-CO"/>
              <a:pPr/>
              <a:t>‹Nº›</a:t>
            </a:fld>
            <a:endParaRPr lang="es-CO" altLang="es-CO"/>
          </a:p>
        </p:txBody>
      </p:sp>
    </p:spTree>
    <p:extLst>
      <p:ext uri="{BB962C8B-B14F-4D97-AF65-F5344CB8AC3E}">
        <p14:creationId xmlns:p14="http://schemas.microsoft.com/office/powerpoint/2010/main" val="10346403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s-ES_tradnl"/>
              <a:t>Clic para editar título</a:t>
            </a:r>
            <a:endParaRPr lang="es-CO"/>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CO"/>
          </a:p>
        </p:txBody>
      </p:sp>
      <p:sp>
        <p:nvSpPr>
          <p:cNvPr id="4" name="Marcador de fecha 3">
            <a:extLst>
              <a:ext uri="{FF2B5EF4-FFF2-40B4-BE49-F238E27FC236}">
                <a16:creationId xmlns:a16="http://schemas.microsoft.com/office/drawing/2014/main" id="{B580AEEE-3230-105E-2C6D-369BE2E6F363}"/>
              </a:ext>
            </a:extLst>
          </p:cNvPr>
          <p:cNvSpPr>
            <a:spLocks noGrp="1"/>
          </p:cNvSpPr>
          <p:nvPr>
            <p:ph type="dt" sz="half" idx="10"/>
          </p:nvPr>
        </p:nvSpPr>
        <p:spPr/>
        <p:txBody>
          <a:bodyPr/>
          <a:lstStyle>
            <a:lvl1pPr>
              <a:defRPr/>
            </a:lvl1pPr>
          </a:lstStyle>
          <a:p>
            <a:pPr>
              <a:defRPr/>
            </a:pPr>
            <a:fld id="{FA8E3E5F-D069-47FB-8C99-B061C4FAF2C2}" type="datetimeFigureOut">
              <a:rPr lang="es-CO" altLang="es-CO"/>
              <a:pPr>
                <a:defRPr/>
              </a:pPr>
              <a:t>3/10/2023</a:t>
            </a:fld>
            <a:endParaRPr lang="es-CO" altLang="es-CO"/>
          </a:p>
        </p:txBody>
      </p:sp>
      <p:sp>
        <p:nvSpPr>
          <p:cNvPr id="5" name="Marcador de pie de página 4">
            <a:extLst>
              <a:ext uri="{FF2B5EF4-FFF2-40B4-BE49-F238E27FC236}">
                <a16:creationId xmlns:a16="http://schemas.microsoft.com/office/drawing/2014/main" id="{1158C5AC-A3FD-399C-C9D2-5A258A4C5064}"/>
              </a:ext>
            </a:extLst>
          </p:cNvPr>
          <p:cNvSpPr>
            <a:spLocks noGrp="1"/>
          </p:cNvSpPr>
          <p:nvPr>
            <p:ph type="ftr" sz="quarter" idx="11"/>
          </p:nvPr>
        </p:nvSpPr>
        <p:spPr/>
        <p:txBody>
          <a:bodyPr/>
          <a:lstStyle>
            <a:lvl1pPr>
              <a:defRPr/>
            </a:lvl1pPr>
          </a:lstStyle>
          <a:p>
            <a:pPr>
              <a:defRPr/>
            </a:pPr>
            <a:endParaRPr lang="es-ES_tradnl" altLang="es-CO"/>
          </a:p>
        </p:txBody>
      </p:sp>
      <p:sp>
        <p:nvSpPr>
          <p:cNvPr id="6" name="Marcador de número de diapositiva 5">
            <a:extLst>
              <a:ext uri="{FF2B5EF4-FFF2-40B4-BE49-F238E27FC236}">
                <a16:creationId xmlns:a16="http://schemas.microsoft.com/office/drawing/2014/main" id="{41D1F981-2F9C-782B-A4BA-B5C84871B8F3}"/>
              </a:ext>
            </a:extLst>
          </p:cNvPr>
          <p:cNvSpPr>
            <a:spLocks noGrp="1"/>
          </p:cNvSpPr>
          <p:nvPr>
            <p:ph type="sldNum" sz="quarter" idx="12"/>
          </p:nvPr>
        </p:nvSpPr>
        <p:spPr/>
        <p:txBody>
          <a:bodyPr/>
          <a:lstStyle>
            <a:lvl1pPr>
              <a:defRPr/>
            </a:lvl1pPr>
          </a:lstStyle>
          <a:p>
            <a:fld id="{09E0416F-A4FD-40F6-8DE4-9517E0971692}" type="slidenum">
              <a:rPr lang="es-CO" altLang="es-CO"/>
              <a:pPr/>
              <a:t>‹Nº›</a:t>
            </a:fld>
            <a:endParaRPr lang="es-CO" altLang="es-CO"/>
          </a:p>
        </p:txBody>
      </p:sp>
    </p:spTree>
    <p:extLst>
      <p:ext uri="{BB962C8B-B14F-4D97-AF65-F5344CB8AC3E}">
        <p14:creationId xmlns:p14="http://schemas.microsoft.com/office/powerpoint/2010/main" val="30336426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CO"/>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CO"/>
          </a:p>
        </p:txBody>
      </p:sp>
      <p:sp>
        <p:nvSpPr>
          <p:cNvPr id="4" name="Marcador de fecha 3">
            <a:extLst>
              <a:ext uri="{FF2B5EF4-FFF2-40B4-BE49-F238E27FC236}">
                <a16:creationId xmlns:a16="http://schemas.microsoft.com/office/drawing/2014/main" id="{7E40048E-D0F5-26E2-9FFD-445FF53CF5AA}"/>
              </a:ext>
            </a:extLst>
          </p:cNvPr>
          <p:cNvSpPr>
            <a:spLocks noGrp="1"/>
          </p:cNvSpPr>
          <p:nvPr>
            <p:ph type="dt" sz="half" idx="10"/>
          </p:nvPr>
        </p:nvSpPr>
        <p:spPr/>
        <p:txBody>
          <a:bodyPr/>
          <a:lstStyle>
            <a:lvl1pPr>
              <a:defRPr/>
            </a:lvl1pPr>
          </a:lstStyle>
          <a:p>
            <a:pPr>
              <a:defRPr/>
            </a:pPr>
            <a:fld id="{38D8694B-8E61-43A4-81B3-7D258311A234}" type="datetimeFigureOut">
              <a:rPr lang="es-CO" altLang="es-CO"/>
              <a:pPr>
                <a:defRPr/>
              </a:pPr>
              <a:t>3/10/2023</a:t>
            </a:fld>
            <a:endParaRPr lang="es-CO" altLang="es-CO"/>
          </a:p>
        </p:txBody>
      </p:sp>
      <p:sp>
        <p:nvSpPr>
          <p:cNvPr id="5" name="Marcador de pie de página 4">
            <a:extLst>
              <a:ext uri="{FF2B5EF4-FFF2-40B4-BE49-F238E27FC236}">
                <a16:creationId xmlns:a16="http://schemas.microsoft.com/office/drawing/2014/main" id="{04AA74AE-C994-020B-6687-5173A8D175B1}"/>
              </a:ext>
            </a:extLst>
          </p:cNvPr>
          <p:cNvSpPr>
            <a:spLocks noGrp="1"/>
          </p:cNvSpPr>
          <p:nvPr>
            <p:ph type="ftr" sz="quarter" idx="11"/>
          </p:nvPr>
        </p:nvSpPr>
        <p:spPr/>
        <p:txBody>
          <a:bodyPr/>
          <a:lstStyle>
            <a:lvl1pPr>
              <a:defRPr/>
            </a:lvl1pPr>
          </a:lstStyle>
          <a:p>
            <a:pPr>
              <a:defRPr/>
            </a:pPr>
            <a:endParaRPr lang="es-ES_tradnl" altLang="es-CO"/>
          </a:p>
        </p:txBody>
      </p:sp>
      <p:sp>
        <p:nvSpPr>
          <p:cNvPr id="6" name="Marcador de número de diapositiva 5">
            <a:extLst>
              <a:ext uri="{FF2B5EF4-FFF2-40B4-BE49-F238E27FC236}">
                <a16:creationId xmlns:a16="http://schemas.microsoft.com/office/drawing/2014/main" id="{35E4DFBD-7AA8-2C0C-262F-2B8BEE5D452B}"/>
              </a:ext>
            </a:extLst>
          </p:cNvPr>
          <p:cNvSpPr>
            <a:spLocks noGrp="1"/>
          </p:cNvSpPr>
          <p:nvPr>
            <p:ph type="sldNum" sz="quarter" idx="12"/>
          </p:nvPr>
        </p:nvSpPr>
        <p:spPr/>
        <p:txBody>
          <a:bodyPr/>
          <a:lstStyle>
            <a:lvl1pPr>
              <a:defRPr/>
            </a:lvl1pPr>
          </a:lstStyle>
          <a:p>
            <a:fld id="{7EF3C82E-DBE1-4DFD-9EE0-22A6B7E78B8A}" type="slidenum">
              <a:rPr lang="es-CO" altLang="es-CO"/>
              <a:pPr/>
              <a:t>‹Nº›</a:t>
            </a:fld>
            <a:endParaRPr lang="es-CO" altLang="es-CO"/>
          </a:p>
        </p:txBody>
      </p:sp>
    </p:spTree>
    <p:extLst>
      <p:ext uri="{BB962C8B-B14F-4D97-AF65-F5344CB8AC3E}">
        <p14:creationId xmlns:p14="http://schemas.microsoft.com/office/powerpoint/2010/main" val="11432329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s-ES_tradnl"/>
              <a:t>Clic para editar título</a:t>
            </a:r>
            <a:endParaRPr lang="es-CO"/>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Marcador de fecha 3">
            <a:extLst>
              <a:ext uri="{FF2B5EF4-FFF2-40B4-BE49-F238E27FC236}">
                <a16:creationId xmlns:a16="http://schemas.microsoft.com/office/drawing/2014/main" id="{81A53BC4-93EA-E462-3CE7-5620F7E4E398}"/>
              </a:ext>
            </a:extLst>
          </p:cNvPr>
          <p:cNvSpPr>
            <a:spLocks noGrp="1"/>
          </p:cNvSpPr>
          <p:nvPr>
            <p:ph type="dt" sz="half" idx="10"/>
          </p:nvPr>
        </p:nvSpPr>
        <p:spPr/>
        <p:txBody>
          <a:bodyPr/>
          <a:lstStyle>
            <a:lvl1pPr>
              <a:defRPr/>
            </a:lvl1pPr>
          </a:lstStyle>
          <a:p>
            <a:pPr>
              <a:defRPr/>
            </a:pPr>
            <a:fld id="{E80D0FB6-E853-4BA2-AFBF-6F2E70B55F93}" type="datetimeFigureOut">
              <a:rPr lang="es-CO" altLang="es-CO"/>
              <a:pPr>
                <a:defRPr/>
              </a:pPr>
              <a:t>3/10/2023</a:t>
            </a:fld>
            <a:endParaRPr lang="es-CO" altLang="es-CO"/>
          </a:p>
        </p:txBody>
      </p:sp>
      <p:sp>
        <p:nvSpPr>
          <p:cNvPr id="5" name="Marcador de pie de página 4">
            <a:extLst>
              <a:ext uri="{FF2B5EF4-FFF2-40B4-BE49-F238E27FC236}">
                <a16:creationId xmlns:a16="http://schemas.microsoft.com/office/drawing/2014/main" id="{BF01FD72-A729-4584-0C94-5D54415572C7}"/>
              </a:ext>
            </a:extLst>
          </p:cNvPr>
          <p:cNvSpPr>
            <a:spLocks noGrp="1"/>
          </p:cNvSpPr>
          <p:nvPr>
            <p:ph type="ftr" sz="quarter" idx="11"/>
          </p:nvPr>
        </p:nvSpPr>
        <p:spPr/>
        <p:txBody>
          <a:bodyPr/>
          <a:lstStyle>
            <a:lvl1pPr>
              <a:defRPr/>
            </a:lvl1pPr>
          </a:lstStyle>
          <a:p>
            <a:pPr>
              <a:defRPr/>
            </a:pPr>
            <a:endParaRPr lang="es-ES_tradnl" altLang="es-CO"/>
          </a:p>
        </p:txBody>
      </p:sp>
      <p:sp>
        <p:nvSpPr>
          <p:cNvPr id="6" name="Marcador de número de diapositiva 5">
            <a:extLst>
              <a:ext uri="{FF2B5EF4-FFF2-40B4-BE49-F238E27FC236}">
                <a16:creationId xmlns:a16="http://schemas.microsoft.com/office/drawing/2014/main" id="{A1BFC0B4-ACC8-831D-0C50-069FE5331488}"/>
              </a:ext>
            </a:extLst>
          </p:cNvPr>
          <p:cNvSpPr>
            <a:spLocks noGrp="1"/>
          </p:cNvSpPr>
          <p:nvPr>
            <p:ph type="sldNum" sz="quarter" idx="12"/>
          </p:nvPr>
        </p:nvSpPr>
        <p:spPr/>
        <p:txBody>
          <a:bodyPr/>
          <a:lstStyle>
            <a:lvl1pPr>
              <a:defRPr/>
            </a:lvl1pPr>
          </a:lstStyle>
          <a:p>
            <a:fld id="{01289A2E-E9B0-4916-8F07-4DF552996B5E}" type="slidenum">
              <a:rPr lang="es-CO" altLang="es-CO"/>
              <a:pPr/>
              <a:t>‹Nº›</a:t>
            </a:fld>
            <a:endParaRPr lang="es-CO" altLang="es-CO"/>
          </a:p>
        </p:txBody>
      </p:sp>
    </p:spTree>
    <p:extLst>
      <p:ext uri="{BB962C8B-B14F-4D97-AF65-F5344CB8AC3E}">
        <p14:creationId xmlns:p14="http://schemas.microsoft.com/office/powerpoint/2010/main" val="20522653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CO"/>
          </a:p>
        </p:txBody>
      </p:sp>
      <p:sp>
        <p:nvSpPr>
          <p:cNvPr id="3" name="Marcador de conteni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CO"/>
          </a:p>
        </p:txBody>
      </p:sp>
      <p:sp>
        <p:nvSpPr>
          <p:cNvPr id="4" name="Marcador de conteni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CO"/>
          </a:p>
        </p:txBody>
      </p:sp>
      <p:sp>
        <p:nvSpPr>
          <p:cNvPr id="5" name="Marcador de fecha 4">
            <a:extLst>
              <a:ext uri="{FF2B5EF4-FFF2-40B4-BE49-F238E27FC236}">
                <a16:creationId xmlns:a16="http://schemas.microsoft.com/office/drawing/2014/main" id="{FDBF978B-A1C3-3983-DADC-475837644FFE}"/>
              </a:ext>
            </a:extLst>
          </p:cNvPr>
          <p:cNvSpPr>
            <a:spLocks noGrp="1"/>
          </p:cNvSpPr>
          <p:nvPr>
            <p:ph type="dt" sz="half" idx="10"/>
          </p:nvPr>
        </p:nvSpPr>
        <p:spPr/>
        <p:txBody>
          <a:bodyPr/>
          <a:lstStyle>
            <a:lvl1pPr>
              <a:defRPr/>
            </a:lvl1pPr>
          </a:lstStyle>
          <a:p>
            <a:pPr>
              <a:defRPr/>
            </a:pPr>
            <a:fld id="{89308834-18C4-4362-8A8F-3438E4BA8546}" type="datetimeFigureOut">
              <a:rPr lang="es-CO" altLang="es-CO"/>
              <a:pPr>
                <a:defRPr/>
              </a:pPr>
              <a:t>3/10/2023</a:t>
            </a:fld>
            <a:endParaRPr lang="es-CO" altLang="es-CO"/>
          </a:p>
        </p:txBody>
      </p:sp>
      <p:sp>
        <p:nvSpPr>
          <p:cNvPr id="6" name="Marcador de pie de página 5">
            <a:extLst>
              <a:ext uri="{FF2B5EF4-FFF2-40B4-BE49-F238E27FC236}">
                <a16:creationId xmlns:a16="http://schemas.microsoft.com/office/drawing/2014/main" id="{CC9738E8-ADE7-EAAB-B1FE-7BE687C5C638}"/>
              </a:ext>
            </a:extLst>
          </p:cNvPr>
          <p:cNvSpPr>
            <a:spLocks noGrp="1"/>
          </p:cNvSpPr>
          <p:nvPr>
            <p:ph type="ftr" sz="quarter" idx="11"/>
          </p:nvPr>
        </p:nvSpPr>
        <p:spPr/>
        <p:txBody>
          <a:bodyPr/>
          <a:lstStyle>
            <a:lvl1pPr>
              <a:defRPr/>
            </a:lvl1pPr>
          </a:lstStyle>
          <a:p>
            <a:pPr>
              <a:defRPr/>
            </a:pPr>
            <a:endParaRPr lang="es-ES_tradnl" altLang="es-CO"/>
          </a:p>
        </p:txBody>
      </p:sp>
      <p:sp>
        <p:nvSpPr>
          <p:cNvPr id="7" name="Marcador de número de diapositiva 6">
            <a:extLst>
              <a:ext uri="{FF2B5EF4-FFF2-40B4-BE49-F238E27FC236}">
                <a16:creationId xmlns:a16="http://schemas.microsoft.com/office/drawing/2014/main" id="{BF55B00C-30A6-43EE-AC99-F98ED3AAAA7E}"/>
              </a:ext>
            </a:extLst>
          </p:cNvPr>
          <p:cNvSpPr>
            <a:spLocks noGrp="1"/>
          </p:cNvSpPr>
          <p:nvPr>
            <p:ph type="sldNum" sz="quarter" idx="12"/>
          </p:nvPr>
        </p:nvSpPr>
        <p:spPr/>
        <p:txBody>
          <a:bodyPr/>
          <a:lstStyle>
            <a:lvl1pPr>
              <a:defRPr/>
            </a:lvl1pPr>
          </a:lstStyle>
          <a:p>
            <a:fld id="{03314784-C092-4CF6-BD5B-234DF1B19322}" type="slidenum">
              <a:rPr lang="es-CO" altLang="es-CO"/>
              <a:pPr/>
              <a:t>‹Nº›</a:t>
            </a:fld>
            <a:endParaRPr lang="es-CO" altLang="es-CO"/>
          </a:p>
        </p:txBody>
      </p:sp>
    </p:spTree>
    <p:extLst>
      <p:ext uri="{BB962C8B-B14F-4D97-AF65-F5344CB8AC3E}">
        <p14:creationId xmlns:p14="http://schemas.microsoft.com/office/powerpoint/2010/main" val="505921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a:t>Clic para editar título</a:t>
            </a:r>
            <a:endParaRPr lang="es-CO"/>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CO"/>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CO"/>
          </a:p>
        </p:txBody>
      </p:sp>
      <p:sp>
        <p:nvSpPr>
          <p:cNvPr id="7" name="Marcador de fecha 6">
            <a:extLst>
              <a:ext uri="{FF2B5EF4-FFF2-40B4-BE49-F238E27FC236}">
                <a16:creationId xmlns:a16="http://schemas.microsoft.com/office/drawing/2014/main" id="{E4C88F69-27FB-3641-D854-00F9B17CA3CF}"/>
              </a:ext>
            </a:extLst>
          </p:cNvPr>
          <p:cNvSpPr>
            <a:spLocks noGrp="1"/>
          </p:cNvSpPr>
          <p:nvPr>
            <p:ph type="dt" sz="half" idx="10"/>
          </p:nvPr>
        </p:nvSpPr>
        <p:spPr/>
        <p:txBody>
          <a:bodyPr/>
          <a:lstStyle>
            <a:lvl1pPr>
              <a:defRPr/>
            </a:lvl1pPr>
          </a:lstStyle>
          <a:p>
            <a:pPr>
              <a:defRPr/>
            </a:pPr>
            <a:fld id="{3EE90675-A82B-4997-BC01-D1FA1AE9718D}" type="datetimeFigureOut">
              <a:rPr lang="es-CO" altLang="es-CO"/>
              <a:pPr>
                <a:defRPr/>
              </a:pPr>
              <a:t>3/10/2023</a:t>
            </a:fld>
            <a:endParaRPr lang="es-CO" altLang="es-CO"/>
          </a:p>
        </p:txBody>
      </p:sp>
      <p:sp>
        <p:nvSpPr>
          <p:cNvPr id="8" name="Marcador de pie de página 7">
            <a:extLst>
              <a:ext uri="{FF2B5EF4-FFF2-40B4-BE49-F238E27FC236}">
                <a16:creationId xmlns:a16="http://schemas.microsoft.com/office/drawing/2014/main" id="{FA20BADD-8D0A-6FFE-60D7-BA38869FEAA3}"/>
              </a:ext>
            </a:extLst>
          </p:cNvPr>
          <p:cNvSpPr>
            <a:spLocks noGrp="1"/>
          </p:cNvSpPr>
          <p:nvPr>
            <p:ph type="ftr" sz="quarter" idx="11"/>
          </p:nvPr>
        </p:nvSpPr>
        <p:spPr/>
        <p:txBody>
          <a:bodyPr/>
          <a:lstStyle>
            <a:lvl1pPr>
              <a:defRPr/>
            </a:lvl1pPr>
          </a:lstStyle>
          <a:p>
            <a:pPr>
              <a:defRPr/>
            </a:pPr>
            <a:endParaRPr lang="es-ES_tradnl" altLang="es-CO"/>
          </a:p>
        </p:txBody>
      </p:sp>
      <p:sp>
        <p:nvSpPr>
          <p:cNvPr id="9" name="Marcador de número de diapositiva 8">
            <a:extLst>
              <a:ext uri="{FF2B5EF4-FFF2-40B4-BE49-F238E27FC236}">
                <a16:creationId xmlns:a16="http://schemas.microsoft.com/office/drawing/2014/main" id="{F102E0A8-439D-7331-3D02-A9DFB93EEB89}"/>
              </a:ext>
            </a:extLst>
          </p:cNvPr>
          <p:cNvSpPr>
            <a:spLocks noGrp="1"/>
          </p:cNvSpPr>
          <p:nvPr>
            <p:ph type="sldNum" sz="quarter" idx="12"/>
          </p:nvPr>
        </p:nvSpPr>
        <p:spPr/>
        <p:txBody>
          <a:bodyPr/>
          <a:lstStyle>
            <a:lvl1pPr>
              <a:defRPr/>
            </a:lvl1pPr>
          </a:lstStyle>
          <a:p>
            <a:fld id="{E56E20D5-B946-4291-8188-38BFFBB5F9C2}" type="slidenum">
              <a:rPr lang="es-CO" altLang="es-CO"/>
              <a:pPr/>
              <a:t>‹Nº›</a:t>
            </a:fld>
            <a:endParaRPr lang="es-CO" altLang="es-CO"/>
          </a:p>
        </p:txBody>
      </p:sp>
    </p:spTree>
    <p:extLst>
      <p:ext uri="{BB962C8B-B14F-4D97-AF65-F5344CB8AC3E}">
        <p14:creationId xmlns:p14="http://schemas.microsoft.com/office/powerpoint/2010/main" val="3875426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CO"/>
          </a:p>
        </p:txBody>
      </p:sp>
      <p:sp>
        <p:nvSpPr>
          <p:cNvPr id="3" name="Marcador de fecha 2">
            <a:extLst>
              <a:ext uri="{FF2B5EF4-FFF2-40B4-BE49-F238E27FC236}">
                <a16:creationId xmlns:a16="http://schemas.microsoft.com/office/drawing/2014/main" id="{2CEA7C78-696D-D1F8-8C88-0725A784F852}"/>
              </a:ext>
            </a:extLst>
          </p:cNvPr>
          <p:cNvSpPr>
            <a:spLocks noGrp="1"/>
          </p:cNvSpPr>
          <p:nvPr>
            <p:ph type="dt" sz="half" idx="10"/>
          </p:nvPr>
        </p:nvSpPr>
        <p:spPr/>
        <p:txBody>
          <a:bodyPr/>
          <a:lstStyle>
            <a:lvl1pPr>
              <a:defRPr/>
            </a:lvl1pPr>
          </a:lstStyle>
          <a:p>
            <a:pPr>
              <a:defRPr/>
            </a:pPr>
            <a:fld id="{B95155E5-65A2-412A-BB3E-178AA3F20E3B}" type="datetimeFigureOut">
              <a:rPr lang="es-CO" altLang="es-CO"/>
              <a:pPr>
                <a:defRPr/>
              </a:pPr>
              <a:t>3/10/2023</a:t>
            </a:fld>
            <a:endParaRPr lang="es-CO" altLang="es-CO"/>
          </a:p>
        </p:txBody>
      </p:sp>
      <p:sp>
        <p:nvSpPr>
          <p:cNvPr id="4" name="Marcador de pie de página 3">
            <a:extLst>
              <a:ext uri="{FF2B5EF4-FFF2-40B4-BE49-F238E27FC236}">
                <a16:creationId xmlns:a16="http://schemas.microsoft.com/office/drawing/2014/main" id="{4ADBB0DC-FC08-20E3-7538-32175EEE54C0}"/>
              </a:ext>
            </a:extLst>
          </p:cNvPr>
          <p:cNvSpPr>
            <a:spLocks noGrp="1"/>
          </p:cNvSpPr>
          <p:nvPr>
            <p:ph type="ftr" sz="quarter" idx="11"/>
          </p:nvPr>
        </p:nvSpPr>
        <p:spPr/>
        <p:txBody>
          <a:bodyPr/>
          <a:lstStyle>
            <a:lvl1pPr>
              <a:defRPr/>
            </a:lvl1pPr>
          </a:lstStyle>
          <a:p>
            <a:pPr>
              <a:defRPr/>
            </a:pPr>
            <a:endParaRPr lang="es-ES_tradnl" altLang="es-CO"/>
          </a:p>
        </p:txBody>
      </p:sp>
      <p:sp>
        <p:nvSpPr>
          <p:cNvPr id="5" name="Marcador de número de diapositiva 4">
            <a:extLst>
              <a:ext uri="{FF2B5EF4-FFF2-40B4-BE49-F238E27FC236}">
                <a16:creationId xmlns:a16="http://schemas.microsoft.com/office/drawing/2014/main" id="{D0FF6C5D-45C2-C485-3F9D-5F7D5041CAD1}"/>
              </a:ext>
            </a:extLst>
          </p:cNvPr>
          <p:cNvSpPr>
            <a:spLocks noGrp="1"/>
          </p:cNvSpPr>
          <p:nvPr>
            <p:ph type="sldNum" sz="quarter" idx="12"/>
          </p:nvPr>
        </p:nvSpPr>
        <p:spPr/>
        <p:txBody>
          <a:bodyPr/>
          <a:lstStyle>
            <a:lvl1pPr>
              <a:defRPr/>
            </a:lvl1pPr>
          </a:lstStyle>
          <a:p>
            <a:fld id="{583E469B-2D1E-468D-AD2D-350F6CBF2C83}" type="slidenum">
              <a:rPr lang="es-CO" altLang="es-CO"/>
              <a:pPr/>
              <a:t>‹Nº›</a:t>
            </a:fld>
            <a:endParaRPr lang="es-CO" altLang="es-CO"/>
          </a:p>
        </p:txBody>
      </p:sp>
    </p:spTree>
    <p:extLst>
      <p:ext uri="{BB962C8B-B14F-4D97-AF65-F5344CB8AC3E}">
        <p14:creationId xmlns:p14="http://schemas.microsoft.com/office/powerpoint/2010/main" val="22961872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85148F86-C642-85D3-CD1F-5C0BA0DD1B30}"/>
              </a:ext>
            </a:extLst>
          </p:cNvPr>
          <p:cNvSpPr>
            <a:spLocks noGrp="1"/>
          </p:cNvSpPr>
          <p:nvPr>
            <p:ph type="dt" sz="half" idx="10"/>
          </p:nvPr>
        </p:nvSpPr>
        <p:spPr/>
        <p:txBody>
          <a:bodyPr/>
          <a:lstStyle>
            <a:lvl1pPr>
              <a:defRPr/>
            </a:lvl1pPr>
          </a:lstStyle>
          <a:p>
            <a:pPr>
              <a:defRPr/>
            </a:pPr>
            <a:fld id="{4F644D56-CCB0-4468-BE2F-015351E02682}" type="datetimeFigureOut">
              <a:rPr lang="es-CO" altLang="es-CO"/>
              <a:pPr>
                <a:defRPr/>
              </a:pPr>
              <a:t>3/10/2023</a:t>
            </a:fld>
            <a:endParaRPr lang="es-CO" altLang="es-CO"/>
          </a:p>
        </p:txBody>
      </p:sp>
      <p:sp>
        <p:nvSpPr>
          <p:cNvPr id="3" name="Marcador de pie de página 2">
            <a:extLst>
              <a:ext uri="{FF2B5EF4-FFF2-40B4-BE49-F238E27FC236}">
                <a16:creationId xmlns:a16="http://schemas.microsoft.com/office/drawing/2014/main" id="{DA6986E6-7229-C877-DD24-3BFDBBFE882A}"/>
              </a:ext>
            </a:extLst>
          </p:cNvPr>
          <p:cNvSpPr>
            <a:spLocks noGrp="1"/>
          </p:cNvSpPr>
          <p:nvPr>
            <p:ph type="ftr" sz="quarter" idx="11"/>
          </p:nvPr>
        </p:nvSpPr>
        <p:spPr/>
        <p:txBody>
          <a:bodyPr/>
          <a:lstStyle>
            <a:lvl1pPr>
              <a:defRPr/>
            </a:lvl1pPr>
          </a:lstStyle>
          <a:p>
            <a:pPr>
              <a:defRPr/>
            </a:pPr>
            <a:endParaRPr lang="es-ES_tradnl" altLang="es-CO"/>
          </a:p>
        </p:txBody>
      </p:sp>
      <p:sp>
        <p:nvSpPr>
          <p:cNvPr id="4" name="Marcador de número de diapositiva 3">
            <a:extLst>
              <a:ext uri="{FF2B5EF4-FFF2-40B4-BE49-F238E27FC236}">
                <a16:creationId xmlns:a16="http://schemas.microsoft.com/office/drawing/2014/main" id="{582D6479-0BF8-B69A-93EA-9AE7F938088D}"/>
              </a:ext>
            </a:extLst>
          </p:cNvPr>
          <p:cNvSpPr>
            <a:spLocks noGrp="1"/>
          </p:cNvSpPr>
          <p:nvPr>
            <p:ph type="sldNum" sz="quarter" idx="12"/>
          </p:nvPr>
        </p:nvSpPr>
        <p:spPr/>
        <p:txBody>
          <a:bodyPr/>
          <a:lstStyle>
            <a:lvl1pPr>
              <a:defRPr/>
            </a:lvl1pPr>
          </a:lstStyle>
          <a:p>
            <a:fld id="{A9C57549-8AAF-42D7-8CC2-6E5944C2DD78}" type="slidenum">
              <a:rPr lang="es-CO" altLang="es-CO"/>
              <a:pPr/>
              <a:t>‹Nº›</a:t>
            </a:fld>
            <a:endParaRPr lang="es-CO" altLang="es-CO"/>
          </a:p>
        </p:txBody>
      </p:sp>
    </p:spTree>
    <p:extLst>
      <p:ext uri="{BB962C8B-B14F-4D97-AF65-F5344CB8AC3E}">
        <p14:creationId xmlns:p14="http://schemas.microsoft.com/office/powerpoint/2010/main" val="21232817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s-ES_tradnl"/>
              <a:t>Clic para editar título</a:t>
            </a:r>
            <a:endParaRPr lang="es-CO"/>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CO"/>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a:extLst>
              <a:ext uri="{FF2B5EF4-FFF2-40B4-BE49-F238E27FC236}">
                <a16:creationId xmlns:a16="http://schemas.microsoft.com/office/drawing/2014/main" id="{7A1738E7-A439-2283-18F9-F752402D398B}"/>
              </a:ext>
            </a:extLst>
          </p:cNvPr>
          <p:cNvSpPr>
            <a:spLocks noGrp="1"/>
          </p:cNvSpPr>
          <p:nvPr>
            <p:ph type="dt" sz="half" idx="10"/>
          </p:nvPr>
        </p:nvSpPr>
        <p:spPr/>
        <p:txBody>
          <a:bodyPr/>
          <a:lstStyle>
            <a:lvl1pPr>
              <a:defRPr/>
            </a:lvl1pPr>
          </a:lstStyle>
          <a:p>
            <a:pPr>
              <a:defRPr/>
            </a:pPr>
            <a:fld id="{75B853FC-1A6F-453D-9B1B-1D029DE08766}" type="datetimeFigureOut">
              <a:rPr lang="es-CO" altLang="es-CO"/>
              <a:pPr>
                <a:defRPr/>
              </a:pPr>
              <a:t>3/10/2023</a:t>
            </a:fld>
            <a:endParaRPr lang="es-CO" altLang="es-CO"/>
          </a:p>
        </p:txBody>
      </p:sp>
      <p:sp>
        <p:nvSpPr>
          <p:cNvPr id="6" name="Marcador de pie de página 5">
            <a:extLst>
              <a:ext uri="{FF2B5EF4-FFF2-40B4-BE49-F238E27FC236}">
                <a16:creationId xmlns:a16="http://schemas.microsoft.com/office/drawing/2014/main" id="{D69CBDD3-95E3-83DE-D43B-00E33061A83A}"/>
              </a:ext>
            </a:extLst>
          </p:cNvPr>
          <p:cNvSpPr>
            <a:spLocks noGrp="1"/>
          </p:cNvSpPr>
          <p:nvPr>
            <p:ph type="ftr" sz="quarter" idx="11"/>
          </p:nvPr>
        </p:nvSpPr>
        <p:spPr/>
        <p:txBody>
          <a:bodyPr/>
          <a:lstStyle>
            <a:lvl1pPr>
              <a:defRPr/>
            </a:lvl1pPr>
          </a:lstStyle>
          <a:p>
            <a:pPr>
              <a:defRPr/>
            </a:pPr>
            <a:endParaRPr lang="es-ES_tradnl" altLang="es-CO"/>
          </a:p>
        </p:txBody>
      </p:sp>
      <p:sp>
        <p:nvSpPr>
          <p:cNvPr id="7" name="Marcador de número de diapositiva 6">
            <a:extLst>
              <a:ext uri="{FF2B5EF4-FFF2-40B4-BE49-F238E27FC236}">
                <a16:creationId xmlns:a16="http://schemas.microsoft.com/office/drawing/2014/main" id="{7C8A5218-C8CE-DD55-6FC7-52465E5DDAA4}"/>
              </a:ext>
            </a:extLst>
          </p:cNvPr>
          <p:cNvSpPr>
            <a:spLocks noGrp="1"/>
          </p:cNvSpPr>
          <p:nvPr>
            <p:ph type="sldNum" sz="quarter" idx="12"/>
          </p:nvPr>
        </p:nvSpPr>
        <p:spPr/>
        <p:txBody>
          <a:bodyPr/>
          <a:lstStyle>
            <a:lvl1pPr>
              <a:defRPr/>
            </a:lvl1pPr>
          </a:lstStyle>
          <a:p>
            <a:fld id="{2AF2644D-74BB-413F-86A1-B5B2B53A2446}" type="slidenum">
              <a:rPr lang="es-CO" altLang="es-CO"/>
              <a:pPr/>
              <a:t>‹Nº›</a:t>
            </a:fld>
            <a:endParaRPr lang="es-CO" altLang="es-CO"/>
          </a:p>
        </p:txBody>
      </p:sp>
    </p:spTree>
    <p:extLst>
      <p:ext uri="{BB962C8B-B14F-4D97-AF65-F5344CB8AC3E}">
        <p14:creationId xmlns:p14="http://schemas.microsoft.com/office/powerpoint/2010/main" val="23862168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s-ES_tradnl"/>
              <a:t>Clic para editar título</a:t>
            </a:r>
            <a:endParaRPr lang="es-CO"/>
          </a:p>
        </p:txBody>
      </p:sp>
      <p:sp>
        <p:nvSpPr>
          <p:cNvPr id="3" name="Marcador de posición de imagen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CO" noProof="0"/>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a:extLst>
              <a:ext uri="{FF2B5EF4-FFF2-40B4-BE49-F238E27FC236}">
                <a16:creationId xmlns:a16="http://schemas.microsoft.com/office/drawing/2014/main" id="{3D7ADEB9-D188-8E9D-D4C9-94223B733CE8}"/>
              </a:ext>
            </a:extLst>
          </p:cNvPr>
          <p:cNvSpPr>
            <a:spLocks noGrp="1"/>
          </p:cNvSpPr>
          <p:nvPr>
            <p:ph type="dt" sz="half" idx="10"/>
          </p:nvPr>
        </p:nvSpPr>
        <p:spPr/>
        <p:txBody>
          <a:bodyPr/>
          <a:lstStyle>
            <a:lvl1pPr>
              <a:defRPr/>
            </a:lvl1pPr>
          </a:lstStyle>
          <a:p>
            <a:pPr>
              <a:defRPr/>
            </a:pPr>
            <a:fld id="{1C975292-EE6D-4E29-8C68-7C5EF820354D}" type="datetimeFigureOut">
              <a:rPr lang="es-CO" altLang="es-CO"/>
              <a:pPr>
                <a:defRPr/>
              </a:pPr>
              <a:t>3/10/2023</a:t>
            </a:fld>
            <a:endParaRPr lang="es-CO" altLang="es-CO"/>
          </a:p>
        </p:txBody>
      </p:sp>
      <p:sp>
        <p:nvSpPr>
          <p:cNvPr id="6" name="Marcador de pie de página 5">
            <a:extLst>
              <a:ext uri="{FF2B5EF4-FFF2-40B4-BE49-F238E27FC236}">
                <a16:creationId xmlns:a16="http://schemas.microsoft.com/office/drawing/2014/main" id="{62C1B5AF-52F7-373A-BBCE-DA6B7245A06C}"/>
              </a:ext>
            </a:extLst>
          </p:cNvPr>
          <p:cNvSpPr>
            <a:spLocks noGrp="1"/>
          </p:cNvSpPr>
          <p:nvPr>
            <p:ph type="ftr" sz="quarter" idx="11"/>
          </p:nvPr>
        </p:nvSpPr>
        <p:spPr/>
        <p:txBody>
          <a:bodyPr/>
          <a:lstStyle>
            <a:lvl1pPr>
              <a:defRPr/>
            </a:lvl1pPr>
          </a:lstStyle>
          <a:p>
            <a:pPr>
              <a:defRPr/>
            </a:pPr>
            <a:endParaRPr lang="es-ES_tradnl" altLang="es-CO"/>
          </a:p>
        </p:txBody>
      </p:sp>
      <p:sp>
        <p:nvSpPr>
          <p:cNvPr id="7" name="Marcador de número de diapositiva 6">
            <a:extLst>
              <a:ext uri="{FF2B5EF4-FFF2-40B4-BE49-F238E27FC236}">
                <a16:creationId xmlns:a16="http://schemas.microsoft.com/office/drawing/2014/main" id="{767D1BE8-DE63-9EAE-FBDA-481CFA67C597}"/>
              </a:ext>
            </a:extLst>
          </p:cNvPr>
          <p:cNvSpPr>
            <a:spLocks noGrp="1"/>
          </p:cNvSpPr>
          <p:nvPr>
            <p:ph type="sldNum" sz="quarter" idx="12"/>
          </p:nvPr>
        </p:nvSpPr>
        <p:spPr/>
        <p:txBody>
          <a:bodyPr/>
          <a:lstStyle>
            <a:lvl1pPr>
              <a:defRPr/>
            </a:lvl1pPr>
          </a:lstStyle>
          <a:p>
            <a:fld id="{28172315-76A2-423A-8389-C53A586DF0DE}" type="slidenum">
              <a:rPr lang="es-CO" altLang="es-CO"/>
              <a:pPr/>
              <a:t>‹Nº›</a:t>
            </a:fld>
            <a:endParaRPr lang="es-CO" altLang="es-CO"/>
          </a:p>
        </p:txBody>
      </p:sp>
    </p:spTree>
    <p:extLst>
      <p:ext uri="{BB962C8B-B14F-4D97-AF65-F5344CB8AC3E}">
        <p14:creationId xmlns:p14="http://schemas.microsoft.com/office/powerpoint/2010/main" val="41224368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Marcador de título 1">
            <a:extLst>
              <a:ext uri="{FF2B5EF4-FFF2-40B4-BE49-F238E27FC236}">
                <a16:creationId xmlns:a16="http://schemas.microsoft.com/office/drawing/2014/main" id="{E9BE07BE-7D76-4F8C-F562-FE3900CEFF9D}"/>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_tradnl" altLang="es-CO"/>
              <a:t>Clic para editar título</a:t>
            </a:r>
            <a:endParaRPr lang="es-CO" altLang="es-CO"/>
          </a:p>
        </p:txBody>
      </p:sp>
      <p:sp>
        <p:nvSpPr>
          <p:cNvPr id="1027" name="Marcador de texto 2">
            <a:extLst>
              <a:ext uri="{FF2B5EF4-FFF2-40B4-BE49-F238E27FC236}">
                <a16:creationId xmlns:a16="http://schemas.microsoft.com/office/drawing/2014/main" id="{B9A546A4-03EA-4DF1-BDF6-DCE839CF1590}"/>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_tradnl" altLang="es-CO"/>
              <a:t>Haga clic para modificar el estilo de texto del patrón</a:t>
            </a:r>
          </a:p>
          <a:p>
            <a:pPr lvl="1"/>
            <a:r>
              <a:rPr lang="es-ES_tradnl" altLang="es-CO"/>
              <a:t>Segundo nivel</a:t>
            </a:r>
          </a:p>
          <a:p>
            <a:pPr lvl="2"/>
            <a:r>
              <a:rPr lang="es-ES_tradnl" altLang="es-CO"/>
              <a:t>Tercer nivel</a:t>
            </a:r>
          </a:p>
          <a:p>
            <a:pPr lvl="3"/>
            <a:r>
              <a:rPr lang="es-ES_tradnl" altLang="es-CO"/>
              <a:t>Cuarto nivel</a:t>
            </a:r>
          </a:p>
          <a:p>
            <a:pPr lvl="4"/>
            <a:r>
              <a:rPr lang="es-ES_tradnl" altLang="es-CO"/>
              <a:t>Quinto nivel</a:t>
            </a:r>
            <a:endParaRPr lang="es-CO" altLang="es-CO"/>
          </a:p>
        </p:txBody>
      </p:sp>
      <p:sp>
        <p:nvSpPr>
          <p:cNvPr id="4" name="Marcador de fecha 3">
            <a:extLst>
              <a:ext uri="{FF2B5EF4-FFF2-40B4-BE49-F238E27FC236}">
                <a16:creationId xmlns:a16="http://schemas.microsoft.com/office/drawing/2014/main" id="{6FA9AB42-028B-C94D-BC66-BC03175FC4F3}"/>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Arial" panose="020B0604020202020204" pitchFamily="34" charset="0"/>
                <a:ea typeface="MS PGothic" panose="020B0600070205080204" pitchFamily="34" charset="-128"/>
              </a:defRPr>
            </a:lvl1pPr>
          </a:lstStyle>
          <a:p>
            <a:pPr>
              <a:defRPr/>
            </a:pPr>
            <a:fld id="{4C67E5F6-1E79-4415-B78A-17CB8B802C06}" type="datetimeFigureOut">
              <a:rPr lang="es-ES" altLang="es-CO"/>
              <a:pPr>
                <a:defRPr/>
              </a:pPr>
              <a:t>03/10/2023</a:t>
            </a:fld>
            <a:endParaRPr lang="es-CO" altLang="es-CO"/>
          </a:p>
        </p:txBody>
      </p:sp>
      <p:sp>
        <p:nvSpPr>
          <p:cNvPr id="5" name="Marcador de pie de página 4">
            <a:extLst>
              <a:ext uri="{FF2B5EF4-FFF2-40B4-BE49-F238E27FC236}">
                <a16:creationId xmlns:a16="http://schemas.microsoft.com/office/drawing/2014/main" id="{70F566D5-9830-3A48-855C-D28589C4F974}"/>
              </a:ext>
            </a:extLst>
          </p:cNvPr>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Arial" panose="020B0604020202020204" pitchFamily="34" charset="0"/>
                <a:ea typeface="MS PGothic" panose="020B0600070205080204" pitchFamily="34" charset="-128"/>
              </a:defRPr>
            </a:lvl1pPr>
          </a:lstStyle>
          <a:p>
            <a:pPr>
              <a:defRPr/>
            </a:pPr>
            <a:endParaRPr lang="es-CO" altLang="es-CO"/>
          </a:p>
        </p:txBody>
      </p:sp>
      <p:sp>
        <p:nvSpPr>
          <p:cNvPr id="6" name="Marcador de número de diapositiva 5">
            <a:extLst>
              <a:ext uri="{FF2B5EF4-FFF2-40B4-BE49-F238E27FC236}">
                <a16:creationId xmlns:a16="http://schemas.microsoft.com/office/drawing/2014/main" id="{D5537A43-428D-E34B-9D33-C8A7A269F35D}"/>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22769FD3-6580-417C-B462-1D0C1416281D}" type="slidenum">
              <a:rPr lang="es-CO" altLang="es-CO"/>
              <a:pPr/>
              <a:t>‹Nº›</a:t>
            </a:fld>
            <a:endParaRPr lang="es-CO" altLang="es-CO"/>
          </a:p>
        </p:txBody>
      </p:sp>
    </p:spTree>
  </p:cSld>
  <p:clrMap bg1="lt1" tx1="dk1" bg2="lt2" tx2="dk2" accent1="accent1" accent2="accent2" accent3="accent3" accent4="accent4" accent5="accent5" accent6="accent6" hlink="hlink" folHlink="folHlink"/>
  <p:sldLayoutIdLst>
    <p:sldLayoutId id="2147485003" r:id="rId1"/>
    <p:sldLayoutId id="2147485004" r:id="rId2"/>
    <p:sldLayoutId id="2147485005" r:id="rId3"/>
    <p:sldLayoutId id="2147485006" r:id="rId4"/>
    <p:sldLayoutId id="2147485007" r:id="rId5"/>
    <p:sldLayoutId id="2147485008" r:id="rId6"/>
    <p:sldLayoutId id="2147485009" r:id="rId7"/>
    <p:sldLayoutId id="2147485010" r:id="rId8"/>
    <p:sldLayoutId id="2147485011" r:id="rId9"/>
    <p:sldLayoutId id="2147485012" r:id="rId10"/>
    <p:sldLayoutId id="2147485013" r:id="rId11"/>
  </p:sldLayoutIdLst>
  <p:txStyles>
    <p:title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mj-cs"/>
        </a:defRPr>
      </a:lvl1pPr>
      <a:lvl2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defRPr>
      </a:lvl2pPr>
      <a:lvl3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defRPr>
      </a:lvl3pPr>
      <a:lvl4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defRPr>
      </a:lvl4pPr>
      <a:lvl5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defRPr>
      </a:lvl5pPr>
      <a:lvl6pPr marL="4572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6pPr>
      <a:lvl7pPr marL="9144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7pPr>
      <a:lvl8pPr marL="13716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8pPr>
      <a:lvl9pPr marL="18288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5.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6.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7.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8.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9.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10.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11.xml"/></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12.xml"/></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13.xml"/></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14.xml"/></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15.xml"/></Relationships>
</file>

<file path=ppt/slides/_rels/slide26.xml.rels><?xml version="1.0" encoding="UTF-8" standalone="yes"?>
<Relationships xmlns="http://schemas.openxmlformats.org/package/2006/relationships"><Relationship Id="rId8" Type="http://schemas.openxmlformats.org/officeDocument/2006/relationships/slide" Target="slide44.xml"/><Relationship Id="rId3" Type="http://schemas.openxmlformats.org/officeDocument/2006/relationships/image" Target="../media/image3.jpeg"/><Relationship Id="rId7" Type="http://schemas.openxmlformats.org/officeDocument/2006/relationships/slide" Target="slide4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slide" Target="slide39.xml"/><Relationship Id="rId11" Type="http://schemas.openxmlformats.org/officeDocument/2006/relationships/slide" Target="slide50.xml"/><Relationship Id="rId5" Type="http://schemas.openxmlformats.org/officeDocument/2006/relationships/slide" Target="slide37.xml"/><Relationship Id="rId10" Type="http://schemas.openxmlformats.org/officeDocument/2006/relationships/slide" Target="slide48.xml"/><Relationship Id="rId4" Type="http://schemas.openxmlformats.org/officeDocument/2006/relationships/slide" Target="slide27.xml"/><Relationship Id="rId9" Type="http://schemas.openxmlformats.org/officeDocument/2006/relationships/slide" Target="slide46.xml"/></Relationships>
</file>

<file path=ppt/slides/_rels/slide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16.xml"/></Relationships>
</file>

<file path=ppt/slides/_rels/slide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17.xml"/></Relationships>
</file>

<file path=ppt/slides/_rels/slide3.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slides/_rels/slide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18.xml"/></Relationships>
</file>

<file path=ppt/slides/_rels/slide3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19.xml"/></Relationships>
</file>

<file path=ppt/slides/_rels/slide3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20.xml"/></Relationships>
</file>

<file path=ppt/slides/_rels/slide3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2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22.xml"/></Relationships>
</file>

<file path=ppt/slides/_rels/slide3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23.xml"/></Relationships>
</file>

<file path=ppt/slides/_rels/slide3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24.xml"/></Relationships>
</file>

<file path=ppt/slides/_rels/slide3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25.xml"/></Relationships>
</file>

<file path=ppt/slides/_rels/slide3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4.png"/><Relationship Id="rId7" Type="http://schemas.openxmlformats.org/officeDocument/2006/relationships/image" Target="../media/image16.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5.sv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26.xml"/></Relationships>
</file>

<file path=ppt/slides/_rels/slide4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27.xml"/></Relationships>
</file>

<file path=ppt/slides/_rels/slide5.xml.rels><?xml version="1.0" encoding="UTF-8" standalone="yes"?>
<Relationships xmlns="http://schemas.openxmlformats.org/package/2006/relationships"><Relationship Id="rId8" Type="http://schemas.openxmlformats.org/officeDocument/2006/relationships/slide" Target="slide22.xml"/><Relationship Id="rId3" Type="http://schemas.openxmlformats.org/officeDocument/2006/relationships/slide" Target="slide6.xml"/><Relationship Id="rId7" Type="http://schemas.openxmlformats.org/officeDocument/2006/relationships/slide" Target="slide20.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slide" Target="slide16.xml"/><Relationship Id="rId5" Type="http://schemas.openxmlformats.org/officeDocument/2006/relationships/slide" Target="slide12.xml"/><Relationship Id="rId4" Type="http://schemas.openxmlformats.org/officeDocument/2006/relationships/slide" Target="slide8.xml"/><Relationship Id="rId9" Type="http://schemas.openxmlformats.org/officeDocument/2006/relationships/slide" Target="slide24.xml"/></Relationships>
</file>

<file path=ppt/slides/_rels/slide5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28.xml"/></Relationships>
</file>

<file path=ppt/slides/_rels/slide5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8434" name="AutoShape 15" descr="data:image/jpeg;base64,/9j/4AAQSkZJRgABAQAAAQABAAD/2wCEAAkGBxAQDxANDxAPDw4QDxAQDg0PDA8PDw8OFREWFhYSFBQYHCggGBolGxQUIT0hJSkrLi4uFx8zODMsNygtLisBCgoKDg0OGhAQGywmHyQsLDQtMDc3LCwvLC4sLDQsLy0sLTQsLDEsLDAsLDQsLC0sLCwsLCwsLCwsLCwsLCwsLP/AABEIAOEA4QMBEQACEQEDEQH/xAAbAAEAAgMBAQAAAAAAAAAAAAAAAQYDBAUCB//EAEAQAAICAQEEBgYHBgUFAAAAAAABAgMRBAUSITEGE0FRYZEiMlJxgbEjQnKCocHRBxRDYuHxFTM0ssIWJFNz8P/EABoBAQADAQEBAAAAAAAAAAAAAAACAwQBBQb/xAAxEQEAAgEDAgMGAwkAAAAAAAAAAQIDBBExEiEFE0FCUWFxsdEiMpEUIzNicoGhwfH/2gAMAwEAAhEDEQA/APuAAAAAAAAAAAAAAAAAAAAAAAAAAAAAAAAAAAAAAAAAc3be3tNo4b+ptjXn1Y85zfdGK4sha8V5X4NNkzTtSPsq8v2h7zfU6K2cF9aVtdba790r86fSG6vhtOLZI3/V1di9NdNqJqmanprperXbjEn3RkuDZ2uasztPaVefwzLjr11mLV98fZZS55wAAAAAAAAAAAAAAAAAAAAABIEASBAEgVvpp0ojs+lbq6zVXNx09HtS9qX8qK736e0ctWl03mzNrdqxzP8Ar5vnej0jtnLU6ubv1c+LnLjGC9mtfVSK4p6zy15NTvHRSNqx6ff3s04uEs93k0dlGtmDaVULI8GsvisPin3ruZXesWhv02e2O28L1+zrbs9TRKi5uV+mahKT52Vv1ZPx4Y+BPBeZjpnmGPxXS1x3jLj/AC27/KfWFuNDyUgAIAAAAACQIAASAAAAIAASAAgAAAAY9TqI1wlbN7sIRcpSfZFLLOTO0bpVrNrRWOZfHapz12os2pcnmz0NNB/w9Mn6KXi+fxKaRvPVL0dXeMcRgpxHPxlmsi48S2WOsteV7te7nEV9bC4vuX6/3IbLott2eqZbstyeXF8Mt8vEjML6XbnRvXPSbTq3v8vURdUn2PtjLzx5lEW6MsfF6eTF+0aG0etZ3h9aNz5gAAAIckuYHjrUBKsA9KQEgAAAAAAAAAEgAIAAAAFL/alq3+616KDxPW3RqeOaqj6U/wAFj4lOXvtX3vQ0EdM2zT7Mf5ntDiQpUIqMVhRSSS7Ei2I2YbW6p3loa95xBcHLhntS7X5Y8zkp1naN2CWhnuuUIScY83GLaQcizSutfqy5rk8cUcmF1btPVa5ylp/aqm2pdrWYtfIxZ4/FV9F4XbfDk39z7dsPaEdRSpxeXFuua7VZB4afz+Jtpbqjd81qMM4skxLoE1ABjvtUVl/Bd7A50tTl5bAmNwGSNoGRWAZabuOH8AM4AAAAAAAAABIEAAJAgChdJqv3jbNFfZptHKeP57J4+UUUWn978oenjrtop/mt9IZ7tmy7EW9Tz+iXAeklKc5YeI4jnxfpP5ryETDt4mOy1uUKNPl4UIQ48uLx82wi+a66O/Jzhc4yfOEsOOcdi7A45MYSeohXLdzlZcF2NmTN3yR8H0vh0eXo7Wn2lp6MdJZaXU2zS36LpydlaeHnPCcfHHmiNLzS3wWajSV1OKscWjj7LlT0vsjOKvphXXJr6VTluqtv18td3E0Rmj1ePfw63sd3b2V0h0mqk4UXQnNcXDjGWO/dfHBZXJW3EsubS5sMb3rMQ1tr6v6RwXKPD4k2dpq8DJG8DLG4DIrgPXXgdeizeipd6A9gAAAAAAkCAJAgAAAAUTWRf+OXYzx0VOPcpSyZrfxZ+T1q99DX+qfpDqzVvYn5EmRyNnztSnuxz6fH0c/ViErR3a+29PZqIKEoSjh5WMpP3rJ2L7K5xxKm7T2XbTmUoNwWXvYTSXbl/wBiXXGyFcVrWiseriaC3Ds1D7PU+01iK+HF/AyV7zNpfSZoila4K+jNotR6S8jsV3Rtl6YfQnqoOuuDeHGuMXl5/wDuZbanZ5uLUWi0zDlbVl1K02pqxC6Go3I2wbU3CfBruwU3rNYiYelgzRmval+9Zjj5OnLatnWpW4l1jaU0t17/ADw1y44ZfTLO+0vP1OhxeXOTFPHMN6GoNDx2aF4GeNwGRXgHeB39jSzSn4yx5gbwAAAAAAJAgAAAAAAFP6S2rS7S0etkvorarNLY+6ed+Hzl5IzZZ6bxZ62jr52lyYo5iYtH0lvajpDFerHzZLzFFdN75Vqzbc63NR4RnJvh2S/tjyI7r/KaF2v1NvqKb8eKXmcPKVLpHrL5TWj6zfnPHWQhJyUU3wi+9vuK7finphv0+KuCvnX/ALN3/o6+MIPUzjpasZjBrrNRY+2XVppRX2mvcXxinhgvrqxMzzLBqejyrmpaeV1sVFS37YQhFS7YuMW38TvRsqnU+ZHfs15avUQzvReFzknlJd43drEejHbthW20wT+iofWSftWdi8yufxTs1YonFS1p5nh2Y7Ud1tVa47kutm+6KTS82zsV3tCFr9GG0z69nbq1BpeM267wM8bwPavAh3gXfZdLhTXF893L97eX8wNoAAAAAAAAAAAAAADmdI9jQ1umnppvG9hwmuddkXmMl8SF6ReuzRpNRbT5YyR/2FA0j6ub02vk6L4cFvLdrvXZKE3weTJE7drPetjrkjzMHeJ/WPnD3tTaeioi0mpS74yTefFvgLZKxw7i0mW/o5Glu12031GkjONecT1MvRorj4yx6T8EKxbJwnmth0kb3nefcvPRXoJpdB9M279QuLusWFF9rjHs9/E1UxxTh4Gq1mTPO88K/tjUu+6Vj5N+iu6K5IsZDRtReXyXP3AhzatN105xs01ltM20t2mclut8OKRCIhfbJasxsuN/7P8AZ11MIvTLTzUY8aXuSXDk+aZ3ogjU5N95ndg13QejT6Xd0VbVkG5zcpOdlyxxy3zfchFYhDJltk/MqKkSVs0LQM0bwPf7wB3Oi+znfYrZL6Kt83ynNcooC8AAAAAAAAAAACQAAAAA1dfs+m+PV31V2w9mcFJfictWJ5WY8t8c70mYlyaehezYS346OjK5ZhlL4MrjDSPRpt4jqbRtN5d2mqMIqMIxhFcoxiope5ItY5mZneUaiG9CUVwbjJJ+LWA4+R62+VVjqlFqcZbss8MM5M7LMeObztBCyU2oT4RbWd3nu54kd91vlxTvL61pXDq4dXjq91bndu44E2bfd5s1tUedkF4byyBgltehfxPKE38kBUdsaSm26VlUXFS4y4YUpdrx2AaUtlLHBvyA0NTopxaSjKWXiO7Ftt92AO5sTojbNqzU/RV/+LKdkl4+z8/cBeaKYwioQSjGKworkkBkAAAAAAAAAAAEAAAAAAAAAAFX6d7Prlp3c4rrYyilPHFxb5PvDsTMTvCj6SWMLuOREQlfJa3LsU6yShu7zwuSy8I6g8w1XpJLm2B04PIGzXWBmVSAyQgv6gdPSazGIyeV39qA6IAAAAAAAAAAAASAAAAAAAAAAaG2tB+8UTpT3XLDjJ8lJPKz4AUK3orrYPhVGfjC2HHzaAwW7M1sVx0t33Yqz/a2A2XppqUpWRlCSeNycXGUfenyA71MQNysD1ZLAGlZqcATTq8gWHZes3luPn9V/kB0gAAAAAAAAAABAAAAAAAAAAAAAeLbFGMpvlGLk/clkCjbzlKU3zlJyfvbyBs1gbEGB5um8AcK+i6y6FVWHKbws8ku9+AGFXzqslVanCyDxKL+fivEDu7O1mcceIFs0d+/HPb2/qBnAAAAAAAAAAAAAAAAAAAAAAAc7b9u7RJds2o/Dm/wQFWiBmgwM0WB5sYG10YoTussfOMEl4bz/oBs9KNgLVQ34YjqIL0JclJexLw+QFE0l06puFicJweJQksNMC5bJ2knjjxAsdViksoD2AAAAAAAAAAAJAAQAAkCAAEgQBwelFv+XD7Un8kBXetAz12AbEJATJAbfRyzdvlD24fin/VgWUDmba2HTql6a3bEsRuj668H3rwYFJ1mnu0VijavRb9C1epP9H4AblfSRKON7D94Ex6S9u8394DYXSxLlJ+7mBYthbRlqK3Y4SglLEXJY3ljmvADpgQBIAABAAAAAAAAAAAAAVLpZb9Ml3QX5gVud4GejUAdCmwDYUgNrYUM6lP2YSb/AAQFoAAYNbpK7q5VWxU4SXFP5rufiB8+270LsqzZp3K6rm4fxYr/AJAViMUn7uwDs7K2s62uSA+hbG2oropN+l2eIHUAAAAAAAAAAAAAAAAAAFJ6YS+nf2I/ICq3zA86bVreSYFg0k8oDfggOl0eWLZ/+v8A5ICwgAAADlbS6O6XUNytqW++dkJShL4uPP4gVfa3QiVf0mmlKxLnVPG/918mBHR/Zut6yCdUqa4yTlOeI+inyS7QL8AAAAAEgAAAAAAAAAAABROmb/7h/Yj8gKvcBoyqcpKMVmTaUcd7fAC2X6SWmt6mbz6MWpd+Y8fxyvgBv0SygOjsaWL4/wAya/P8gLKAAAAAEASBAAABIACAAAAAAAAAAAAAonTL/Uy+zD5AVqaA3+iWjVmtqzyhmx/d5fjgC1dNNNnqrlzTcJe58V8mBx9Hb2AdPTz3Zwn3Si37s8QLZkAAAAAAAAAAAAJAgAAAAAAAAAAAAKF0u/1M/dD/AGoCvWMCw9AKs6iyfZGprzkv0AtfSKjf01mOLilNfB8fwyBR67cMDpae9NYAuOht364S74rPvXBgZwAAAAAAAAAAAAAAAAAAAAAGQAACi9IXvX2P+bHkkvyAr+oQFv6AafFVtvtTUV7or+oFqnFNOL5NNP3MD5pqaHXZOt84TlHyfBgeqW1yAuXRi3NUl7M/wa/uB2AAAAAAAAJAgAAAAAAAAAAAQBIGrrdYq13yfJeHeBy57dlF8YqS8HhgVnWW7+Zc8tt+8Dk38wPofRWjc0lS7ZJzf3n+mAOvkCldLNPu6jfXKyCl95cH+QHLriBZ+ik8dZHvUX5Z/UCxAMgAAAAAAAAAADzkBkCMgMgN4BkBkBvARvAcvbWz5WpTqklZFY3ZerNd2ex+IFQ1mpnW9y2Mq590lz9z5P4Aayt54YGrauIH1DRx3aq4+zXBeUUBm3gOB0trzCqfapuPwa/oByNNpMgdjZ9aqmp73ZiSxzQHdrtUllPKAlSAneAZAJgTkBkBkBkAAyBjyA3gI3gIcwPLmA6wCOtA8yuA8vUIDw9ZFdqA1tVqqJxcLernHtjJJr8QK5rtlaR8ab+pfsuW/X5PivMDmVbOsdsYudUq2+NkLFwj28Hxz5gXxa+PY0B6/fF3gc7b96lQ37Moy+GQK1ZtyFa5pvwAw07W1FrxTVOfui8efIC4bC62Fb6/CnJ5UIy3t1Y7X3gdLrgJVwEq0D0rAJ6wCd8Cd8BvASpAN4DzgCMARgCHEDy4geXADy4AeXWB4lQBglok+YGGeyoP6oGJ7Gr9heQELZMOxLyA9f4djkB5/cZdjAxWaC58p4+AHOlsC/O9Gdaff1Mf0A2qNBrFzti19kDo06e1es0/cBsxqkBkVbAyKDAlRYHtRA9JASkB6QEgSB7wBGAGAG6BG6A3QI3AG4BDgA3AI6sB1QEdUBLrAjqgHVAOrAdWAVYE9WA6sCdwCdwBuAN0Cd0CVEBugTuge8ARgBgBgBgBgBgBgBgA0A3QGAGAGADQDAEYAndAjAE4AYAYAYAYAYAYAYAYAYA9AAAAAAAAAADAACAJAAQBOAGAAAAAAAAAAAAAAAAAAAAAAAAAAAAAAAAAAAAAAAAAAAAAAAAAf//Z">
            <a:extLst>
              <a:ext uri="{FF2B5EF4-FFF2-40B4-BE49-F238E27FC236}">
                <a16:creationId xmlns:a16="http://schemas.microsoft.com/office/drawing/2014/main" id="{B2351994-9680-655E-560F-F3EA985A917F}"/>
              </a:ext>
            </a:extLst>
          </p:cNvPr>
          <p:cNvSpPr>
            <a:spLocks noChangeAspect="1" noChangeArrowheads="1"/>
          </p:cNvSpPr>
          <p:nvPr/>
        </p:nvSpPr>
        <p:spPr bwMode="auto">
          <a:xfrm>
            <a:off x="471488" y="144463"/>
            <a:ext cx="2873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CO" altLang="es-CO">
              <a:solidFill>
                <a:srgbClr val="000000"/>
              </a:solidFill>
            </a:endParaRPr>
          </a:p>
        </p:txBody>
      </p:sp>
      <p:sp>
        <p:nvSpPr>
          <p:cNvPr id="2" name="CuadroTexto 8">
            <a:extLst>
              <a:ext uri="{FF2B5EF4-FFF2-40B4-BE49-F238E27FC236}">
                <a16:creationId xmlns:a16="http://schemas.microsoft.com/office/drawing/2014/main" id="{B8A19078-8803-AC78-0735-D0CBC2433B3E}"/>
              </a:ext>
            </a:extLst>
          </p:cNvPr>
          <p:cNvSpPr txBox="1">
            <a:spLocks noChangeArrowheads="1"/>
          </p:cNvSpPr>
          <p:nvPr/>
        </p:nvSpPr>
        <p:spPr bwMode="auto">
          <a:xfrm>
            <a:off x="776152" y="296863"/>
            <a:ext cx="38164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s-CO"/>
            </a:defPPr>
            <a:lvl1pPr algn="just">
              <a:defRPr sz="2000" b="1" i="1">
                <a:solidFill>
                  <a:srgbClr val="1F497D"/>
                </a:solidFill>
                <a:latin typeface="Arial titulos"/>
              </a:defRPr>
            </a:lvl1pPr>
          </a:lstStyle>
          <a:p>
            <a:r>
              <a:rPr lang="es-CO" altLang="es-CO" dirty="0"/>
              <a:t>Inventarios</a:t>
            </a:r>
          </a:p>
        </p:txBody>
      </p:sp>
      <p:sp>
        <p:nvSpPr>
          <p:cNvPr id="3" name="Rectángulo: esquinas redondeadas 2">
            <a:extLst>
              <a:ext uri="{FF2B5EF4-FFF2-40B4-BE49-F238E27FC236}">
                <a16:creationId xmlns:a16="http://schemas.microsoft.com/office/drawing/2014/main" id="{69A7D678-9058-7C71-8373-07CBAD2AD7BE}"/>
              </a:ext>
            </a:extLst>
          </p:cNvPr>
          <p:cNvSpPr/>
          <p:nvPr/>
        </p:nvSpPr>
        <p:spPr>
          <a:xfrm>
            <a:off x="471488" y="836712"/>
            <a:ext cx="8420992" cy="4320481"/>
          </a:xfrm>
          <a:prstGeom prst="roundRect">
            <a:avLst/>
          </a:prstGeom>
          <a:ln w="19050">
            <a:prstDash val="sysDot"/>
          </a:ln>
        </p:spPr>
        <p:style>
          <a:lnRef idx="2">
            <a:schemeClr val="accent1"/>
          </a:lnRef>
          <a:fillRef idx="1">
            <a:schemeClr val="lt1"/>
          </a:fillRef>
          <a:effectRef idx="0">
            <a:schemeClr val="accent1"/>
          </a:effectRef>
          <a:fontRef idx="minor">
            <a:schemeClr val="dk1"/>
          </a:fontRef>
        </p:style>
        <p:txBody>
          <a:bodyPr rtlCol="0" anchor="ctr"/>
          <a:lstStyle/>
          <a:p>
            <a:r>
              <a:rPr lang="es-CO" sz="1800" b="1" i="0" u="none" strike="noStrike" baseline="0" dirty="0">
                <a:solidFill>
                  <a:srgbClr val="000000"/>
                </a:solidFill>
                <a:latin typeface="Verdana" panose="020B0604030504040204" pitchFamily="34" charset="0"/>
              </a:rPr>
              <a:t>9.1. Reconocimiento</a:t>
            </a:r>
            <a:endParaRPr lang="es-CO" sz="1800" b="0" i="0" u="none" strike="noStrike" baseline="0" dirty="0">
              <a:solidFill>
                <a:srgbClr val="000000"/>
              </a:solidFill>
              <a:latin typeface="Verdana" panose="020B0604030504040204" pitchFamily="34" charset="0"/>
            </a:endParaRPr>
          </a:p>
          <a:p>
            <a:pPr algn="l"/>
            <a:endParaRPr lang="es-CO" sz="1800" b="0" i="0" u="none" strike="noStrike" baseline="0" dirty="0">
              <a:solidFill>
                <a:srgbClr val="000000"/>
              </a:solidFill>
              <a:latin typeface="Verdana" panose="020B0604030504040204" pitchFamily="34" charset="0"/>
            </a:endParaRPr>
          </a:p>
          <a:p>
            <a:r>
              <a:rPr lang="es-MX" sz="1800" b="0" i="0" u="none" strike="noStrike" baseline="0" dirty="0">
                <a:solidFill>
                  <a:srgbClr val="376D95"/>
                </a:solidFill>
                <a:latin typeface="Verdana" panose="020B0604030504040204" pitchFamily="34" charset="0"/>
              </a:rPr>
              <a:t>3. También se reconocerán como inventarios los materiales que se incluirán como parte del costo de otros activos, de acuerdo con las normas de Propiedades, planta y equipo; Propiedades de inversión; Bienes de uso público; Bienes históricos y culturales; o Activos intangibles. Adicionalmente, se reconocerán como inventarios los repuestos que no serán componentes de un elemento de propiedades, planta y equipo; los materiales que se adquieran para consumirse en la prestación gratuita de los servicios de educación; y las municiones y explosivos. </a:t>
            </a:r>
          </a:p>
        </p:txBody>
      </p:sp>
    </p:spTree>
    <p:extLst>
      <p:ext uri="{BB962C8B-B14F-4D97-AF65-F5344CB8AC3E}">
        <p14:creationId xmlns:p14="http://schemas.microsoft.com/office/powerpoint/2010/main" val="27359760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8434" name="AutoShape 15" descr="data:image/jpeg;base64,/9j/4AAQSkZJRgABAQAAAQABAAD/2wCEAAkGBxAQDxANDxAPDw4QDxAQDg0PDA8PDw8OFREWFhYSFBQYHCggGBolGxQUIT0hJSkrLi4uFx8zODMsNygtLisBCgoKDg0OGhAQGywmHyQsLDQtMDc3LCwvLC4sLDQsLy0sLTQsLDEsLDAsLDQsLC0sLCwsLCwsLCwsLCwsLCwsLP/AABEIAOEA4QMBEQACEQEDEQH/xAAbAAEAAgMBAQAAAAAAAAAAAAAAAQYDBAUCB//EAEAQAAICAQEEBgYHBgUFAAAAAAABAgMRBAUSITEGE0FRYZEiMlJxgbEjQnKCocHRBxRDYuHxFTM0ssIWJFNz8P/EABoBAQADAQEBAAAAAAAAAAAAAAACAwQBBQb/xAAxEQEAAgEDAgMGAwkAAAAAAAAAAQIDBBExEiEFE0FCUWFxsdEiMpEUIzNicoGhwfH/2gAMAwEAAhEDEQA/APuAAAAAAAAAAAAAAAAAAAAAAAAAAAAAAAAAAAAAAAAAc3be3tNo4b+ptjXn1Y85zfdGK4sha8V5X4NNkzTtSPsq8v2h7zfU6K2cF9aVtdba790r86fSG6vhtOLZI3/V1di9NdNqJqmanprperXbjEn3RkuDZ2uasztPaVefwzLjr11mLV98fZZS55wAAAAAAAAAAAAAAAAAAAAABIEASBAEgVvpp0ojs+lbq6zVXNx09HtS9qX8qK736e0ctWl03mzNrdqxzP8Ar5vnej0jtnLU6ubv1c+LnLjGC9mtfVSK4p6zy15NTvHRSNqx6ff3s04uEs93k0dlGtmDaVULI8GsvisPin3ruZXesWhv02e2O28L1+zrbs9TRKi5uV+mahKT52Vv1ZPx4Y+BPBeZjpnmGPxXS1x3jLj/AC27/KfWFuNDyUgAIAAAAACQIAASAAAAIAASAAgAAAAY9TqI1wlbN7sIRcpSfZFLLOTO0bpVrNrRWOZfHapz12os2pcnmz0NNB/w9Mn6KXi+fxKaRvPVL0dXeMcRgpxHPxlmsi48S2WOsteV7te7nEV9bC4vuX6/3IbLott2eqZbstyeXF8Mt8vEjML6XbnRvXPSbTq3v8vURdUn2PtjLzx5lEW6MsfF6eTF+0aG0etZ3h9aNz5gAAAIckuYHjrUBKsA9KQEgAAAAAAAAAEgAIAAAAFL/alq3+616KDxPW3RqeOaqj6U/wAFj4lOXvtX3vQ0EdM2zT7Mf5ntDiQpUIqMVhRSSS7Ei2I2YbW6p3loa95xBcHLhntS7X5Y8zkp1naN2CWhnuuUIScY83GLaQcizSutfqy5rk8cUcmF1btPVa5ylp/aqm2pdrWYtfIxZ4/FV9F4XbfDk39z7dsPaEdRSpxeXFuua7VZB4afz+Jtpbqjd81qMM4skxLoE1ABjvtUVl/Bd7A50tTl5bAmNwGSNoGRWAZabuOH8AM4AAAAAAAAABIEAAJAgChdJqv3jbNFfZptHKeP57J4+UUUWn978oenjrtop/mt9IZ7tmy7EW9Tz+iXAeklKc5YeI4jnxfpP5ryETDt4mOy1uUKNPl4UIQ48uLx82wi+a66O/Jzhc4yfOEsOOcdi7A45MYSeohXLdzlZcF2NmTN3yR8H0vh0eXo7Wn2lp6MdJZaXU2zS36LpydlaeHnPCcfHHmiNLzS3wWajSV1OKscWjj7LlT0vsjOKvphXXJr6VTluqtv18td3E0Rmj1ePfw63sd3b2V0h0mqk4UXQnNcXDjGWO/dfHBZXJW3EsubS5sMb3rMQ1tr6v6RwXKPD4k2dpq8DJG8DLG4DIrgPXXgdeizeipd6A9gAAAAAAkCAJAgAAAAUTWRf+OXYzx0VOPcpSyZrfxZ+T1q99DX+qfpDqzVvYn5EmRyNnztSnuxz6fH0c/ViErR3a+29PZqIKEoSjh5WMpP3rJ2L7K5xxKm7T2XbTmUoNwWXvYTSXbl/wBiXXGyFcVrWiseriaC3Ds1D7PU+01iK+HF/AyV7zNpfSZoila4K+jNotR6S8jsV3Rtl6YfQnqoOuuDeHGuMXl5/wDuZbanZ5uLUWi0zDlbVl1K02pqxC6Go3I2wbU3CfBruwU3rNYiYelgzRmval+9Zjj5OnLatnWpW4l1jaU0t17/ADw1y44ZfTLO+0vP1OhxeXOTFPHMN6GoNDx2aF4GeNwGRXgHeB39jSzSn4yx5gbwAAAAAAJAgAAAAAAFP6S2rS7S0etkvorarNLY+6ed+Hzl5IzZZ6bxZ62jr52lyYo5iYtH0lvajpDFerHzZLzFFdN75Vqzbc63NR4RnJvh2S/tjyI7r/KaF2v1NvqKb8eKXmcPKVLpHrL5TWj6zfnPHWQhJyUU3wi+9vuK7finphv0+KuCvnX/ALN3/o6+MIPUzjpasZjBrrNRY+2XVppRX2mvcXxinhgvrqxMzzLBqejyrmpaeV1sVFS37YQhFS7YuMW38TvRsqnU+ZHfs15avUQzvReFzknlJd43drEejHbthW20wT+iofWSftWdi8yufxTs1YonFS1p5nh2Y7Ud1tVa47kutm+6KTS82zsV3tCFr9GG0z69nbq1BpeM267wM8bwPavAh3gXfZdLhTXF893L97eX8wNoAAAAAAAAAAAAAADmdI9jQ1umnppvG9hwmuddkXmMl8SF6ReuzRpNRbT5YyR/2FA0j6ub02vk6L4cFvLdrvXZKE3weTJE7drPetjrkjzMHeJ/WPnD3tTaeioi0mpS74yTefFvgLZKxw7i0mW/o5Glu12031GkjONecT1MvRorj4yx6T8EKxbJwnmth0kb3nefcvPRXoJpdB9M279QuLusWFF9rjHs9/E1UxxTh4Gq1mTPO88K/tjUu+6Vj5N+iu6K5IsZDRtReXyXP3AhzatN105xs01ltM20t2mclut8OKRCIhfbJasxsuN/7P8AZ11MIvTLTzUY8aXuSXDk+aZ3ogjU5N95ndg13QejT6Xd0VbVkG5zcpOdlyxxy3zfchFYhDJltk/MqKkSVs0LQM0bwPf7wB3Oi+znfYrZL6Kt83ynNcooC8AAAAAAAAAAACQAAAAA1dfs+m+PV31V2w9mcFJfictWJ5WY8t8c70mYlyaehezYS346OjK5ZhlL4MrjDSPRpt4jqbRtN5d2mqMIqMIxhFcoxiope5ItY5mZneUaiG9CUVwbjJJ+LWA4+R62+VVjqlFqcZbss8MM5M7LMeObztBCyU2oT4RbWd3nu54kd91vlxTvL61pXDq4dXjq91bndu44E2bfd5s1tUedkF4byyBgltehfxPKE38kBUdsaSm26VlUXFS4y4YUpdrx2AaUtlLHBvyA0NTopxaSjKWXiO7Ftt92AO5sTojbNqzU/RV/+LKdkl4+z8/cBeaKYwioQSjGKworkkBkAAAAAAAAAAAEAAAAAAAAAAFX6d7Prlp3c4rrYyilPHFxb5PvDsTMTvCj6SWMLuOREQlfJa3LsU6yShu7zwuSy8I6g8w1XpJLm2B04PIGzXWBmVSAyQgv6gdPSazGIyeV39qA6IAAAAAAAAAAAASAAAAAAAAAAaG2tB+8UTpT3XLDjJ8lJPKz4AUK3orrYPhVGfjC2HHzaAwW7M1sVx0t33Yqz/a2A2XppqUpWRlCSeNycXGUfenyA71MQNysD1ZLAGlZqcATTq8gWHZes3luPn9V/kB0gAAAAAAAAAABAAAAAAAAAAAAAeLbFGMpvlGLk/clkCjbzlKU3zlJyfvbyBs1gbEGB5um8AcK+i6y6FVWHKbws8ku9+AGFXzqslVanCyDxKL+fivEDu7O1mcceIFs0d+/HPb2/qBnAAAAAAAAAAAAAAAAAAAAAAAc7b9u7RJds2o/Dm/wQFWiBmgwM0WB5sYG10YoTussfOMEl4bz/oBs9KNgLVQ34YjqIL0JclJexLw+QFE0l06puFicJweJQksNMC5bJ2knjjxAsdViksoD2AAAAAAAAAAAJAAQAAkCAAEgQBwelFv+XD7Un8kBXetAz12AbEJATJAbfRyzdvlD24fin/VgWUDmba2HTql6a3bEsRuj668H3rwYFJ1mnu0VijavRb9C1epP9H4AblfSRKON7D94Ex6S9u8394DYXSxLlJ+7mBYthbRlqK3Y4SglLEXJY3ljmvADpgQBIAABAAAAAAAAAAAAAVLpZb9Ml3QX5gVud4GejUAdCmwDYUgNrYUM6lP2YSb/AAQFoAAYNbpK7q5VWxU4SXFP5rufiB8+270LsqzZp3K6rm4fxYr/AJAViMUn7uwDs7K2s62uSA+hbG2oropN+l2eIHUAAAAAAAAAAAAAAAAAAFJ6YS+nf2I/ICq3zA86bVreSYFg0k8oDfggOl0eWLZ/+v8A5ICwgAAADlbS6O6XUNytqW++dkJShL4uPP4gVfa3QiVf0mmlKxLnVPG/918mBHR/Zut6yCdUqa4yTlOeI+inyS7QL8AAAAAEgAAAAAAAAAAABROmb/7h/Yj8gKvcBoyqcpKMVmTaUcd7fAC2X6SWmt6mbz6MWpd+Y8fxyvgBv0SygOjsaWL4/wAya/P8gLKAAAAAEASBAAABIACAAAAAAAAAAAAAonTL/Uy+zD5AVqaA3+iWjVmtqzyhmx/d5fjgC1dNNNnqrlzTcJe58V8mBx9Hb2AdPTz3Zwn3Si37s8QLZkAAAAAAAAAAAAJAgAAAAAAAAAAAAKF0u/1M/dD/AGoCvWMCw9AKs6iyfZGprzkv0AtfSKjf01mOLilNfB8fwyBR67cMDpae9NYAuOht364S74rPvXBgZwAAAAAAAAAAAAAAAAAAAAAGQAACi9IXvX2P+bHkkvyAr+oQFv6AafFVtvtTUV7or+oFqnFNOL5NNP3MD5pqaHXZOt84TlHyfBgeqW1yAuXRi3NUl7M/wa/uB2AAAAAAAAJAgAAAAAAAAAAAQBIGrrdYq13yfJeHeBy57dlF8YqS8HhgVnWW7+Zc8tt+8Dk38wPofRWjc0lS7ZJzf3n+mAOvkCldLNPu6jfXKyCl95cH+QHLriBZ+ik8dZHvUX5Z/UCxAMgAAAAAAAAAADzkBkCMgMgN4BkBkBvARvAcvbWz5WpTqklZFY3ZerNd2ex+IFQ1mpnW9y2Mq590lz9z5P4Aayt54YGrauIH1DRx3aq4+zXBeUUBm3gOB0trzCqfapuPwa/oByNNpMgdjZ9aqmp73ZiSxzQHdrtUllPKAlSAneAZAJgTkBkBkBkAAyBjyA3gI3gIcwPLmA6wCOtA8yuA8vUIDw9ZFdqA1tVqqJxcLernHtjJJr8QK5rtlaR8ab+pfsuW/X5PivMDmVbOsdsYudUq2+NkLFwj28Hxz5gXxa+PY0B6/fF3gc7b96lQ37Moy+GQK1ZtyFa5pvwAw07W1FrxTVOfui8efIC4bC62Fb6/CnJ5UIy3t1Y7X3gdLrgJVwEq0D0rAJ6wCd8Cd8BvASpAN4DzgCMARgCHEDy4geXADy4AeXWB4lQBglok+YGGeyoP6oGJ7Gr9heQELZMOxLyA9f4djkB5/cZdjAxWaC58p4+AHOlsC/O9Gdaff1Mf0A2qNBrFzti19kDo06e1es0/cBsxqkBkVbAyKDAlRYHtRA9JASkB6QEgSB7wBGAGAG6BG6A3QI3AG4BDgA3AI6sB1QEdUBLrAjqgHVAOrAdWAVYE9WA6sCdwCdwBuAN0Cd0CVEBugTuge8ARgBgBgBgBgBgBgBgA0A3QGAGAGADQDAEYAndAjAE4AYAYAYAYAYAYAYAYAYA9AAAAAAAAAADAACAJAAQBOAGAAAAAAAAAAAAAAAAAAAAAAAAAAAAAAAAAAAAAAAAAAAAAAAAAf//Z">
            <a:extLst>
              <a:ext uri="{FF2B5EF4-FFF2-40B4-BE49-F238E27FC236}">
                <a16:creationId xmlns:a16="http://schemas.microsoft.com/office/drawing/2014/main" id="{B2351994-9680-655E-560F-F3EA985A917F}"/>
              </a:ext>
            </a:extLst>
          </p:cNvPr>
          <p:cNvSpPr>
            <a:spLocks noChangeAspect="1" noChangeArrowheads="1"/>
          </p:cNvSpPr>
          <p:nvPr/>
        </p:nvSpPr>
        <p:spPr bwMode="auto">
          <a:xfrm>
            <a:off x="471488" y="144463"/>
            <a:ext cx="2873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CO" altLang="es-CO">
              <a:solidFill>
                <a:srgbClr val="000000"/>
              </a:solidFill>
            </a:endParaRPr>
          </a:p>
        </p:txBody>
      </p:sp>
      <p:sp>
        <p:nvSpPr>
          <p:cNvPr id="2" name="CuadroTexto 8">
            <a:extLst>
              <a:ext uri="{FF2B5EF4-FFF2-40B4-BE49-F238E27FC236}">
                <a16:creationId xmlns:a16="http://schemas.microsoft.com/office/drawing/2014/main" id="{B8A19078-8803-AC78-0735-D0CBC2433B3E}"/>
              </a:ext>
            </a:extLst>
          </p:cNvPr>
          <p:cNvSpPr txBox="1">
            <a:spLocks noChangeArrowheads="1"/>
          </p:cNvSpPr>
          <p:nvPr/>
        </p:nvSpPr>
        <p:spPr bwMode="auto">
          <a:xfrm>
            <a:off x="776152" y="296863"/>
            <a:ext cx="38164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s-CO"/>
            </a:defPPr>
            <a:lvl1pPr algn="just">
              <a:defRPr sz="2000" b="1" i="1">
                <a:solidFill>
                  <a:srgbClr val="1F497D"/>
                </a:solidFill>
                <a:latin typeface="Arial titulos"/>
              </a:defRPr>
            </a:lvl1pPr>
          </a:lstStyle>
          <a:p>
            <a:r>
              <a:rPr lang="es-CO" altLang="es-CO" dirty="0"/>
              <a:t>Inventarios</a:t>
            </a:r>
          </a:p>
        </p:txBody>
      </p:sp>
      <p:sp>
        <p:nvSpPr>
          <p:cNvPr id="3" name="Rectángulo: esquinas redondeadas 2">
            <a:extLst>
              <a:ext uri="{FF2B5EF4-FFF2-40B4-BE49-F238E27FC236}">
                <a16:creationId xmlns:a16="http://schemas.microsoft.com/office/drawing/2014/main" id="{69A7D678-9058-7C71-8373-07CBAD2AD7BE}"/>
              </a:ext>
            </a:extLst>
          </p:cNvPr>
          <p:cNvSpPr/>
          <p:nvPr/>
        </p:nvSpPr>
        <p:spPr>
          <a:xfrm>
            <a:off x="471488" y="764704"/>
            <a:ext cx="8420992" cy="3024337"/>
          </a:xfrm>
          <a:prstGeom prst="roundRect">
            <a:avLst/>
          </a:prstGeom>
          <a:ln w="19050">
            <a:prstDash val="sysDot"/>
          </a:ln>
        </p:spPr>
        <p:style>
          <a:lnRef idx="2">
            <a:schemeClr val="accent1"/>
          </a:lnRef>
          <a:fillRef idx="1">
            <a:schemeClr val="lt1"/>
          </a:fillRef>
          <a:effectRef idx="0">
            <a:schemeClr val="accent1"/>
          </a:effectRef>
          <a:fontRef idx="minor">
            <a:schemeClr val="dk1"/>
          </a:fontRef>
        </p:style>
        <p:txBody>
          <a:bodyPr rtlCol="0" anchor="ctr"/>
          <a:lstStyle/>
          <a:p>
            <a:r>
              <a:rPr lang="es-CO" sz="1800" b="1" i="1" u="none" strike="noStrike" baseline="0" dirty="0">
                <a:solidFill>
                  <a:srgbClr val="000000"/>
                </a:solidFill>
                <a:latin typeface="Verdana" panose="020B0604030504040204" pitchFamily="34" charset="0"/>
              </a:rPr>
              <a:t>9.2.2. Costos de transformación </a:t>
            </a:r>
          </a:p>
          <a:p>
            <a:endParaRPr lang="es-CO" sz="1800" b="0" i="0" u="none" strike="noStrike" baseline="0" dirty="0">
              <a:solidFill>
                <a:srgbClr val="000000"/>
              </a:solidFill>
              <a:latin typeface="Verdana" panose="020B0604030504040204" pitchFamily="34" charset="0"/>
            </a:endParaRPr>
          </a:p>
          <a:p>
            <a:r>
              <a:rPr lang="es-MX" sz="1800" b="0" i="0" u="none" strike="noStrike" baseline="0" dirty="0">
                <a:solidFill>
                  <a:srgbClr val="000000"/>
                </a:solidFill>
                <a:latin typeface="Verdana" panose="020B0604030504040204" pitchFamily="34" charset="0"/>
              </a:rPr>
              <a:t>Los costos de transformación estarán conformados por las erogaciones y cargos directos e indirectos relacionados con </a:t>
            </a:r>
            <a:r>
              <a:rPr lang="es-MX" sz="1800" b="0" i="0" u="none" strike="noStrike" baseline="0" dirty="0">
                <a:solidFill>
                  <a:srgbClr val="376D95"/>
                </a:solidFill>
                <a:latin typeface="Verdana" panose="020B0604030504040204" pitchFamily="34" charset="0"/>
              </a:rPr>
              <a:t>a) </a:t>
            </a:r>
            <a:r>
              <a:rPr lang="es-MX" sz="1800" b="0" i="0" u="none" strike="noStrike" baseline="0" dirty="0">
                <a:solidFill>
                  <a:srgbClr val="000000"/>
                </a:solidFill>
                <a:latin typeface="Verdana" panose="020B0604030504040204" pitchFamily="34" charset="0"/>
              </a:rPr>
              <a:t>la producción de bienes </a:t>
            </a:r>
            <a:r>
              <a:rPr lang="es-MX" sz="1800" b="0" i="0" u="none" strike="sngStrike" baseline="0" dirty="0">
                <a:solidFill>
                  <a:srgbClr val="871723"/>
                </a:solidFill>
                <a:latin typeface="Verdana" panose="020B0604030504040204" pitchFamily="34" charset="0"/>
              </a:rPr>
              <a:t>y</a:t>
            </a:r>
            <a:r>
              <a:rPr lang="es-MX" sz="1800" b="0" i="0" u="none" strike="noStrike" baseline="0" dirty="0">
                <a:solidFill>
                  <a:srgbClr val="871723"/>
                </a:solidFill>
                <a:latin typeface="Verdana" panose="020B0604030504040204" pitchFamily="34" charset="0"/>
              </a:rPr>
              <a:t> </a:t>
            </a:r>
            <a:r>
              <a:rPr lang="es-MX" sz="1800" b="0" i="0" u="none" strike="noStrike" baseline="0" dirty="0">
                <a:solidFill>
                  <a:srgbClr val="376D95"/>
                </a:solidFill>
                <a:latin typeface="Verdana" panose="020B0604030504040204" pitchFamily="34" charset="0"/>
              </a:rPr>
              <a:t>con la intención de venderlos, a precios de mercado o de no mercado, o distribuirlos en forma gratuita en el curso normal de la operación y b) </a:t>
            </a:r>
            <a:r>
              <a:rPr lang="es-MX" sz="1800" b="0" i="0" u="none" strike="noStrike" baseline="0" dirty="0">
                <a:solidFill>
                  <a:srgbClr val="000000"/>
                </a:solidFill>
                <a:latin typeface="Verdana" panose="020B0604030504040204" pitchFamily="34" charset="0"/>
              </a:rPr>
              <a:t>la prestación de servicios </a:t>
            </a:r>
            <a:r>
              <a:rPr lang="es-MX" sz="1800" b="0" i="0" u="none" strike="noStrike" baseline="0" dirty="0">
                <a:solidFill>
                  <a:srgbClr val="376D95"/>
                </a:solidFill>
                <a:latin typeface="Verdana" panose="020B0604030504040204" pitchFamily="34" charset="0"/>
              </a:rPr>
              <a:t>que generarán ingresos de transacciones con contraprestación</a:t>
            </a:r>
            <a:r>
              <a:rPr lang="es-MX" sz="1800" b="0" i="0" u="none" strike="noStrike" baseline="0" dirty="0">
                <a:solidFill>
                  <a:srgbClr val="000000"/>
                </a:solidFill>
                <a:latin typeface="Verdana" panose="020B0604030504040204" pitchFamily="34" charset="0"/>
              </a:rPr>
              <a:t>. Para la determinación de los costos de transformación, se implementarán sistemas de costos de acuerdo con el proceso productivo. </a:t>
            </a:r>
          </a:p>
        </p:txBody>
      </p:sp>
      <p:sp>
        <p:nvSpPr>
          <p:cNvPr id="4" name="Rectángulo: esquinas redondeadas 3">
            <a:extLst>
              <a:ext uri="{FF2B5EF4-FFF2-40B4-BE49-F238E27FC236}">
                <a16:creationId xmlns:a16="http://schemas.microsoft.com/office/drawing/2014/main" id="{0CAAA4BD-92C3-7C29-7783-B5CD8F92654E}"/>
              </a:ext>
            </a:extLst>
          </p:cNvPr>
          <p:cNvSpPr/>
          <p:nvPr/>
        </p:nvSpPr>
        <p:spPr>
          <a:xfrm>
            <a:off x="471488" y="5733256"/>
            <a:ext cx="7889459" cy="313335"/>
          </a:xfrm>
          <a:prstGeom prst="roundRect">
            <a:avLst/>
          </a:prstGeom>
          <a:solidFill>
            <a:schemeClr val="bg1">
              <a:lumMod val="95000"/>
            </a:schemeClr>
          </a:solidFill>
          <a:ln w="19050">
            <a:prstDash val="sysDot"/>
          </a:ln>
        </p:spPr>
        <p:style>
          <a:lnRef idx="2">
            <a:schemeClr val="accent1"/>
          </a:lnRef>
          <a:fillRef idx="1">
            <a:schemeClr val="lt1"/>
          </a:fillRef>
          <a:effectRef idx="0">
            <a:schemeClr val="accent1"/>
          </a:effectRef>
          <a:fontRef idx="minor">
            <a:schemeClr val="dk1"/>
          </a:fontRef>
        </p:style>
        <p:txBody>
          <a:bodyPr rtlCol="0" anchor="ctr"/>
          <a:lstStyle/>
          <a:p>
            <a:pPr algn="ctr"/>
            <a:r>
              <a:rPr lang="es-ES" sz="1200" b="1" dirty="0"/>
              <a:t>Por la adición del numeral 3, los consecutivos ya existentes cambiaron un número ascendente. </a:t>
            </a:r>
            <a:endParaRPr lang="es-CO" sz="1600" b="1" dirty="0"/>
          </a:p>
        </p:txBody>
      </p:sp>
    </p:spTree>
    <p:extLst>
      <p:ext uri="{BB962C8B-B14F-4D97-AF65-F5344CB8AC3E}">
        <p14:creationId xmlns:p14="http://schemas.microsoft.com/office/powerpoint/2010/main" val="5013295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8434" name="AutoShape 15" descr="data:image/jpeg;base64,/9j/4AAQSkZJRgABAQAAAQABAAD/2wCEAAkGBxAQDxANDxAPDw4QDxAQDg0PDA8PDw8OFREWFhYSFBQYHCggGBolGxQUIT0hJSkrLi4uFx8zODMsNygtLisBCgoKDg0OGhAQGywmHyQsLDQtMDc3LCwvLC4sLDQsLy0sLTQsLDEsLDAsLDQsLC0sLCwsLCwsLCwsLCwsLCwsLP/AABEIAOEA4QMBEQACEQEDEQH/xAAbAAEAAgMBAQAAAAAAAAAAAAAAAQYDBAUCB//EAEAQAAICAQEEBgYHBgUFAAAAAAABAgMRBAUSITEGE0FRYZEiMlJxgbEjQnKCocHRBxRDYuHxFTM0ssIWJFNz8P/EABoBAQADAQEBAAAAAAAAAAAAAAACAwQBBQb/xAAxEQEAAgEDAgMGAwkAAAAAAAAAAQIDBBExEiEFE0FCUWFxsdEiMpEUIzNicoGhwfH/2gAMAwEAAhEDEQA/APuAAAAAAAAAAAAAAAAAAAAAAAAAAAAAAAAAAAAAAAAAc3be3tNo4b+ptjXn1Y85zfdGK4sha8V5X4NNkzTtSPsq8v2h7zfU6K2cF9aVtdba790r86fSG6vhtOLZI3/V1di9NdNqJqmanprperXbjEn3RkuDZ2uasztPaVefwzLjr11mLV98fZZS55wAAAAAAAAAAAAAAAAAAAAABIEASBAEgVvpp0ojs+lbq6zVXNx09HtS9qX8qK736e0ctWl03mzNrdqxzP8Ar5vnej0jtnLU6ubv1c+LnLjGC9mtfVSK4p6zy15NTvHRSNqx6ff3s04uEs93k0dlGtmDaVULI8GsvisPin3ruZXesWhv02e2O28L1+zrbs9TRKi5uV+mahKT52Vv1ZPx4Y+BPBeZjpnmGPxXS1x3jLj/AC27/KfWFuNDyUgAIAAAAACQIAASAAAAIAASAAgAAAAY9TqI1wlbN7sIRcpSfZFLLOTO0bpVrNrRWOZfHapz12os2pcnmz0NNB/w9Mn6KXi+fxKaRvPVL0dXeMcRgpxHPxlmsi48S2WOsteV7te7nEV9bC4vuX6/3IbLott2eqZbstyeXF8Mt8vEjML6XbnRvXPSbTq3v8vURdUn2PtjLzx5lEW6MsfF6eTF+0aG0etZ3h9aNz5gAAAIckuYHjrUBKsA9KQEgAAAAAAAAAEgAIAAAAFL/alq3+616KDxPW3RqeOaqj6U/wAFj4lOXvtX3vQ0EdM2zT7Mf5ntDiQpUIqMVhRSSS7Ei2I2YbW6p3loa95xBcHLhntS7X5Y8zkp1naN2CWhnuuUIScY83GLaQcizSutfqy5rk8cUcmF1btPVa5ylp/aqm2pdrWYtfIxZ4/FV9F4XbfDk39z7dsPaEdRSpxeXFuua7VZB4afz+Jtpbqjd81qMM4skxLoE1ABjvtUVl/Bd7A50tTl5bAmNwGSNoGRWAZabuOH8AM4AAAAAAAAABIEAAJAgChdJqv3jbNFfZptHKeP57J4+UUUWn978oenjrtop/mt9IZ7tmy7EW9Tz+iXAeklKc5YeI4jnxfpP5ryETDt4mOy1uUKNPl4UIQ48uLx82wi+a66O/Jzhc4yfOEsOOcdi7A45MYSeohXLdzlZcF2NmTN3yR8H0vh0eXo7Wn2lp6MdJZaXU2zS36LpydlaeHnPCcfHHmiNLzS3wWajSV1OKscWjj7LlT0vsjOKvphXXJr6VTluqtv18td3E0Rmj1ePfw63sd3b2V0h0mqk4UXQnNcXDjGWO/dfHBZXJW3EsubS5sMb3rMQ1tr6v6RwXKPD4k2dpq8DJG8DLG4DIrgPXXgdeizeipd6A9gAAAAAAkCAJAgAAAAUTWRf+OXYzx0VOPcpSyZrfxZ+T1q99DX+qfpDqzVvYn5EmRyNnztSnuxz6fH0c/ViErR3a+29PZqIKEoSjh5WMpP3rJ2L7K5xxKm7T2XbTmUoNwWXvYTSXbl/wBiXXGyFcVrWiseriaC3Ds1D7PU+01iK+HF/AyV7zNpfSZoila4K+jNotR6S8jsV3Rtl6YfQnqoOuuDeHGuMXl5/wDuZbanZ5uLUWi0zDlbVl1K02pqxC6Go3I2wbU3CfBruwU3rNYiYelgzRmval+9Zjj5OnLatnWpW4l1jaU0t17/ADw1y44ZfTLO+0vP1OhxeXOTFPHMN6GoNDx2aF4GeNwGRXgHeB39jSzSn4yx5gbwAAAAAAJAgAAAAAAFP6S2rS7S0etkvorarNLY+6ed+Hzl5IzZZ6bxZ62jr52lyYo5iYtH0lvajpDFerHzZLzFFdN75Vqzbc63NR4RnJvh2S/tjyI7r/KaF2v1NvqKb8eKXmcPKVLpHrL5TWj6zfnPHWQhJyUU3wi+9vuK7finphv0+KuCvnX/ALN3/o6+MIPUzjpasZjBrrNRY+2XVppRX2mvcXxinhgvrqxMzzLBqejyrmpaeV1sVFS37YQhFS7YuMW38TvRsqnU+ZHfs15avUQzvReFzknlJd43drEejHbthW20wT+iofWSftWdi8yufxTs1YonFS1p5nh2Y7Ud1tVa47kutm+6KTS82zsV3tCFr9GG0z69nbq1BpeM267wM8bwPavAh3gXfZdLhTXF893L97eX8wNoAAAAAAAAAAAAAADmdI9jQ1umnppvG9hwmuddkXmMl8SF6ReuzRpNRbT5YyR/2FA0j6ub02vk6L4cFvLdrvXZKE3weTJE7drPetjrkjzMHeJ/WPnD3tTaeioi0mpS74yTefFvgLZKxw7i0mW/o5Glu12031GkjONecT1MvRorj4yx6T8EKxbJwnmth0kb3nefcvPRXoJpdB9M279QuLusWFF9rjHs9/E1UxxTh4Gq1mTPO88K/tjUu+6Vj5N+iu6K5IsZDRtReXyXP3AhzatN105xs01ltM20t2mclut8OKRCIhfbJasxsuN/7P8AZ11MIvTLTzUY8aXuSXDk+aZ3ogjU5N95ndg13QejT6Xd0VbVkG5zcpOdlyxxy3zfchFYhDJltk/MqKkSVs0LQM0bwPf7wB3Oi+znfYrZL6Kt83ynNcooC8AAAAAAAAAAACQAAAAA1dfs+m+PV31V2w9mcFJfictWJ5WY8t8c70mYlyaehezYS346OjK5ZhlL4MrjDSPRpt4jqbRtN5d2mqMIqMIxhFcoxiope5ItY5mZneUaiG9CUVwbjJJ+LWA4+R62+VVjqlFqcZbss8MM5M7LMeObztBCyU2oT4RbWd3nu54kd91vlxTvL61pXDq4dXjq91bndu44E2bfd5s1tUedkF4byyBgltehfxPKE38kBUdsaSm26VlUXFS4y4YUpdrx2AaUtlLHBvyA0NTopxaSjKWXiO7Ftt92AO5sTojbNqzU/RV/+LKdkl4+z8/cBeaKYwioQSjGKworkkBkAAAAAAAAAAAEAAAAAAAAAAFX6d7Prlp3c4rrYyilPHFxb5PvDsTMTvCj6SWMLuOREQlfJa3LsU6yShu7zwuSy8I6g8w1XpJLm2B04PIGzXWBmVSAyQgv6gdPSazGIyeV39qA6IAAAAAAAAAAAASAAAAAAAAAAaG2tB+8UTpT3XLDjJ8lJPKz4AUK3orrYPhVGfjC2HHzaAwW7M1sVx0t33Yqz/a2A2XppqUpWRlCSeNycXGUfenyA71MQNysD1ZLAGlZqcATTq8gWHZes3luPn9V/kB0gAAAAAAAAAABAAAAAAAAAAAAAeLbFGMpvlGLk/clkCjbzlKU3zlJyfvbyBs1gbEGB5um8AcK+i6y6FVWHKbws8ku9+AGFXzqslVanCyDxKL+fivEDu7O1mcceIFs0d+/HPb2/qBnAAAAAAAAAAAAAAAAAAAAAAAc7b9u7RJds2o/Dm/wQFWiBmgwM0WB5sYG10YoTussfOMEl4bz/oBs9KNgLVQ34YjqIL0JclJexLw+QFE0l06puFicJweJQksNMC5bJ2knjjxAsdViksoD2AAAAAAAAAAAJAAQAAkCAAEgQBwelFv+XD7Un8kBXetAz12AbEJATJAbfRyzdvlD24fin/VgWUDmba2HTql6a3bEsRuj668H3rwYFJ1mnu0VijavRb9C1epP9H4AblfSRKON7D94Ex6S9u8394DYXSxLlJ+7mBYthbRlqK3Y4SglLEXJY3ljmvADpgQBIAABAAAAAAAAAAAAAVLpZb9Ml3QX5gVud4GejUAdCmwDYUgNrYUM6lP2YSb/AAQFoAAYNbpK7q5VWxU4SXFP5rufiB8+270LsqzZp3K6rm4fxYr/AJAViMUn7uwDs7K2s62uSA+hbG2oropN+l2eIHUAAAAAAAAAAAAAAAAAAFJ6YS+nf2I/ICq3zA86bVreSYFg0k8oDfggOl0eWLZ/+v8A5ICwgAAADlbS6O6XUNytqW++dkJShL4uPP4gVfa3QiVf0mmlKxLnVPG/918mBHR/Zut6yCdUqa4yTlOeI+inyS7QL8AAAAAEgAAAAAAAAAAABROmb/7h/Yj8gKvcBoyqcpKMVmTaUcd7fAC2X6SWmt6mbz6MWpd+Y8fxyvgBv0SygOjsaWL4/wAya/P8gLKAAAAAEASBAAABIACAAAAAAAAAAAAAonTL/Uy+zD5AVqaA3+iWjVmtqzyhmx/d5fjgC1dNNNnqrlzTcJe58V8mBx9Hb2AdPTz3Zwn3Si37s8QLZkAAAAAAAAAAAAJAgAAAAAAAAAAAAKF0u/1M/dD/AGoCvWMCw9AKs6iyfZGprzkv0AtfSKjf01mOLilNfB8fwyBR67cMDpae9NYAuOht364S74rPvXBgZwAAAAAAAAAAAAAAAAAAAAAGQAACi9IXvX2P+bHkkvyAr+oQFv6AafFVtvtTUV7or+oFqnFNOL5NNP3MD5pqaHXZOt84TlHyfBgeqW1yAuXRi3NUl7M/wa/uB2AAAAAAAAJAgAAAAAAAAAAAQBIGrrdYq13yfJeHeBy57dlF8YqS8HhgVnWW7+Zc8tt+8Dk38wPofRWjc0lS7ZJzf3n+mAOvkCldLNPu6jfXKyCl95cH+QHLriBZ+ik8dZHvUX5Z/UCxAMgAAAAAAAAAADzkBkCMgMgN4BkBkBvARvAcvbWz5WpTqklZFY3ZerNd2ex+IFQ1mpnW9y2Mq590lz9z5P4Aayt54YGrauIH1DRx3aq4+zXBeUUBm3gOB0trzCqfapuPwa/oByNNpMgdjZ9aqmp73ZiSxzQHdrtUllPKAlSAneAZAJgTkBkBkBkAAyBjyA3gI3gIcwPLmA6wCOtA8yuA8vUIDw9ZFdqA1tVqqJxcLernHtjJJr8QK5rtlaR8ab+pfsuW/X5PivMDmVbOsdsYudUq2+NkLFwj28Hxz5gXxa+PY0B6/fF3gc7b96lQ37Moy+GQK1ZtyFa5pvwAw07W1FrxTVOfui8efIC4bC62Fb6/CnJ5UIy3t1Y7X3gdLrgJVwEq0D0rAJ6wCd8Cd8BvASpAN4DzgCMARgCHEDy4geXADy4AeXWB4lQBglok+YGGeyoP6oGJ7Gr9heQELZMOxLyA9f4djkB5/cZdjAxWaC58p4+AHOlsC/O9Gdaff1Mf0A2qNBrFzti19kDo06e1es0/cBsxqkBkVbAyKDAlRYHtRA9JASkB6QEgSB7wBGAGAG6BG6A3QI3AG4BDgA3AI6sB1QEdUBLrAjqgHVAOrAdWAVYE9WA6sCdwCdwBuAN0Cd0CVEBugTuge8ARgBgBgBgBgBgBgBgA0A3QGAGAGADQDAEYAndAjAE4AYAYAYAYAYAYAYAYAYA9AAAAAAAAAADAACAJAAQBOAGAAAAAAAAAAAAAAAAAAAAAAAAAAAAAAAAAAAAAAAAAAAAAAAAAf//Z">
            <a:extLst>
              <a:ext uri="{FF2B5EF4-FFF2-40B4-BE49-F238E27FC236}">
                <a16:creationId xmlns:a16="http://schemas.microsoft.com/office/drawing/2014/main" id="{B2351994-9680-655E-560F-F3EA985A917F}"/>
              </a:ext>
            </a:extLst>
          </p:cNvPr>
          <p:cNvSpPr>
            <a:spLocks noChangeAspect="1" noChangeArrowheads="1"/>
          </p:cNvSpPr>
          <p:nvPr/>
        </p:nvSpPr>
        <p:spPr bwMode="auto">
          <a:xfrm>
            <a:off x="471488" y="144463"/>
            <a:ext cx="2873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CO" altLang="es-CO">
              <a:solidFill>
                <a:srgbClr val="000000"/>
              </a:solidFill>
            </a:endParaRPr>
          </a:p>
        </p:txBody>
      </p:sp>
      <p:sp>
        <p:nvSpPr>
          <p:cNvPr id="18440" name="CuadroTexto 8">
            <a:extLst>
              <a:ext uri="{FF2B5EF4-FFF2-40B4-BE49-F238E27FC236}">
                <a16:creationId xmlns:a16="http://schemas.microsoft.com/office/drawing/2014/main" id="{73A09D8B-397B-C4AC-AA6F-5CC871E5B07F}"/>
              </a:ext>
            </a:extLst>
          </p:cNvPr>
          <p:cNvSpPr txBox="1">
            <a:spLocks noChangeArrowheads="1"/>
          </p:cNvSpPr>
          <p:nvPr/>
        </p:nvSpPr>
        <p:spPr bwMode="auto">
          <a:xfrm>
            <a:off x="3419872" y="3068960"/>
            <a:ext cx="2592289" cy="400110"/>
          </a:xfrm>
          <a:prstGeom prst="rect">
            <a:avLst/>
          </a:prstGeom>
          <a:solidFill>
            <a:srgbClr val="003A6A"/>
          </a:solidFill>
          <a:ln/>
        </p:spPr>
        <p:style>
          <a:lnRef idx="0">
            <a:schemeClr val="accent1"/>
          </a:lnRef>
          <a:fillRef idx="3">
            <a:schemeClr val="accent1"/>
          </a:fillRef>
          <a:effectRef idx="3">
            <a:schemeClr val="accent1"/>
          </a:effectRef>
          <a:fontRef idx="minor">
            <a:schemeClr val="lt1"/>
          </a:fontRef>
        </p:style>
        <p:txBody>
          <a:bodyPr wrap="square">
            <a:spAutoFit/>
          </a:bodyPr>
          <a:lstStyle>
            <a:defPPr>
              <a:defRPr lang="es-CO"/>
            </a:defPPr>
            <a:lvl1pPr algn="just">
              <a:defRPr sz="2000" b="1" i="1">
                <a:solidFill>
                  <a:srgbClr val="1F497D"/>
                </a:solidFill>
                <a:latin typeface="Arial titulos"/>
              </a:defRPr>
            </a:lvl1pPr>
          </a:lstStyle>
          <a:p>
            <a:pPr algn="ctr"/>
            <a:r>
              <a:rPr lang="en-US" sz="2000" b="1" noProof="1">
                <a:solidFill>
                  <a:schemeClr val="bg1"/>
                </a:solidFill>
              </a:rPr>
              <a:t>PPE</a:t>
            </a:r>
          </a:p>
        </p:txBody>
      </p:sp>
    </p:spTree>
    <p:extLst>
      <p:ext uri="{BB962C8B-B14F-4D97-AF65-F5344CB8AC3E}">
        <p14:creationId xmlns:p14="http://schemas.microsoft.com/office/powerpoint/2010/main" val="1623194910"/>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8434" name="AutoShape 15" descr="data:image/jpeg;base64,/9j/4AAQSkZJRgABAQAAAQABAAD/2wCEAAkGBxAQDxANDxAPDw4QDxAQDg0PDA8PDw8OFREWFhYSFBQYHCggGBolGxQUIT0hJSkrLi4uFx8zODMsNygtLisBCgoKDg0OGhAQGywmHyQsLDQtMDc3LCwvLC4sLDQsLy0sLTQsLDEsLDAsLDQsLC0sLCwsLCwsLCwsLCwsLCwsLP/AABEIAOEA4QMBEQACEQEDEQH/xAAbAAEAAgMBAQAAAAAAAAAAAAAAAQYDBAUCB//EAEAQAAICAQEEBgYHBgUFAAAAAAABAgMRBAUSITEGE0FRYZEiMlJxgbEjQnKCocHRBxRDYuHxFTM0ssIWJFNz8P/EABoBAQADAQEBAAAAAAAAAAAAAAACAwQBBQb/xAAxEQEAAgEDAgMGAwkAAAAAAAAAAQIDBBExEiEFE0FCUWFxsdEiMpEUIzNicoGhwfH/2gAMAwEAAhEDEQA/APuAAAAAAAAAAAAAAAAAAAAAAAAAAAAAAAAAAAAAAAAAc3be3tNo4b+ptjXn1Y85zfdGK4sha8V5X4NNkzTtSPsq8v2h7zfU6K2cF9aVtdba790r86fSG6vhtOLZI3/V1di9NdNqJqmanprperXbjEn3RkuDZ2uasztPaVefwzLjr11mLV98fZZS55wAAAAAAAAAAAAAAAAAAAAABIEASBAEgVvpp0ojs+lbq6zVXNx09HtS9qX8qK736e0ctWl03mzNrdqxzP8Ar5vnej0jtnLU6ubv1c+LnLjGC9mtfVSK4p6zy15NTvHRSNqx6ff3s04uEs93k0dlGtmDaVULI8GsvisPin3ruZXesWhv02e2O28L1+zrbs9TRKi5uV+mahKT52Vv1ZPx4Y+BPBeZjpnmGPxXS1x3jLj/AC27/KfWFuNDyUgAIAAAAACQIAASAAAAIAASAAgAAAAY9TqI1wlbN7sIRcpSfZFLLOTO0bpVrNrRWOZfHapz12os2pcnmz0NNB/w9Mn6KXi+fxKaRvPVL0dXeMcRgpxHPxlmsi48S2WOsteV7te7nEV9bC4vuX6/3IbLott2eqZbstyeXF8Mt8vEjML6XbnRvXPSbTq3v8vURdUn2PtjLzx5lEW6MsfF6eTF+0aG0etZ3h9aNz5gAAAIckuYHjrUBKsA9KQEgAAAAAAAAAEgAIAAAAFL/alq3+616KDxPW3RqeOaqj6U/wAFj4lOXvtX3vQ0EdM2zT7Mf5ntDiQpUIqMVhRSSS7Ei2I2YbW6p3loa95xBcHLhntS7X5Y8zkp1naN2CWhnuuUIScY83GLaQcizSutfqy5rk8cUcmF1btPVa5ylp/aqm2pdrWYtfIxZ4/FV9F4XbfDk39z7dsPaEdRSpxeXFuua7VZB4afz+Jtpbqjd81qMM4skxLoE1ABjvtUVl/Bd7A50tTl5bAmNwGSNoGRWAZabuOH8AM4AAAAAAAAABIEAAJAgChdJqv3jbNFfZptHKeP57J4+UUUWn978oenjrtop/mt9IZ7tmy7EW9Tz+iXAeklKc5YeI4jnxfpP5ryETDt4mOy1uUKNPl4UIQ48uLx82wi+a66O/Jzhc4yfOEsOOcdi7A45MYSeohXLdzlZcF2NmTN3yR8H0vh0eXo7Wn2lp6MdJZaXU2zS36LpydlaeHnPCcfHHmiNLzS3wWajSV1OKscWjj7LlT0vsjOKvphXXJr6VTluqtv18td3E0Rmj1ePfw63sd3b2V0h0mqk4UXQnNcXDjGWO/dfHBZXJW3EsubS5sMb3rMQ1tr6v6RwXKPD4k2dpq8DJG8DLG4DIrgPXXgdeizeipd6A9gAAAAAAkCAJAgAAAAUTWRf+OXYzx0VOPcpSyZrfxZ+T1q99DX+qfpDqzVvYn5EmRyNnztSnuxz6fH0c/ViErR3a+29PZqIKEoSjh5WMpP3rJ2L7K5xxKm7T2XbTmUoNwWXvYTSXbl/wBiXXGyFcVrWiseriaC3Ds1D7PU+01iK+HF/AyV7zNpfSZoila4K+jNotR6S8jsV3Rtl6YfQnqoOuuDeHGuMXl5/wDuZbanZ5uLUWi0zDlbVl1K02pqxC6Go3I2wbU3CfBruwU3rNYiYelgzRmval+9Zjj5OnLatnWpW4l1jaU0t17/ADw1y44ZfTLO+0vP1OhxeXOTFPHMN6GoNDx2aF4GeNwGRXgHeB39jSzSn4yx5gbwAAAAAAJAgAAAAAAFP6S2rS7S0etkvorarNLY+6ed+Hzl5IzZZ6bxZ62jr52lyYo5iYtH0lvajpDFerHzZLzFFdN75Vqzbc63NR4RnJvh2S/tjyI7r/KaF2v1NvqKb8eKXmcPKVLpHrL5TWj6zfnPHWQhJyUU3wi+9vuK7finphv0+KuCvnX/ALN3/o6+MIPUzjpasZjBrrNRY+2XVppRX2mvcXxinhgvrqxMzzLBqejyrmpaeV1sVFS37YQhFS7YuMW38TvRsqnU+ZHfs15avUQzvReFzknlJd43drEejHbthW20wT+iofWSftWdi8yufxTs1YonFS1p5nh2Y7Ud1tVa47kutm+6KTS82zsV3tCFr9GG0z69nbq1BpeM267wM8bwPavAh3gXfZdLhTXF893L97eX8wNoAAAAAAAAAAAAAADmdI9jQ1umnppvG9hwmuddkXmMl8SF6ReuzRpNRbT5YyR/2FA0j6ub02vk6L4cFvLdrvXZKE3weTJE7drPetjrkjzMHeJ/WPnD3tTaeioi0mpS74yTefFvgLZKxw7i0mW/o5Glu12031GkjONecT1MvRorj4yx6T8EKxbJwnmth0kb3nefcvPRXoJpdB9M279QuLusWFF9rjHs9/E1UxxTh4Gq1mTPO88K/tjUu+6Vj5N+iu6K5IsZDRtReXyXP3AhzatN105xs01ltM20t2mclut8OKRCIhfbJasxsuN/7P8AZ11MIvTLTzUY8aXuSXDk+aZ3ogjU5N95ndg13QejT6Xd0VbVkG5zcpOdlyxxy3zfchFYhDJltk/MqKkSVs0LQM0bwPf7wB3Oi+znfYrZL6Kt83ynNcooC8AAAAAAAAAAACQAAAAA1dfs+m+PV31V2w9mcFJfictWJ5WY8t8c70mYlyaehezYS346OjK5ZhlL4MrjDSPRpt4jqbRtN5d2mqMIqMIxhFcoxiope5ItY5mZneUaiG9CUVwbjJJ+LWA4+R62+VVjqlFqcZbss8MM5M7LMeObztBCyU2oT4RbWd3nu54kd91vlxTvL61pXDq4dXjq91bndu44E2bfd5s1tUedkF4byyBgltehfxPKE38kBUdsaSm26VlUXFS4y4YUpdrx2AaUtlLHBvyA0NTopxaSjKWXiO7Ftt92AO5sTojbNqzU/RV/+LKdkl4+z8/cBeaKYwioQSjGKworkkBkAAAAAAAAAAAEAAAAAAAAAAFX6d7Prlp3c4rrYyilPHFxb5PvDsTMTvCj6SWMLuOREQlfJa3LsU6yShu7zwuSy8I6g8w1XpJLm2B04PIGzXWBmVSAyQgv6gdPSazGIyeV39qA6IAAAAAAAAAAAASAAAAAAAAAAaG2tB+8UTpT3XLDjJ8lJPKz4AUK3orrYPhVGfjC2HHzaAwW7M1sVx0t33Yqz/a2A2XppqUpWRlCSeNycXGUfenyA71MQNysD1ZLAGlZqcATTq8gWHZes3luPn9V/kB0gAAAAAAAAAABAAAAAAAAAAAAAeLbFGMpvlGLk/clkCjbzlKU3zlJyfvbyBs1gbEGB5um8AcK+i6y6FVWHKbws8ku9+AGFXzqslVanCyDxKL+fivEDu7O1mcceIFs0d+/HPb2/qBnAAAAAAAAAAAAAAAAAAAAAAAc7b9u7RJds2o/Dm/wQFWiBmgwM0WB5sYG10YoTussfOMEl4bz/oBs9KNgLVQ34YjqIL0JclJexLw+QFE0l06puFicJweJQksNMC5bJ2knjjxAsdViksoD2AAAAAAAAAAAJAAQAAkCAAEgQBwelFv+XD7Un8kBXetAz12AbEJATJAbfRyzdvlD24fin/VgWUDmba2HTql6a3bEsRuj668H3rwYFJ1mnu0VijavRb9C1epP9H4AblfSRKON7D94Ex6S9u8394DYXSxLlJ+7mBYthbRlqK3Y4SglLEXJY3ljmvADpgQBIAABAAAAAAAAAAAAAVLpZb9Ml3QX5gVud4GejUAdCmwDYUgNrYUM6lP2YSb/AAQFoAAYNbpK7q5VWxU4SXFP5rufiB8+270LsqzZp3K6rm4fxYr/AJAViMUn7uwDs7K2s62uSA+hbG2oropN+l2eIHUAAAAAAAAAAAAAAAAAAFJ6YS+nf2I/ICq3zA86bVreSYFg0k8oDfggOl0eWLZ/+v8A5ICwgAAADlbS6O6XUNytqW++dkJShL4uPP4gVfa3QiVf0mmlKxLnVPG/918mBHR/Zut6yCdUqa4yTlOeI+inyS7QL8AAAAAEgAAAAAAAAAAABROmb/7h/Yj8gKvcBoyqcpKMVmTaUcd7fAC2X6SWmt6mbz6MWpd+Y8fxyvgBv0SygOjsaWL4/wAya/P8gLKAAAAAEASBAAABIACAAAAAAAAAAAAAonTL/Uy+zD5AVqaA3+iWjVmtqzyhmx/d5fjgC1dNNNnqrlzTcJe58V8mBx9Hb2AdPTz3Zwn3Si37s8QLZkAAAAAAAAAAAAJAgAAAAAAAAAAAAKF0u/1M/dD/AGoCvWMCw9AKs6iyfZGprzkv0AtfSKjf01mOLilNfB8fwyBR67cMDpae9NYAuOht364S74rPvXBgZwAAAAAAAAAAAAAAAAAAAAAGQAACi9IXvX2P+bHkkvyAr+oQFv6AafFVtvtTUV7or+oFqnFNOL5NNP3MD5pqaHXZOt84TlHyfBgeqW1yAuXRi3NUl7M/wa/uB2AAAAAAAAJAgAAAAAAAAAAAQBIGrrdYq13yfJeHeBy57dlF8YqS8HhgVnWW7+Zc8tt+8Dk38wPofRWjc0lS7ZJzf3n+mAOvkCldLNPu6jfXKyCl95cH+QHLriBZ+ik8dZHvUX5Z/UCxAMgAAAAAAAAAADzkBkCMgMgN4BkBkBvARvAcvbWz5WpTqklZFY3ZerNd2ex+IFQ1mpnW9y2Mq590lz9z5P4Aayt54YGrauIH1DRx3aq4+zXBeUUBm3gOB0trzCqfapuPwa/oByNNpMgdjZ9aqmp73ZiSxzQHdrtUllPKAlSAneAZAJgTkBkBkBkAAyBjyA3gI3gIcwPLmA6wCOtA8yuA8vUIDw9ZFdqA1tVqqJxcLernHtjJJr8QK5rtlaR8ab+pfsuW/X5PivMDmVbOsdsYudUq2+NkLFwj28Hxz5gXxa+PY0B6/fF3gc7b96lQ37Moy+GQK1ZtyFa5pvwAw07W1FrxTVOfui8efIC4bC62Fb6/CnJ5UIy3t1Y7X3gdLrgJVwEq0D0rAJ6wCd8Cd8BvASpAN4DzgCMARgCHEDy4geXADy4AeXWB4lQBglok+YGGeyoP6oGJ7Gr9heQELZMOxLyA9f4djkB5/cZdjAxWaC58p4+AHOlsC/O9Gdaff1Mf0A2qNBrFzti19kDo06e1es0/cBsxqkBkVbAyKDAlRYHtRA9JASkB6QEgSB7wBGAGAG6BG6A3QI3AG4BDgA3AI6sB1QEdUBLrAjqgHVAOrAdWAVYE9WA6sCdwCdwBuAN0Cd0CVEBugTuge8ARgBgBgBgBgBgBgBgA0A3QGAGAGADQDAEYAndAjAE4AYAYAYAYAYAYAYAYAYA9AAAAAAAAAADAACAJAAQBOAGAAAAAAAAAAAAAAAAAAAAAAAAAAAAAAAAAAAAAAAAAAAAAAAAAf//Z">
            <a:extLst>
              <a:ext uri="{FF2B5EF4-FFF2-40B4-BE49-F238E27FC236}">
                <a16:creationId xmlns:a16="http://schemas.microsoft.com/office/drawing/2014/main" id="{B2351994-9680-655E-560F-F3EA985A917F}"/>
              </a:ext>
            </a:extLst>
          </p:cNvPr>
          <p:cNvSpPr>
            <a:spLocks noChangeAspect="1" noChangeArrowheads="1"/>
          </p:cNvSpPr>
          <p:nvPr/>
        </p:nvSpPr>
        <p:spPr bwMode="auto">
          <a:xfrm>
            <a:off x="471488" y="144463"/>
            <a:ext cx="2873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CO" altLang="es-CO">
              <a:solidFill>
                <a:srgbClr val="000000"/>
              </a:solidFill>
            </a:endParaRPr>
          </a:p>
        </p:txBody>
      </p:sp>
      <p:sp>
        <p:nvSpPr>
          <p:cNvPr id="2" name="CuadroTexto 8">
            <a:extLst>
              <a:ext uri="{FF2B5EF4-FFF2-40B4-BE49-F238E27FC236}">
                <a16:creationId xmlns:a16="http://schemas.microsoft.com/office/drawing/2014/main" id="{B8A19078-8803-AC78-0735-D0CBC2433B3E}"/>
              </a:ext>
            </a:extLst>
          </p:cNvPr>
          <p:cNvSpPr txBox="1">
            <a:spLocks noChangeArrowheads="1"/>
          </p:cNvSpPr>
          <p:nvPr/>
        </p:nvSpPr>
        <p:spPr bwMode="auto">
          <a:xfrm>
            <a:off x="4175956" y="0"/>
            <a:ext cx="7920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s-CO"/>
            </a:defPPr>
            <a:lvl1pPr algn="just">
              <a:defRPr sz="2000" b="1" i="1">
                <a:solidFill>
                  <a:srgbClr val="1F497D"/>
                </a:solidFill>
                <a:latin typeface="Arial titulos"/>
              </a:defRPr>
            </a:lvl1pPr>
          </a:lstStyle>
          <a:p>
            <a:r>
              <a:rPr lang="es-CO" altLang="es-CO" dirty="0"/>
              <a:t>PPE</a:t>
            </a:r>
          </a:p>
        </p:txBody>
      </p:sp>
      <p:sp>
        <p:nvSpPr>
          <p:cNvPr id="3" name="Rectángulo: esquinas redondeadas 2">
            <a:extLst>
              <a:ext uri="{FF2B5EF4-FFF2-40B4-BE49-F238E27FC236}">
                <a16:creationId xmlns:a16="http://schemas.microsoft.com/office/drawing/2014/main" id="{69A7D678-9058-7C71-8373-07CBAD2AD7BE}"/>
              </a:ext>
            </a:extLst>
          </p:cNvPr>
          <p:cNvSpPr/>
          <p:nvPr/>
        </p:nvSpPr>
        <p:spPr>
          <a:xfrm>
            <a:off x="361504" y="320975"/>
            <a:ext cx="8420992" cy="6233447"/>
          </a:xfrm>
          <a:prstGeom prst="roundRect">
            <a:avLst/>
          </a:prstGeom>
          <a:ln w="19050">
            <a:prstDash val="sysDot"/>
          </a:ln>
        </p:spPr>
        <p:style>
          <a:lnRef idx="2">
            <a:schemeClr val="accent1"/>
          </a:lnRef>
          <a:fillRef idx="1">
            <a:schemeClr val="lt1"/>
          </a:fillRef>
          <a:effectRef idx="0">
            <a:schemeClr val="accent1"/>
          </a:effectRef>
          <a:fontRef idx="minor">
            <a:schemeClr val="dk1"/>
          </a:fontRef>
        </p:style>
        <p:txBody>
          <a:bodyPr rtlCol="0" anchor="ctr"/>
          <a:lstStyle/>
          <a:p>
            <a:r>
              <a:rPr lang="es-CO" sz="1600" b="1" i="0" u="none" strike="noStrike" baseline="0" dirty="0">
                <a:solidFill>
                  <a:srgbClr val="000000"/>
                </a:solidFill>
                <a:latin typeface="Verdana" panose="020B0604030504040204" pitchFamily="34" charset="0"/>
              </a:rPr>
              <a:t>10.1. Reconocimiento </a:t>
            </a:r>
          </a:p>
          <a:p>
            <a:endParaRPr lang="es-CO" sz="1600" b="0" i="0" u="none" strike="noStrike" baseline="0" dirty="0">
              <a:solidFill>
                <a:srgbClr val="000000"/>
              </a:solidFill>
              <a:latin typeface="Verdana" panose="020B0604030504040204" pitchFamily="34" charset="0"/>
            </a:endParaRPr>
          </a:p>
          <a:p>
            <a:pPr marL="342900" indent="-342900">
              <a:buAutoNum type="arabicPeriod"/>
            </a:pPr>
            <a:r>
              <a:rPr lang="es-MX" sz="1600" b="0" i="0" u="none" strike="noStrike" baseline="0" dirty="0">
                <a:solidFill>
                  <a:srgbClr val="000000"/>
                </a:solidFill>
                <a:latin typeface="Verdana" panose="020B0604030504040204" pitchFamily="34" charset="0"/>
              </a:rPr>
              <a:t>Se reconocerán como propiedades, planta y equipo: </a:t>
            </a:r>
          </a:p>
          <a:p>
            <a:endParaRPr lang="es-MX" sz="1600" dirty="0">
              <a:solidFill>
                <a:srgbClr val="000000"/>
              </a:solidFill>
              <a:latin typeface="Verdana" panose="020B0604030504040204" pitchFamily="34" charset="0"/>
            </a:endParaRPr>
          </a:p>
          <a:p>
            <a:pPr marL="342900" indent="-342900">
              <a:buAutoNum type="alphaLcParenR"/>
            </a:pPr>
            <a:r>
              <a:rPr lang="es-MX" sz="1600" b="0" i="0" u="none" strike="noStrike" baseline="0" dirty="0">
                <a:solidFill>
                  <a:srgbClr val="000000"/>
                </a:solidFill>
                <a:latin typeface="Verdana" panose="020B0604030504040204" pitchFamily="34" charset="0"/>
              </a:rPr>
              <a:t>los activos tangibles empleados por la entidad para la producción o suministro de bienes, para la prestación de servicios o para propósitos administrativos; </a:t>
            </a:r>
          </a:p>
          <a:p>
            <a:r>
              <a:rPr lang="es-MX" sz="1600" b="0" i="0" u="none" strike="noStrike" baseline="0" dirty="0">
                <a:solidFill>
                  <a:srgbClr val="000000"/>
                </a:solidFill>
                <a:latin typeface="Verdana" panose="020B0604030504040204" pitchFamily="34" charset="0"/>
              </a:rPr>
              <a:t>b) los bienes muebles que se tengan para generar ingresos producto de su arrendamiento; </a:t>
            </a:r>
            <a:r>
              <a:rPr lang="es-MX" sz="1600" b="0" i="0" u="none" strike="sngStrike" baseline="0" dirty="0">
                <a:solidFill>
                  <a:srgbClr val="871723"/>
                </a:solidFill>
                <a:latin typeface="Verdana" panose="020B0604030504040204" pitchFamily="34" charset="0"/>
              </a:rPr>
              <a:t>y</a:t>
            </a:r>
            <a:r>
              <a:rPr lang="es-MX" sz="1600" b="0" i="0" u="none" strike="noStrike" baseline="0" dirty="0">
                <a:solidFill>
                  <a:srgbClr val="871723"/>
                </a:solidFill>
                <a:latin typeface="Verdana" panose="020B0604030504040204" pitchFamily="34" charset="0"/>
              </a:rPr>
              <a:t> </a:t>
            </a:r>
          </a:p>
          <a:p>
            <a:r>
              <a:rPr lang="es-MX" sz="1600" b="0" i="0" u="none" strike="noStrike" baseline="0" dirty="0">
                <a:solidFill>
                  <a:srgbClr val="000000"/>
                </a:solidFill>
                <a:latin typeface="Verdana" panose="020B0604030504040204" pitchFamily="34" charset="0"/>
              </a:rPr>
              <a:t>c) los bienes inmuebles arrendados por un valor inferior al valor de mercado del arrendamiento</a:t>
            </a:r>
            <a:r>
              <a:rPr lang="es-MX" sz="1600" b="0" i="0" u="none" strike="noStrike" baseline="0" dirty="0">
                <a:solidFill>
                  <a:srgbClr val="376D95"/>
                </a:solidFill>
                <a:latin typeface="Verdana" panose="020B0604030504040204" pitchFamily="34" charset="0"/>
              </a:rPr>
              <a:t>; y </a:t>
            </a:r>
          </a:p>
          <a:p>
            <a:r>
              <a:rPr lang="es-MX" sz="1600" b="0" i="0" u="none" strike="noStrike" baseline="0" dirty="0">
                <a:solidFill>
                  <a:srgbClr val="376D95"/>
                </a:solidFill>
                <a:latin typeface="Verdana" panose="020B0604030504040204" pitchFamily="34" charset="0"/>
              </a:rPr>
              <a:t>d) los repuestos que serán componentes de un elemento de propiedades, planta y equipo</a:t>
            </a:r>
            <a:r>
              <a:rPr lang="es-MX" sz="1600" b="0" i="0" u="none" strike="noStrike" baseline="0" dirty="0">
                <a:solidFill>
                  <a:srgbClr val="000000"/>
                </a:solidFill>
                <a:latin typeface="Verdana" panose="020B0604030504040204" pitchFamily="34" charset="0"/>
              </a:rPr>
              <a:t>. </a:t>
            </a:r>
          </a:p>
          <a:p>
            <a:endParaRPr lang="es-MX" sz="1600" dirty="0">
              <a:solidFill>
                <a:srgbClr val="000000"/>
              </a:solidFill>
              <a:latin typeface="Verdana" panose="020B0604030504040204" pitchFamily="34" charset="0"/>
            </a:endParaRPr>
          </a:p>
          <a:p>
            <a:r>
              <a:rPr lang="es-MX" sz="1600" b="0" i="0" u="none" strike="noStrike" baseline="0" dirty="0">
                <a:solidFill>
                  <a:srgbClr val="000000"/>
                </a:solidFill>
                <a:latin typeface="Verdana" panose="020B0604030504040204" pitchFamily="34" charset="0"/>
              </a:rPr>
              <a:t>Estos activos se caracterizan porque se prevé usarlos durante más de 12 meses y no se espera venderlos ni distribuirlos en forma gratuita, en el curso normal de la operación. </a:t>
            </a:r>
            <a:endParaRPr lang="es-MX" sz="1600" dirty="0">
              <a:solidFill>
                <a:srgbClr val="000000"/>
              </a:solidFill>
              <a:latin typeface="Verdana" panose="020B0604030504040204" pitchFamily="34" charset="0"/>
            </a:endParaRPr>
          </a:p>
          <a:p>
            <a:pPr algn="l"/>
            <a:endParaRPr lang="es-CO" sz="1600" b="0" i="0" u="none" strike="noStrike" baseline="0" dirty="0">
              <a:solidFill>
                <a:srgbClr val="000000"/>
              </a:solidFill>
              <a:latin typeface="Verdana" panose="020B0604030504040204" pitchFamily="34" charset="0"/>
            </a:endParaRPr>
          </a:p>
          <a:p>
            <a:r>
              <a:rPr lang="es-MX" sz="1600" b="0" i="0" u="none" strike="noStrike" baseline="0" dirty="0">
                <a:solidFill>
                  <a:srgbClr val="000000"/>
                </a:solidFill>
                <a:latin typeface="Verdana" panose="020B0604030504040204" pitchFamily="34" charset="0"/>
              </a:rPr>
              <a:t>7. El mantenimiento de las propiedades, planta y equipo se reconocerá como gasto en el resultado del periodo, salvo que deba incluirse </a:t>
            </a:r>
            <a:r>
              <a:rPr lang="es-MX" sz="1600" b="0" i="0" u="none" strike="sngStrike" baseline="0" dirty="0">
                <a:solidFill>
                  <a:srgbClr val="871723"/>
                </a:solidFill>
                <a:latin typeface="Verdana" panose="020B0604030504040204" pitchFamily="34" charset="0"/>
              </a:rPr>
              <a:t>en el valor en libros </a:t>
            </a:r>
            <a:r>
              <a:rPr lang="es-MX" sz="1600" b="0" i="0" u="none" strike="noStrike" baseline="0" dirty="0">
                <a:solidFill>
                  <a:srgbClr val="376D95"/>
                </a:solidFill>
                <a:latin typeface="Verdana" panose="020B0604030504040204" pitchFamily="34" charset="0"/>
              </a:rPr>
              <a:t>como parte del costo </a:t>
            </a:r>
            <a:r>
              <a:rPr lang="es-MX" sz="1600" b="0" i="0" u="none" strike="noStrike" baseline="0" dirty="0">
                <a:solidFill>
                  <a:srgbClr val="000000"/>
                </a:solidFill>
                <a:latin typeface="Verdana" panose="020B0604030504040204" pitchFamily="34" charset="0"/>
              </a:rPr>
              <a:t>de otros activos de acuerdo con la Norma de inventarios. El mantenimiento corresponde a erogaciones en que incurre la entidad con el fin de conservar la capacidad normal de uso del activo. </a:t>
            </a:r>
          </a:p>
        </p:txBody>
      </p:sp>
    </p:spTree>
    <p:extLst>
      <p:ext uri="{BB962C8B-B14F-4D97-AF65-F5344CB8AC3E}">
        <p14:creationId xmlns:p14="http://schemas.microsoft.com/office/powerpoint/2010/main" val="793979210"/>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8434" name="AutoShape 15" descr="data:image/jpeg;base64,/9j/4AAQSkZJRgABAQAAAQABAAD/2wCEAAkGBxAQDxANDxAPDw4QDxAQDg0PDA8PDw8OFREWFhYSFBQYHCggGBolGxQUIT0hJSkrLi4uFx8zODMsNygtLisBCgoKDg0OGhAQGywmHyQsLDQtMDc3LCwvLC4sLDQsLy0sLTQsLDEsLDAsLDQsLC0sLCwsLCwsLCwsLCwsLCwsLP/AABEIAOEA4QMBEQACEQEDEQH/xAAbAAEAAgMBAQAAAAAAAAAAAAAAAQYDBAUCB//EAEAQAAICAQEEBgYHBgUFAAAAAAABAgMRBAUSITEGE0FRYZEiMlJxgbEjQnKCocHRBxRDYuHxFTM0ssIWJFNz8P/EABoBAQADAQEBAAAAAAAAAAAAAAACAwQBBQb/xAAxEQEAAgEDAgMGAwkAAAAAAAAAAQIDBBExEiEFE0FCUWFxsdEiMpEUIzNicoGhwfH/2gAMAwEAAhEDEQA/APuAAAAAAAAAAAAAAAAAAAAAAAAAAAAAAAAAAAAAAAAAc3be3tNo4b+ptjXn1Y85zfdGK4sha8V5X4NNkzTtSPsq8v2h7zfU6K2cF9aVtdba790r86fSG6vhtOLZI3/V1di9NdNqJqmanprperXbjEn3RkuDZ2uasztPaVefwzLjr11mLV98fZZS55wAAAAAAAAAAAAAAAAAAAAABIEASBAEgVvpp0ojs+lbq6zVXNx09HtS9qX8qK736e0ctWl03mzNrdqxzP8Ar5vnej0jtnLU6ubv1c+LnLjGC9mtfVSK4p6zy15NTvHRSNqx6ff3s04uEs93k0dlGtmDaVULI8GsvisPin3ruZXesWhv02e2O28L1+zrbs9TRKi5uV+mahKT52Vv1ZPx4Y+BPBeZjpnmGPxXS1x3jLj/AC27/KfWFuNDyUgAIAAAAACQIAASAAAAIAASAAgAAAAY9TqI1wlbN7sIRcpSfZFLLOTO0bpVrNrRWOZfHapz12os2pcnmz0NNB/w9Mn6KXi+fxKaRvPVL0dXeMcRgpxHPxlmsi48S2WOsteV7te7nEV9bC4vuX6/3IbLott2eqZbstyeXF8Mt8vEjML6XbnRvXPSbTq3v8vURdUn2PtjLzx5lEW6MsfF6eTF+0aG0etZ3h9aNz5gAAAIckuYHjrUBKsA9KQEgAAAAAAAAAEgAIAAAAFL/alq3+616KDxPW3RqeOaqj6U/wAFj4lOXvtX3vQ0EdM2zT7Mf5ntDiQpUIqMVhRSSS7Ei2I2YbW6p3loa95xBcHLhntS7X5Y8zkp1naN2CWhnuuUIScY83GLaQcizSutfqy5rk8cUcmF1btPVa5ylp/aqm2pdrWYtfIxZ4/FV9F4XbfDk39z7dsPaEdRSpxeXFuua7VZB4afz+Jtpbqjd81qMM4skxLoE1ABjvtUVl/Bd7A50tTl5bAmNwGSNoGRWAZabuOH8AM4AAAAAAAAABIEAAJAgChdJqv3jbNFfZptHKeP57J4+UUUWn978oenjrtop/mt9IZ7tmy7EW9Tz+iXAeklKc5YeI4jnxfpP5ryETDt4mOy1uUKNPl4UIQ48uLx82wi+a66O/Jzhc4yfOEsOOcdi7A45MYSeohXLdzlZcF2NmTN3yR8H0vh0eXo7Wn2lp6MdJZaXU2zS36LpydlaeHnPCcfHHmiNLzS3wWajSV1OKscWjj7LlT0vsjOKvphXXJr6VTluqtv18td3E0Rmj1ePfw63sd3b2V0h0mqk4UXQnNcXDjGWO/dfHBZXJW3EsubS5sMb3rMQ1tr6v6RwXKPD4k2dpq8DJG8DLG4DIrgPXXgdeizeipd6A9gAAAAAAkCAJAgAAAAUTWRf+OXYzx0VOPcpSyZrfxZ+T1q99DX+qfpDqzVvYn5EmRyNnztSnuxz6fH0c/ViErR3a+29PZqIKEoSjh5WMpP3rJ2L7K5xxKm7T2XbTmUoNwWXvYTSXbl/wBiXXGyFcVrWiseriaC3Ds1D7PU+01iK+HF/AyV7zNpfSZoila4K+jNotR6S8jsV3Rtl6YfQnqoOuuDeHGuMXl5/wDuZbanZ5uLUWi0zDlbVl1K02pqxC6Go3I2wbU3CfBruwU3rNYiYelgzRmval+9Zjj5OnLatnWpW4l1jaU0t17/ADw1y44ZfTLO+0vP1OhxeXOTFPHMN6GoNDx2aF4GeNwGRXgHeB39jSzSn4yx5gbwAAAAAAJAgAAAAAAFP6S2rS7S0etkvorarNLY+6ed+Hzl5IzZZ6bxZ62jr52lyYo5iYtH0lvajpDFerHzZLzFFdN75Vqzbc63NR4RnJvh2S/tjyI7r/KaF2v1NvqKb8eKXmcPKVLpHrL5TWj6zfnPHWQhJyUU3wi+9vuK7finphv0+KuCvnX/ALN3/o6+MIPUzjpasZjBrrNRY+2XVppRX2mvcXxinhgvrqxMzzLBqejyrmpaeV1sVFS37YQhFS7YuMW38TvRsqnU+ZHfs15avUQzvReFzknlJd43drEejHbthW20wT+iofWSftWdi8yufxTs1YonFS1p5nh2Y7Ud1tVa47kutm+6KTS82zsV3tCFr9GG0z69nbq1BpeM267wM8bwPavAh3gXfZdLhTXF893L97eX8wNoAAAAAAAAAAAAAADmdI9jQ1umnppvG9hwmuddkXmMl8SF6ReuzRpNRbT5YyR/2FA0j6ub02vk6L4cFvLdrvXZKE3weTJE7drPetjrkjzMHeJ/WPnD3tTaeioi0mpS74yTefFvgLZKxw7i0mW/o5Glu12031GkjONecT1MvRorj4yx6T8EKxbJwnmth0kb3nefcvPRXoJpdB9M279QuLusWFF9rjHs9/E1UxxTh4Gq1mTPO88K/tjUu+6Vj5N+iu6K5IsZDRtReXyXP3AhzatN105xs01ltM20t2mclut8OKRCIhfbJasxsuN/7P8AZ11MIvTLTzUY8aXuSXDk+aZ3ogjU5N95ndg13QejT6Xd0VbVkG5zcpOdlyxxy3zfchFYhDJltk/MqKkSVs0LQM0bwPf7wB3Oi+znfYrZL6Kt83ynNcooC8AAAAAAAAAAACQAAAAA1dfs+m+PV31V2w9mcFJfictWJ5WY8t8c70mYlyaehezYS346OjK5ZhlL4MrjDSPRpt4jqbRtN5d2mqMIqMIxhFcoxiope5ItY5mZneUaiG9CUVwbjJJ+LWA4+R62+VVjqlFqcZbss8MM5M7LMeObztBCyU2oT4RbWd3nu54kd91vlxTvL61pXDq4dXjq91bndu44E2bfd5s1tUedkF4byyBgltehfxPKE38kBUdsaSm26VlUXFS4y4YUpdrx2AaUtlLHBvyA0NTopxaSjKWXiO7Ftt92AO5sTojbNqzU/RV/+LKdkl4+z8/cBeaKYwioQSjGKworkkBkAAAAAAAAAAAEAAAAAAAAAAFX6d7Prlp3c4rrYyilPHFxb5PvDsTMTvCj6SWMLuOREQlfJa3LsU6yShu7zwuSy8I6g8w1XpJLm2B04PIGzXWBmVSAyQgv6gdPSazGIyeV39qA6IAAAAAAAAAAAASAAAAAAAAAAaG2tB+8UTpT3XLDjJ8lJPKz4AUK3orrYPhVGfjC2HHzaAwW7M1sVx0t33Yqz/a2A2XppqUpWRlCSeNycXGUfenyA71MQNysD1ZLAGlZqcATTq8gWHZes3luPn9V/kB0gAAAAAAAAAABAAAAAAAAAAAAAeLbFGMpvlGLk/clkCjbzlKU3zlJyfvbyBs1gbEGB5um8AcK+i6y6FVWHKbws8ku9+AGFXzqslVanCyDxKL+fivEDu7O1mcceIFs0d+/HPb2/qBnAAAAAAAAAAAAAAAAAAAAAAAc7b9u7RJds2o/Dm/wQFWiBmgwM0WB5sYG10YoTussfOMEl4bz/oBs9KNgLVQ34YjqIL0JclJexLw+QFE0l06puFicJweJQksNMC5bJ2knjjxAsdViksoD2AAAAAAAAAAAJAAQAAkCAAEgQBwelFv+XD7Un8kBXetAz12AbEJATJAbfRyzdvlD24fin/VgWUDmba2HTql6a3bEsRuj668H3rwYFJ1mnu0VijavRb9C1epP9H4AblfSRKON7D94Ex6S9u8394DYXSxLlJ+7mBYthbRlqK3Y4SglLEXJY3ljmvADpgQBIAABAAAAAAAAAAAAAVLpZb9Ml3QX5gVud4GejUAdCmwDYUgNrYUM6lP2YSb/AAQFoAAYNbpK7q5VWxU4SXFP5rufiB8+270LsqzZp3K6rm4fxYr/AJAViMUn7uwDs7K2s62uSA+hbG2oropN+l2eIHUAAAAAAAAAAAAAAAAAAFJ6YS+nf2I/ICq3zA86bVreSYFg0k8oDfggOl0eWLZ/+v8A5ICwgAAADlbS6O6XUNytqW++dkJShL4uPP4gVfa3QiVf0mmlKxLnVPG/918mBHR/Zut6yCdUqa4yTlOeI+inyS7QL8AAAAAEgAAAAAAAAAAABROmb/7h/Yj8gKvcBoyqcpKMVmTaUcd7fAC2X6SWmt6mbz6MWpd+Y8fxyvgBv0SygOjsaWL4/wAya/P8gLKAAAAAEASBAAABIACAAAAAAAAAAAAAonTL/Uy+zD5AVqaA3+iWjVmtqzyhmx/d5fjgC1dNNNnqrlzTcJe58V8mBx9Hb2AdPTz3Zwn3Si37s8QLZkAAAAAAAAAAAAJAgAAAAAAAAAAAAKF0u/1M/dD/AGoCvWMCw9AKs6iyfZGprzkv0AtfSKjf01mOLilNfB8fwyBR67cMDpae9NYAuOht364S74rPvXBgZwAAAAAAAAAAAAAAAAAAAAAGQAACi9IXvX2P+bHkkvyAr+oQFv6AafFVtvtTUV7or+oFqnFNOL5NNP3MD5pqaHXZOt84TlHyfBgeqW1yAuXRi3NUl7M/wa/uB2AAAAAAAAJAgAAAAAAAAAAAQBIGrrdYq13yfJeHeBy57dlF8YqS8HhgVnWW7+Zc8tt+8Dk38wPofRWjc0lS7ZJzf3n+mAOvkCldLNPu6jfXKyCl95cH+QHLriBZ+ik8dZHvUX5Z/UCxAMgAAAAAAAAAADzkBkCMgMgN4BkBkBvARvAcvbWz5WpTqklZFY3ZerNd2ex+IFQ1mpnW9y2Mq590lz9z5P4Aayt54YGrauIH1DRx3aq4+zXBeUUBm3gOB0trzCqfapuPwa/oByNNpMgdjZ9aqmp73ZiSxzQHdrtUllPKAlSAneAZAJgTkBkBkBkAAyBjyA3gI3gIcwPLmA6wCOtA8yuA8vUIDw9ZFdqA1tVqqJxcLernHtjJJr8QK5rtlaR8ab+pfsuW/X5PivMDmVbOsdsYudUq2+NkLFwj28Hxz5gXxa+PY0B6/fF3gc7b96lQ37Moy+GQK1ZtyFa5pvwAw07W1FrxTVOfui8efIC4bC62Fb6/CnJ5UIy3t1Y7X3gdLrgJVwEq0D0rAJ6wCd8Cd8BvASpAN4DzgCMARgCHEDy4geXADy4AeXWB4lQBglok+YGGeyoP6oGJ7Gr9heQELZMOxLyA9f4djkB5/cZdjAxWaC58p4+AHOlsC/O9Gdaff1Mf0A2qNBrFzti19kDo06e1es0/cBsxqkBkVbAyKDAlRYHtRA9JASkB6QEgSB7wBGAGAG6BG6A3QI3AG4BDgA3AI6sB1QEdUBLrAjqgHVAOrAdWAVYE9WA6sCdwCdwBuAN0Cd0CVEBugTuge8ARgBgBgBgBgBgBgBgA0A3QGAGAGADQDAEYAndAjAE4AYAYAYAYAYAYAYAYAYA9AAAAAAAAAADAACAJAAQBOAGAAAAAAAAAAAAAAAAAAAAAAAAAAAAAAAAAAAAAAAAAAAAAAAAAf//Z">
            <a:extLst>
              <a:ext uri="{FF2B5EF4-FFF2-40B4-BE49-F238E27FC236}">
                <a16:creationId xmlns:a16="http://schemas.microsoft.com/office/drawing/2014/main" id="{B2351994-9680-655E-560F-F3EA985A917F}"/>
              </a:ext>
            </a:extLst>
          </p:cNvPr>
          <p:cNvSpPr>
            <a:spLocks noChangeAspect="1" noChangeArrowheads="1"/>
          </p:cNvSpPr>
          <p:nvPr/>
        </p:nvSpPr>
        <p:spPr bwMode="auto">
          <a:xfrm>
            <a:off x="471488" y="144463"/>
            <a:ext cx="2873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CO" altLang="es-CO">
              <a:solidFill>
                <a:srgbClr val="000000"/>
              </a:solidFill>
            </a:endParaRPr>
          </a:p>
        </p:txBody>
      </p:sp>
      <p:sp>
        <p:nvSpPr>
          <p:cNvPr id="2" name="CuadroTexto 8">
            <a:extLst>
              <a:ext uri="{FF2B5EF4-FFF2-40B4-BE49-F238E27FC236}">
                <a16:creationId xmlns:a16="http://schemas.microsoft.com/office/drawing/2014/main" id="{B8A19078-8803-AC78-0735-D0CBC2433B3E}"/>
              </a:ext>
            </a:extLst>
          </p:cNvPr>
          <p:cNvSpPr txBox="1">
            <a:spLocks noChangeArrowheads="1"/>
          </p:cNvSpPr>
          <p:nvPr/>
        </p:nvSpPr>
        <p:spPr bwMode="auto">
          <a:xfrm>
            <a:off x="4175956" y="-38367"/>
            <a:ext cx="7920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s-CO"/>
            </a:defPPr>
            <a:lvl1pPr algn="just">
              <a:defRPr sz="2000" b="1" i="1">
                <a:solidFill>
                  <a:srgbClr val="1F497D"/>
                </a:solidFill>
                <a:latin typeface="Arial titulos"/>
              </a:defRPr>
            </a:lvl1pPr>
          </a:lstStyle>
          <a:p>
            <a:r>
              <a:rPr lang="es-CO" altLang="es-CO" dirty="0"/>
              <a:t>PPE</a:t>
            </a:r>
          </a:p>
        </p:txBody>
      </p:sp>
      <p:sp>
        <p:nvSpPr>
          <p:cNvPr id="3" name="Rectángulo: esquinas redondeadas 2">
            <a:extLst>
              <a:ext uri="{FF2B5EF4-FFF2-40B4-BE49-F238E27FC236}">
                <a16:creationId xmlns:a16="http://schemas.microsoft.com/office/drawing/2014/main" id="{69A7D678-9058-7C71-8373-07CBAD2AD7BE}"/>
              </a:ext>
            </a:extLst>
          </p:cNvPr>
          <p:cNvSpPr/>
          <p:nvPr/>
        </p:nvSpPr>
        <p:spPr>
          <a:xfrm>
            <a:off x="361504" y="320975"/>
            <a:ext cx="8420992" cy="2892001"/>
          </a:xfrm>
          <a:prstGeom prst="roundRect">
            <a:avLst/>
          </a:prstGeom>
          <a:ln w="19050">
            <a:prstDash val="sysDot"/>
          </a:ln>
        </p:spPr>
        <p:style>
          <a:lnRef idx="2">
            <a:schemeClr val="accent1"/>
          </a:lnRef>
          <a:fillRef idx="1">
            <a:schemeClr val="lt1"/>
          </a:fillRef>
          <a:effectRef idx="0">
            <a:schemeClr val="accent1"/>
          </a:effectRef>
          <a:fontRef idx="minor">
            <a:schemeClr val="dk1"/>
          </a:fontRef>
        </p:style>
        <p:txBody>
          <a:bodyPr rtlCol="0" anchor="ctr"/>
          <a:lstStyle/>
          <a:p>
            <a:r>
              <a:rPr lang="es-CO" sz="1600" b="1" i="0" u="none" strike="noStrike" baseline="0" dirty="0">
                <a:solidFill>
                  <a:srgbClr val="000000"/>
                </a:solidFill>
                <a:latin typeface="Verdana" panose="020B0604030504040204" pitchFamily="34" charset="0"/>
              </a:rPr>
              <a:t>10.2. Medición Inicial</a:t>
            </a:r>
          </a:p>
          <a:p>
            <a:endParaRPr lang="es-CO" sz="1600" b="0" i="0" u="none" strike="noStrike" baseline="0" dirty="0">
              <a:solidFill>
                <a:srgbClr val="000000"/>
              </a:solidFill>
              <a:latin typeface="Verdana" panose="020B0604030504040204" pitchFamily="34" charset="0"/>
            </a:endParaRPr>
          </a:p>
          <a:p>
            <a:pPr algn="l"/>
            <a:endParaRPr lang="es-CO" sz="1800" b="0" i="0" u="none" strike="noStrike" baseline="0" dirty="0">
              <a:solidFill>
                <a:srgbClr val="000000"/>
              </a:solidFill>
              <a:latin typeface="Verdana" panose="020B0604030504040204" pitchFamily="34" charset="0"/>
            </a:endParaRPr>
          </a:p>
          <a:p>
            <a:pPr algn="l"/>
            <a:r>
              <a:rPr lang="es-MX" sz="1800" b="0" i="0" u="none" strike="noStrike" baseline="0" dirty="0">
                <a:solidFill>
                  <a:srgbClr val="000000"/>
                </a:solidFill>
                <a:latin typeface="Verdana" panose="020B0604030504040204" pitchFamily="34" charset="0"/>
              </a:rPr>
              <a:t>Los </a:t>
            </a:r>
            <a:r>
              <a:rPr lang="es-MX" sz="1800" b="0" i="0" u="none" strike="sngStrike" baseline="0" dirty="0">
                <a:solidFill>
                  <a:srgbClr val="871723"/>
                </a:solidFill>
                <a:latin typeface="Verdana" panose="020B0604030504040204" pitchFamily="34" charset="0"/>
              </a:rPr>
              <a:t>activos</a:t>
            </a:r>
            <a:r>
              <a:rPr lang="es-MX" sz="1800" b="0" i="0" u="none" strike="noStrike" baseline="0" dirty="0">
                <a:solidFill>
                  <a:srgbClr val="871723"/>
                </a:solidFill>
                <a:latin typeface="Verdana" panose="020B0604030504040204" pitchFamily="34" charset="0"/>
              </a:rPr>
              <a:t> </a:t>
            </a:r>
            <a:r>
              <a:rPr lang="es-MX" sz="1800" b="0" i="0" u="none" strike="noStrike" baseline="0" dirty="0">
                <a:solidFill>
                  <a:srgbClr val="376D95"/>
                </a:solidFill>
                <a:latin typeface="Verdana" panose="020B0604030504040204" pitchFamily="34" charset="0"/>
              </a:rPr>
              <a:t>bienes </a:t>
            </a:r>
            <a:r>
              <a:rPr lang="es-MX" sz="1800" b="0" i="0" u="none" strike="noStrike" baseline="0" dirty="0">
                <a:solidFill>
                  <a:srgbClr val="000000"/>
                </a:solidFill>
                <a:latin typeface="Verdana" panose="020B0604030504040204" pitchFamily="34" charset="0"/>
              </a:rPr>
              <a:t>que se produzcan antes de que la propiedad, planta y equipo esté en el lugar y en las condiciones necesarias para que pueda operar de la forma prevista por la administración de la entidad </a:t>
            </a:r>
            <a:r>
              <a:rPr lang="es-MX" sz="1800" b="0" i="0" u="none" strike="noStrike" baseline="0" dirty="0">
                <a:solidFill>
                  <a:srgbClr val="376D95"/>
                </a:solidFill>
                <a:latin typeface="Verdana" panose="020B0604030504040204" pitchFamily="34" charset="0"/>
              </a:rPr>
              <a:t>(por ejemplo, las muestras producidas mientras se prueba el funcionamiento de una maquinaria) </a:t>
            </a:r>
            <a:r>
              <a:rPr lang="es-MX" sz="1800" b="0" i="0" u="none" strike="noStrike" baseline="0" dirty="0">
                <a:solidFill>
                  <a:srgbClr val="000000"/>
                </a:solidFill>
                <a:latin typeface="Verdana" panose="020B0604030504040204" pitchFamily="34" charset="0"/>
              </a:rPr>
              <a:t>se tratarán de acuerdo con la Norma de inventarios siempre y cuando estos activos cumplan los criterios de </a:t>
            </a:r>
            <a:r>
              <a:rPr lang="es-MX" sz="1800" b="0" i="0" u="none" strike="noStrike" baseline="0" dirty="0">
                <a:solidFill>
                  <a:srgbClr val="376D95"/>
                </a:solidFill>
                <a:latin typeface="Verdana" panose="020B0604030504040204" pitchFamily="34" charset="0"/>
              </a:rPr>
              <a:t>reconocimiento de </a:t>
            </a:r>
            <a:r>
              <a:rPr lang="es-MX" sz="1800" b="0" i="0" u="none" strike="noStrike" baseline="0" dirty="0">
                <a:solidFill>
                  <a:srgbClr val="000000"/>
                </a:solidFill>
                <a:latin typeface="Verdana" panose="020B0604030504040204" pitchFamily="34" charset="0"/>
              </a:rPr>
              <a:t>dicha Norma.</a:t>
            </a:r>
          </a:p>
        </p:txBody>
      </p:sp>
      <p:sp>
        <p:nvSpPr>
          <p:cNvPr id="4" name="Rectángulo: esquinas redondeadas 3">
            <a:extLst>
              <a:ext uri="{FF2B5EF4-FFF2-40B4-BE49-F238E27FC236}">
                <a16:creationId xmlns:a16="http://schemas.microsoft.com/office/drawing/2014/main" id="{9977263E-49AE-0589-1C7D-5A3B97C44152}"/>
              </a:ext>
            </a:extLst>
          </p:cNvPr>
          <p:cNvSpPr/>
          <p:nvPr/>
        </p:nvSpPr>
        <p:spPr>
          <a:xfrm>
            <a:off x="463327" y="3389495"/>
            <a:ext cx="8420992" cy="2892001"/>
          </a:xfrm>
          <a:prstGeom prst="roundRect">
            <a:avLst/>
          </a:prstGeom>
          <a:ln w="19050">
            <a:prstDash val="sysDot"/>
          </a:ln>
        </p:spPr>
        <p:style>
          <a:lnRef idx="2">
            <a:schemeClr val="accent1"/>
          </a:lnRef>
          <a:fillRef idx="1">
            <a:schemeClr val="lt1"/>
          </a:fillRef>
          <a:effectRef idx="0">
            <a:schemeClr val="accent1"/>
          </a:effectRef>
          <a:fontRef idx="minor">
            <a:schemeClr val="dk1"/>
          </a:fontRef>
        </p:style>
        <p:txBody>
          <a:bodyPr rtlCol="0" anchor="ctr"/>
          <a:lstStyle/>
          <a:p>
            <a:r>
              <a:rPr lang="es-CO" sz="1500" b="1" i="0" u="none" strike="noStrike" baseline="0" dirty="0">
                <a:solidFill>
                  <a:srgbClr val="000000"/>
                </a:solidFill>
                <a:latin typeface="Verdana" panose="020B0604030504040204" pitchFamily="34" charset="0"/>
              </a:rPr>
              <a:t>10.3. Medición Posterior</a:t>
            </a:r>
            <a:endParaRPr lang="es-CO" sz="1500" b="0" i="0" u="none" strike="noStrike" baseline="0" dirty="0">
              <a:solidFill>
                <a:srgbClr val="000000"/>
              </a:solidFill>
              <a:latin typeface="Verdana" panose="020B0604030504040204" pitchFamily="34" charset="0"/>
            </a:endParaRPr>
          </a:p>
          <a:p>
            <a:pPr algn="l"/>
            <a:endParaRPr lang="es-CO" sz="1500" b="0" i="0" u="none" strike="noStrike" baseline="0" dirty="0">
              <a:solidFill>
                <a:srgbClr val="000000"/>
              </a:solidFill>
              <a:latin typeface="Verdana" panose="020B0604030504040204" pitchFamily="34" charset="0"/>
            </a:endParaRPr>
          </a:p>
          <a:p>
            <a:pPr algn="l"/>
            <a:endParaRPr lang="es-CO" sz="1500" b="0" i="0" u="none" strike="noStrike" baseline="0" dirty="0">
              <a:solidFill>
                <a:srgbClr val="000000"/>
              </a:solidFill>
              <a:latin typeface="Verdana" panose="020B0604030504040204" pitchFamily="34" charset="0"/>
            </a:endParaRPr>
          </a:p>
          <a:p>
            <a:r>
              <a:rPr lang="es-MX" sz="1500" b="0" i="0" u="none" strike="noStrike" baseline="0" dirty="0">
                <a:solidFill>
                  <a:srgbClr val="000000"/>
                </a:solidFill>
                <a:latin typeface="Verdana" panose="020B0604030504040204" pitchFamily="34" charset="0"/>
              </a:rPr>
              <a:t>26. Para las partidas de propiedades, planta y equipo que se consideren materiales, la entidad distribuirá el valor inicialmente reconocido entre las partes significativas, con relación al costo total de dichas partidas, y las depreciará en forma separada. Estas partes significativas se conocen como componentes del elemento de propiedades, planta y equipo y pueden </a:t>
            </a:r>
            <a:r>
              <a:rPr lang="es-MX" sz="1500" b="0" i="0" u="none" strike="sngStrike" baseline="0" dirty="0">
                <a:solidFill>
                  <a:srgbClr val="871723"/>
                </a:solidFill>
                <a:latin typeface="Verdana" panose="020B0604030504040204" pitchFamily="34" charset="0"/>
              </a:rPr>
              <a:t>estar constituidas por </a:t>
            </a:r>
            <a:r>
              <a:rPr lang="es-MX" sz="1500" b="0" i="0" u="none" strike="noStrike" baseline="0" dirty="0">
                <a:solidFill>
                  <a:srgbClr val="376D95"/>
                </a:solidFill>
                <a:latin typeface="Verdana" panose="020B0604030504040204" pitchFamily="34" charset="0"/>
              </a:rPr>
              <a:t>corresponder a </a:t>
            </a:r>
            <a:r>
              <a:rPr lang="es-MX" sz="1500" b="0" i="0" u="none" strike="noStrike" baseline="0" dirty="0">
                <a:solidFill>
                  <a:srgbClr val="000000"/>
                </a:solidFill>
                <a:latin typeface="Verdana" panose="020B0604030504040204" pitchFamily="34" charset="0"/>
              </a:rPr>
              <a:t>piezas, repuestos, costos por desmantelamientos o inspecciones generales. La entidad definirá, en sus políticas contables, los criterios empleados para identificar las partidas de propiedades, planta y equipo que se consideren materiales, así como los criterios para identificar sus componentes. </a:t>
            </a:r>
          </a:p>
        </p:txBody>
      </p:sp>
    </p:spTree>
    <p:extLst>
      <p:ext uri="{BB962C8B-B14F-4D97-AF65-F5344CB8AC3E}">
        <p14:creationId xmlns:p14="http://schemas.microsoft.com/office/powerpoint/2010/main" val="3287025523"/>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8434" name="AutoShape 15" descr="data:image/jpeg;base64,/9j/4AAQSkZJRgABAQAAAQABAAD/2wCEAAkGBxAQDxANDxAPDw4QDxAQDg0PDA8PDw8OFREWFhYSFBQYHCggGBolGxQUIT0hJSkrLi4uFx8zODMsNygtLisBCgoKDg0OGhAQGywmHyQsLDQtMDc3LCwvLC4sLDQsLy0sLTQsLDEsLDAsLDQsLC0sLCwsLCwsLCwsLCwsLCwsLP/AABEIAOEA4QMBEQACEQEDEQH/xAAbAAEAAgMBAQAAAAAAAAAAAAAAAQYDBAUCB//EAEAQAAICAQEEBgYHBgUFAAAAAAABAgMRBAUSITEGE0FRYZEiMlJxgbEjQnKCocHRBxRDYuHxFTM0ssIWJFNz8P/EABoBAQADAQEBAAAAAAAAAAAAAAACAwQBBQb/xAAxEQEAAgEDAgMGAwkAAAAAAAAAAQIDBBExEiEFE0FCUWFxsdEiMpEUIzNicoGhwfH/2gAMAwEAAhEDEQA/APuAAAAAAAAAAAAAAAAAAAAAAAAAAAAAAAAAAAAAAAAAc3be3tNo4b+ptjXn1Y85zfdGK4sha8V5X4NNkzTtSPsq8v2h7zfU6K2cF9aVtdba790r86fSG6vhtOLZI3/V1di9NdNqJqmanprperXbjEn3RkuDZ2uasztPaVefwzLjr11mLV98fZZS55wAAAAAAAAAAAAAAAAAAAAABIEASBAEgVvpp0ojs+lbq6zVXNx09HtS9qX8qK736e0ctWl03mzNrdqxzP8Ar5vnej0jtnLU6ubv1c+LnLjGC9mtfVSK4p6zy15NTvHRSNqx6ff3s04uEs93k0dlGtmDaVULI8GsvisPin3ruZXesWhv02e2O28L1+zrbs9TRKi5uV+mahKT52Vv1ZPx4Y+BPBeZjpnmGPxXS1x3jLj/AC27/KfWFuNDyUgAIAAAAACQIAASAAAAIAASAAgAAAAY9TqI1wlbN7sIRcpSfZFLLOTO0bpVrNrRWOZfHapz12os2pcnmz0NNB/w9Mn6KXi+fxKaRvPVL0dXeMcRgpxHPxlmsi48S2WOsteV7te7nEV9bC4vuX6/3IbLott2eqZbstyeXF8Mt8vEjML6XbnRvXPSbTq3v8vURdUn2PtjLzx5lEW6MsfF6eTF+0aG0etZ3h9aNz5gAAAIckuYHjrUBKsA9KQEgAAAAAAAAAEgAIAAAAFL/alq3+616KDxPW3RqeOaqj6U/wAFj4lOXvtX3vQ0EdM2zT7Mf5ntDiQpUIqMVhRSSS7Ei2I2YbW6p3loa95xBcHLhntS7X5Y8zkp1naN2CWhnuuUIScY83GLaQcizSutfqy5rk8cUcmF1btPVa5ylp/aqm2pdrWYtfIxZ4/FV9F4XbfDk39z7dsPaEdRSpxeXFuua7VZB4afz+Jtpbqjd81qMM4skxLoE1ABjvtUVl/Bd7A50tTl5bAmNwGSNoGRWAZabuOH8AM4AAAAAAAAABIEAAJAgChdJqv3jbNFfZptHKeP57J4+UUUWn978oenjrtop/mt9IZ7tmy7EW9Tz+iXAeklKc5YeI4jnxfpP5ryETDt4mOy1uUKNPl4UIQ48uLx82wi+a66O/Jzhc4yfOEsOOcdi7A45MYSeohXLdzlZcF2NmTN3yR8H0vh0eXo7Wn2lp6MdJZaXU2zS36LpydlaeHnPCcfHHmiNLzS3wWajSV1OKscWjj7LlT0vsjOKvphXXJr6VTluqtv18td3E0Rmj1ePfw63sd3b2V0h0mqk4UXQnNcXDjGWO/dfHBZXJW3EsubS5sMb3rMQ1tr6v6RwXKPD4k2dpq8DJG8DLG4DIrgPXXgdeizeipd6A9gAAAAAAkCAJAgAAAAUTWRf+OXYzx0VOPcpSyZrfxZ+T1q99DX+qfpDqzVvYn5EmRyNnztSnuxz6fH0c/ViErR3a+29PZqIKEoSjh5WMpP3rJ2L7K5xxKm7T2XbTmUoNwWXvYTSXbl/wBiXXGyFcVrWiseriaC3Ds1D7PU+01iK+HF/AyV7zNpfSZoila4K+jNotR6S8jsV3Rtl6YfQnqoOuuDeHGuMXl5/wDuZbanZ5uLUWi0zDlbVl1K02pqxC6Go3I2wbU3CfBruwU3rNYiYelgzRmval+9Zjj5OnLatnWpW4l1jaU0t17/ADw1y44ZfTLO+0vP1OhxeXOTFPHMN6GoNDx2aF4GeNwGRXgHeB39jSzSn4yx5gbwAAAAAAJAgAAAAAAFP6S2rS7S0etkvorarNLY+6ed+Hzl5IzZZ6bxZ62jr52lyYo5iYtH0lvajpDFerHzZLzFFdN75Vqzbc63NR4RnJvh2S/tjyI7r/KaF2v1NvqKb8eKXmcPKVLpHrL5TWj6zfnPHWQhJyUU3wi+9vuK7finphv0+KuCvnX/ALN3/o6+MIPUzjpasZjBrrNRY+2XVppRX2mvcXxinhgvrqxMzzLBqejyrmpaeV1sVFS37YQhFS7YuMW38TvRsqnU+ZHfs15avUQzvReFzknlJd43drEejHbthW20wT+iofWSftWdi8yufxTs1YonFS1p5nh2Y7Ud1tVa47kutm+6KTS82zsV3tCFr9GG0z69nbq1BpeM267wM8bwPavAh3gXfZdLhTXF893L97eX8wNoAAAAAAAAAAAAAADmdI9jQ1umnppvG9hwmuddkXmMl8SF6ReuzRpNRbT5YyR/2FA0j6ub02vk6L4cFvLdrvXZKE3weTJE7drPetjrkjzMHeJ/WPnD3tTaeioi0mpS74yTefFvgLZKxw7i0mW/o5Glu12031GkjONecT1MvRorj4yx6T8EKxbJwnmth0kb3nefcvPRXoJpdB9M279QuLusWFF9rjHs9/E1UxxTh4Gq1mTPO88K/tjUu+6Vj5N+iu6K5IsZDRtReXyXP3AhzatN105xs01ltM20t2mclut8OKRCIhfbJasxsuN/7P8AZ11MIvTLTzUY8aXuSXDk+aZ3ogjU5N95ndg13QejT6Xd0VbVkG5zcpOdlyxxy3zfchFYhDJltk/MqKkSVs0LQM0bwPf7wB3Oi+znfYrZL6Kt83ynNcooC8AAAAAAAAAAACQAAAAA1dfs+m+PV31V2w9mcFJfictWJ5WY8t8c70mYlyaehezYS346OjK5ZhlL4MrjDSPRpt4jqbRtN5d2mqMIqMIxhFcoxiope5ItY5mZneUaiG9CUVwbjJJ+LWA4+R62+VVjqlFqcZbss8MM5M7LMeObztBCyU2oT4RbWd3nu54kd91vlxTvL61pXDq4dXjq91bndu44E2bfd5s1tUedkF4byyBgltehfxPKE38kBUdsaSm26VlUXFS4y4YUpdrx2AaUtlLHBvyA0NTopxaSjKWXiO7Ftt92AO5sTojbNqzU/RV/+LKdkl4+z8/cBeaKYwioQSjGKworkkBkAAAAAAAAAAAEAAAAAAAAAAFX6d7Prlp3c4rrYyilPHFxb5PvDsTMTvCj6SWMLuOREQlfJa3LsU6yShu7zwuSy8I6g8w1XpJLm2B04PIGzXWBmVSAyQgv6gdPSazGIyeV39qA6IAAAAAAAAAAAASAAAAAAAAAAaG2tB+8UTpT3XLDjJ8lJPKz4AUK3orrYPhVGfjC2HHzaAwW7M1sVx0t33Yqz/a2A2XppqUpWRlCSeNycXGUfenyA71MQNysD1ZLAGlZqcATTq8gWHZes3luPn9V/kB0gAAAAAAAAAABAAAAAAAAAAAAAeLbFGMpvlGLk/clkCjbzlKU3zlJyfvbyBs1gbEGB5um8AcK+i6y6FVWHKbws8ku9+AGFXzqslVanCyDxKL+fivEDu7O1mcceIFs0d+/HPb2/qBnAAAAAAAAAAAAAAAAAAAAAAAc7b9u7RJds2o/Dm/wQFWiBmgwM0WB5sYG10YoTussfOMEl4bz/oBs9KNgLVQ34YjqIL0JclJexLw+QFE0l06puFicJweJQksNMC5bJ2knjjxAsdViksoD2AAAAAAAAAAAJAAQAAkCAAEgQBwelFv+XD7Un8kBXetAz12AbEJATJAbfRyzdvlD24fin/VgWUDmba2HTql6a3bEsRuj668H3rwYFJ1mnu0VijavRb9C1epP9H4AblfSRKON7D94Ex6S9u8394DYXSxLlJ+7mBYthbRlqK3Y4SglLEXJY3ljmvADpgQBIAABAAAAAAAAAAAAAVLpZb9Ml3QX5gVud4GejUAdCmwDYUgNrYUM6lP2YSb/AAQFoAAYNbpK7q5VWxU4SXFP5rufiB8+270LsqzZp3K6rm4fxYr/AJAViMUn7uwDs7K2s62uSA+hbG2oropN+l2eIHUAAAAAAAAAAAAAAAAAAFJ6YS+nf2I/ICq3zA86bVreSYFg0k8oDfggOl0eWLZ/+v8A5ICwgAAADlbS6O6XUNytqW++dkJShL4uPP4gVfa3QiVf0mmlKxLnVPG/918mBHR/Zut6yCdUqa4yTlOeI+inyS7QL8AAAAAEgAAAAAAAAAAABROmb/7h/Yj8gKvcBoyqcpKMVmTaUcd7fAC2X6SWmt6mbz6MWpd+Y8fxyvgBv0SygOjsaWL4/wAya/P8gLKAAAAAEASBAAABIACAAAAAAAAAAAAAonTL/Uy+zD5AVqaA3+iWjVmtqzyhmx/d5fjgC1dNNNnqrlzTcJe58V8mBx9Hb2AdPTz3Zwn3Si37s8QLZkAAAAAAAAAAAAJAgAAAAAAAAAAAAKF0u/1M/dD/AGoCvWMCw9AKs6iyfZGprzkv0AtfSKjf01mOLilNfB8fwyBR67cMDpae9NYAuOht364S74rPvXBgZwAAAAAAAAAAAAAAAAAAAAAGQAACi9IXvX2P+bHkkvyAr+oQFv6AafFVtvtTUV7or+oFqnFNOL5NNP3MD5pqaHXZOt84TlHyfBgeqW1yAuXRi3NUl7M/wa/uB2AAAAAAAAJAgAAAAAAAAAAAQBIGrrdYq13yfJeHeBy57dlF8YqS8HhgVnWW7+Zc8tt+8Dk38wPofRWjc0lS7ZJzf3n+mAOvkCldLNPu6jfXKyCl95cH+QHLriBZ+ik8dZHvUX5Z/UCxAMgAAAAAAAAAADzkBkCMgMgN4BkBkBvARvAcvbWz5WpTqklZFY3ZerNd2ex+IFQ1mpnW9y2Mq590lz9z5P4Aayt54YGrauIH1DRx3aq4+zXBeUUBm3gOB0trzCqfapuPwa/oByNNpMgdjZ9aqmp73ZiSxzQHdrtUllPKAlSAneAZAJgTkBkBkBkAAyBjyA3gI3gIcwPLmA6wCOtA8yuA8vUIDw9ZFdqA1tVqqJxcLernHtjJJr8QK5rtlaR8ab+pfsuW/X5PivMDmVbOsdsYudUq2+NkLFwj28Hxz5gXxa+PY0B6/fF3gc7b96lQ37Moy+GQK1ZtyFa5pvwAw07W1FrxTVOfui8efIC4bC62Fb6/CnJ5UIy3t1Y7X3gdLrgJVwEq0D0rAJ6wCd8Cd8BvASpAN4DzgCMARgCHEDy4geXADy4AeXWB4lQBglok+YGGeyoP6oGJ7Gr9heQELZMOxLyA9f4djkB5/cZdjAxWaC58p4+AHOlsC/O9Gdaff1Mf0A2qNBrFzti19kDo06e1es0/cBsxqkBkVbAyKDAlRYHtRA9JASkB6QEgSB7wBGAGAG6BG6A3QI3AG4BDgA3AI6sB1QEdUBLrAjqgHVAOrAdWAVYE9WA6sCdwCdwBuAN0Cd0CVEBugTuge8ARgBgBgBgBgBgBgBgA0A3QGAGAGADQDAEYAndAjAE4AYAYAYAYAYAYAYAYAYA9AAAAAAAAAADAACAJAAQBOAGAAAAAAAAAAAAAAAAAAAAAAAAAAAAAAAAAAAAAAAAAAAAAAAAAf//Z">
            <a:extLst>
              <a:ext uri="{FF2B5EF4-FFF2-40B4-BE49-F238E27FC236}">
                <a16:creationId xmlns:a16="http://schemas.microsoft.com/office/drawing/2014/main" id="{B2351994-9680-655E-560F-F3EA985A917F}"/>
              </a:ext>
            </a:extLst>
          </p:cNvPr>
          <p:cNvSpPr>
            <a:spLocks noChangeAspect="1" noChangeArrowheads="1"/>
          </p:cNvSpPr>
          <p:nvPr/>
        </p:nvSpPr>
        <p:spPr bwMode="auto">
          <a:xfrm>
            <a:off x="471488" y="144463"/>
            <a:ext cx="2873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CO" altLang="es-CO">
              <a:solidFill>
                <a:srgbClr val="000000"/>
              </a:solidFill>
            </a:endParaRPr>
          </a:p>
        </p:txBody>
      </p:sp>
      <p:sp>
        <p:nvSpPr>
          <p:cNvPr id="2" name="CuadroTexto 8">
            <a:extLst>
              <a:ext uri="{FF2B5EF4-FFF2-40B4-BE49-F238E27FC236}">
                <a16:creationId xmlns:a16="http://schemas.microsoft.com/office/drawing/2014/main" id="{B8A19078-8803-AC78-0735-D0CBC2433B3E}"/>
              </a:ext>
            </a:extLst>
          </p:cNvPr>
          <p:cNvSpPr txBox="1">
            <a:spLocks noChangeArrowheads="1"/>
          </p:cNvSpPr>
          <p:nvPr/>
        </p:nvSpPr>
        <p:spPr bwMode="auto">
          <a:xfrm>
            <a:off x="4285940" y="56223"/>
            <a:ext cx="7920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s-CO"/>
            </a:defPPr>
            <a:lvl1pPr algn="just">
              <a:defRPr sz="2000" b="1" i="1">
                <a:solidFill>
                  <a:srgbClr val="1F497D"/>
                </a:solidFill>
                <a:latin typeface="Arial titulos"/>
              </a:defRPr>
            </a:lvl1pPr>
          </a:lstStyle>
          <a:p>
            <a:r>
              <a:rPr lang="es-CO" altLang="es-CO" dirty="0"/>
              <a:t>PPE</a:t>
            </a:r>
          </a:p>
        </p:txBody>
      </p:sp>
      <p:sp>
        <p:nvSpPr>
          <p:cNvPr id="4" name="Rectángulo: esquinas redondeadas 3">
            <a:extLst>
              <a:ext uri="{FF2B5EF4-FFF2-40B4-BE49-F238E27FC236}">
                <a16:creationId xmlns:a16="http://schemas.microsoft.com/office/drawing/2014/main" id="{9977263E-49AE-0589-1C7D-5A3B97C44152}"/>
              </a:ext>
            </a:extLst>
          </p:cNvPr>
          <p:cNvSpPr/>
          <p:nvPr/>
        </p:nvSpPr>
        <p:spPr>
          <a:xfrm>
            <a:off x="471488" y="456333"/>
            <a:ext cx="8420992" cy="5852987"/>
          </a:xfrm>
          <a:prstGeom prst="roundRect">
            <a:avLst/>
          </a:prstGeom>
          <a:ln w="19050">
            <a:prstDash val="sysDot"/>
          </a:ln>
        </p:spPr>
        <p:style>
          <a:lnRef idx="2">
            <a:schemeClr val="accent1"/>
          </a:lnRef>
          <a:fillRef idx="1">
            <a:schemeClr val="lt1"/>
          </a:fillRef>
          <a:effectRef idx="0">
            <a:schemeClr val="accent1"/>
          </a:effectRef>
          <a:fontRef idx="minor">
            <a:schemeClr val="dk1"/>
          </a:fontRef>
        </p:style>
        <p:txBody>
          <a:bodyPr rtlCol="0" anchor="ctr"/>
          <a:lstStyle/>
          <a:p>
            <a:r>
              <a:rPr lang="es-CO" sz="1500" b="1" i="0" u="none" strike="noStrike" baseline="0" dirty="0">
                <a:solidFill>
                  <a:srgbClr val="000000"/>
                </a:solidFill>
                <a:latin typeface="Verdana" panose="020B0604030504040204" pitchFamily="34" charset="0"/>
              </a:rPr>
              <a:t>10.3. Medición Posterior</a:t>
            </a:r>
            <a:endParaRPr lang="es-CO" sz="1500" b="0" i="0" u="none" strike="noStrike" baseline="0" dirty="0">
              <a:solidFill>
                <a:srgbClr val="000000"/>
              </a:solidFill>
              <a:latin typeface="Verdana" panose="020B0604030504040204" pitchFamily="34" charset="0"/>
            </a:endParaRPr>
          </a:p>
          <a:p>
            <a:pPr algn="l"/>
            <a:endParaRPr lang="es-CO" sz="1500" b="0" i="0" u="none" strike="noStrike" baseline="0" dirty="0">
              <a:solidFill>
                <a:srgbClr val="000000"/>
              </a:solidFill>
              <a:latin typeface="Verdana" panose="020B0604030504040204" pitchFamily="34" charset="0"/>
            </a:endParaRPr>
          </a:p>
          <a:p>
            <a:pPr algn="l"/>
            <a:endParaRPr lang="es-CO" sz="1500" b="0" i="0" u="none" strike="noStrike" baseline="0" dirty="0">
              <a:solidFill>
                <a:srgbClr val="000000"/>
              </a:solidFill>
              <a:latin typeface="Verdana" panose="020B0604030504040204" pitchFamily="34" charset="0"/>
            </a:endParaRPr>
          </a:p>
          <a:p>
            <a:pPr algn="l"/>
            <a:r>
              <a:rPr lang="es-MX" sz="1500" b="0" i="0" u="none" strike="noStrike" baseline="0" dirty="0">
                <a:solidFill>
                  <a:srgbClr val="000000"/>
                </a:solidFill>
                <a:latin typeface="Verdana" panose="020B0604030504040204" pitchFamily="34" charset="0"/>
              </a:rPr>
              <a:t>28 La depreciación de una propiedad, planta y equipo iniciará cuando esté disponible para su uso, esto es, cuando se encuentre en la ubicación y en las condiciones necesarias para operar de la forma prevista por la administración de la entidad. El cargo por depreciación de un periodo se reconocerá como gasto en el resultado de este, salvo que deba incluirse </a:t>
            </a:r>
            <a:r>
              <a:rPr lang="es-MX" sz="1500" b="0" i="0" u="none" strike="sngStrike" baseline="0" dirty="0">
                <a:solidFill>
                  <a:srgbClr val="871723"/>
                </a:solidFill>
                <a:latin typeface="Verdana" panose="020B0604030504040204" pitchFamily="34" charset="0"/>
              </a:rPr>
              <a:t>en el valor en libros </a:t>
            </a:r>
            <a:r>
              <a:rPr lang="es-MX" sz="1500" b="0" i="0" u="none" strike="noStrike" baseline="0" dirty="0">
                <a:solidFill>
                  <a:srgbClr val="376D95"/>
                </a:solidFill>
                <a:latin typeface="Verdana" panose="020B0604030504040204" pitchFamily="34" charset="0"/>
              </a:rPr>
              <a:t>como parte del costo </a:t>
            </a:r>
            <a:r>
              <a:rPr lang="es-MX" sz="1500" b="0" i="0" u="none" strike="noStrike" baseline="0" dirty="0">
                <a:solidFill>
                  <a:srgbClr val="000000"/>
                </a:solidFill>
                <a:latin typeface="Verdana" panose="020B0604030504040204" pitchFamily="34" charset="0"/>
              </a:rPr>
              <a:t>de otros activos de acuerdo con las normas de Inventarios, Activos intangibles, Propiedades de inversión o Bienes de uso público. Los terrenos no serán objeto de depreciación, salvo que se demuestre que tienen una vida útil finita, es decir que, por el uso dado al terreno, sea factible establecer el tiempo durante el cual estará en condiciones de generar beneficios económicos o de prestar el servicio previsto. </a:t>
            </a:r>
          </a:p>
          <a:p>
            <a:pPr algn="l"/>
            <a:endParaRPr lang="es-MX" sz="1500" dirty="0">
              <a:solidFill>
                <a:srgbClr val="000000"/>
              </a:solidFill>
              <a:latin typeface="Verdana" panose="020B0604030504040204" pitchFamily="34" charset="0"/>
            </a:endParaRPr>
          </a:p>
          <a:p>
            <a:r>
              <a:rPr lang="es-MX" sz="1500" b="0" i="0" u="none" strike="noStrike" baseline="0" dirty="0">
                <a:solidFill>
                  <a:srgbClr val="000000"/>
                </a:solidFill>
                <a:latin typeface="Verdana" panose="020B0604030504040204" pitchFamily="34" charset="0"/>
              </a:rPr>
              <a:t>30. El valor residual, la vida útil y el método de depreciación serán revisados, como mínimo, al término de cada periodo contable y si existe un cambio significativo en estas variables, se ajustarán para reflejar el nuevo patrón de consumo de los beneficios económicos futuros o del potencial de servicio. </a:t>
            </a:r>
            <a:r>
              <a:rPr lang="es-MX" sz="1500" b="0" i="0" u="none" strike="sngStrike" baseline="0" dirty="0">
                <a:solidFill>
                  <a:srgbClr val="871723"/>
                </a:solidFill>
                <a:latin typeface="Verdana" panose="020B0604030504040204" pitchFamily="34" charset="0"/>
              </a:rPr>
              <a:t>Dicho cambio </a:t>
            </a:r>
            <a:r>
              <a:rPr lang="es-MX" sz="1500" b="0" i="0" u="none" strike="noStrike" baseline="0" dirty="0">
                <a:solidFill>
                  <a:srgbClr val="376D95"/>
                </a:solidFill>
                <a:latin typeface="Verdana" panose="020B0604030504040204" pitchFamily="34" charset="0"/>
              </a:rPr>
              <a:t>El efecto en la depreciación por el ajuste de dichas variables </a:t>
            </a:r>
            <a:r>
              <a:rPr lang="es-MX" sz="1500" b="0" i="0" u="none" strike="noStrike" baseline="0" dirty="0">
                <a:solidFill>
                  <a:srgbClr val="000000"/>
                </a:solidFill>
                <a:latin typeface="Verdana" panose="020B0604030504040204" pitchFamily="34" charset="0"/>
              </a:rPr>
              <a:t>se contabilizará como un cambio en una estimación contable, de conformidad con la Norma de políticas contables, cambios en las estimaciones contables y corrección de errores. </a:t>
            </a:r>
          </a:p>
        </p:txBody>
      </p:sp>
    </p:spTree>
    <p:extLst>
      <p:ext uri="{BB962C8B-B14F-4D97-AF65-F5344CB8AC3E}">
        <p14:creationId xmlns:p14="http://schemas.microsoft.com/office/powerpoint/2010/main" val="400963052"/>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8434" name="AutoShape 15" descr="data:image/jpeg;base64,/9j/4AAQSkZJRgABAQAAAQABAAD/2wCEAAkGBxAQDxANDxAPDw4QDxAQDg0PDA8PDw8OFREWFhYSFBQYHCggGBolGxQUIT0hJSkrLi4uFx8zODMsNygtLisBCgoKDg0OGhAQGywmHyQsLDQtMDc3LCwvLC4sLDQsLy0sLTQsLDEsLDAsLDQsLC0sLCwsLCwsLCwsLCwsLCwsLP/AABEIAOEA4QMBEQACEQEDEQH/xAAbAAEAAgMBAQAAAAAAAAAAAAAAAQYDBAUCB//EAEAQAAICAQEEBgYHBgUFAAAAAAABAgMRBAUSITEGE0FRYZEiMlJxgbEjQnKCocHRBxRDYuHxFTM0ssIWJFNz8P/EABoBAQADAQEBAAAAAAAAAAAAAAACAwQBBQb/xAAxEQEAAgEDAgMGAwkAAAAAAAAAAQIDBBExEiEFE0FCUWFxsdEiMpEUIzNicoGhwfH/2gAMAwEAAhEDEQA/APuAAAAAAAAAAAAAAAAAAAAAAAAAAAAAAAAAAAAAAAAAc3be3tNo4b+ptjXn1Y85zfdGK4sha8V5X4NNkzTtSPsq8v2h7zfU6K2cF9aVtdba790r86fSG6vhtOLZI3/V1di9NdNqJqmanprperXbjEn3RkuDZ2uasztPaVefwzLjr11mLV98fZZS55wAAAAAAAAAAAAAAAAAAAAABIEASBAEgVvpp0ojs+lbq6zVXNx09HtS9qX8qK736e0ctWl03mzNrdqxzP8Ar5vnej0jtnLU6ubv1c+LnLjGC9mtfVSK4p6zy15NTvHRSNqx6ff3s04uEs93k0dlGtmDaVULI8GsvisPin3ruZXesWhv02e2O28L1+zrbs9TRKi5uV+mahKT52Vv1ZPx4Y+BPBeZjpnmGPxXS1x3jLj/AC27/KfWFuNDyUgAIAAAAACQIAASAAAAIAASAAgAAAAY9TqI1wlbN7sIRcpSfZFLLOTO0bpVrNrRWOZfHapz12os2pcnmz0NNB/w9Mn6KXi+fxKaRvPVL0dXeMcRgpxHPxlmsi48S2WOsteV7te7nEV9bC4vuX6/3IbLott2eqZbstyeXF8Mt8vEjML6XbnRvXPSbTq3v8vURdUn2PtjLzx5lEW6MsfF6eTF+0aG0etZ3h9aNz5gAAAIckuYHjrUBKsA9KQEgAAAAAAAAAEgAIAAAAFL/alq3+616KDxPW3RqeOaqj6U/wAFj4lOXvtX3vQ0EdM2zT7Mf5ntDiQpUIqMVhRSSS7Ei2I2YbW6p3loa95xBcHLhntS7X5Y8zkp1naN2CWhnuuUIScY83GLaQcizSutfqy5rk8cUcmF1btPVa5ylp/aqm2pdrWYtfIxZ4/FV9F4XbfDk39z7dsPaEdRSpxeXFuua7VZB4afz+Jtpbqjd81qMM4skxLoE1ABjvtUVl/Bd7A50tTl5bAmNwGSNoGRWAZabuOH8AM4AAAAAAAAABIEAAJAgChdJqv3jbNFfZptHKeP57J4+UUUWn978oenjrtop/mt9IZ7tmy7EW9Tz+iXAeklKc5YeI4jnxfpP5ryETDt4mOy1uUKNPl4UIQ48uLx82wi+a66O/Jzhc4yfOEsOOcdi7A45MYSeohXLdzlZcF2NmTN3yR8H0vh0eXo7Wn2lp6MdJZaXU2zS36LpydlaeHnPCcfHHmiNLzS3wWajSV1OKscWjj7LlT0vsjOKvphXXJr6VTluqtv18td3E0Rmj1ePfw63sd3b2V0h0mqk4UXQnNcXDjGWO/dfHBZXJW3EsubS5sMb3rMQ1tr6v6RwXKPD4k2dpq8DJG8DLG4DIrgPXXgdeizeipd6A9gAAAAAAkCAJAgAAAAUTWRf+OXYzx0VOPcpSyZrfxZ+T1q99DX+qfpDqzVvYn5EmRyNnztSnuxz6fH0c/ViErR3a+29PZqIKEoSjh5WMpP3rJ2L7K5xxKm7T2XbTmUoNwWXvYTSXbl/wBiXXGyFcVrWiseriaC3Ds1D7PU+01iK+HF/AyV7zNpfSZoila4K+jNotR6S8jsV3Rtl6YfQnqoOuuDeHGuMXl5/wDuZbanZ5uLUWi0zDlbVl1K02pqxC6Go3I2wbU3CfBruwU3rNYiYelgzRmval+9Zjj5OnLatnWpW4l1jaU0t17/ADw1y44ZfTLO+0vP1OhxeXOTFPHMN6GoNDx2aF4GeNwGRXgHeB39jSzSn4yx5gbwAAAAAAJAgAAAAAAFP6S2rS7S0etkvorarNLY+6ed+Hzl5IzZZ6bxZ62jr52lyYo5iYtH0lvajpDFerHzZLzFFdN75Vqzbc63NR4RnJvh2S/tjyI7r/KaF2v1NvqKb8eKXmcPKVLpHrL5TWj6zfnPHWQhJyUU3wi+9vuK7finphv0+KuCvnX/ALN3/o6+MIPUzjpasZjBrrNRY+2XVppRX2mvcXxinhgvrqxMzzLBqejyrmpaeV1sVFS37YQhFS7YuMW38TvRsqnU+ZHfs15avUQzvReFzknlJd43drEejHbthW20wT+iofWSftWdi8yufxTs1YonFS1p5nh2Y7Ud1tVa47kutm+6KTS82zsV3tCFr9GG0z69nbq1BpeM267wM8bwPavAh3gXfZdLhTXF893L97eX8wNoAAAAAAAAAAAAAADmdI9jQ1umnppvG9hwmuddkXmMl8SF6ReuzRpNRbT5YyR/2FA0j6ub02vk6L4cFvLdrvXZKE3weTJE7drPetjrkjzMHeJ/WPnD3tTaeioi0mpS74yTefFvgLZKxw7i0mW/o5Glu12031GkjONecT1MvRorj4yx6T8EKxbJwnmth0kb3nefcvPRXoJpdB9M279QuLusWFF9rjHs9/E1UxxTh4Gq1mTPO88K/tjUu+6Vj5N+iu6K5IsZDRtReXyXP3AhzatN105xs01ltM20t2mclut8OKRCIhfbJasxsuN/7P8AZ11MIvTLTzUY8aXuSXDk+aZ3ogjU5N95ndg13QejT6Xd0VbVkG5zcpOdlyxxy3zfchFYhDJltk/MqKkSVs0LQM0bwPf7wB3Oi+znfYrZL6Kt83ynNcooC8AAAAAAAAAAACQAAAAA1dfs+m+PV31V2w9mcFJfictWJ5WY8t8c70mYlyaehezYS346OjK5ZhlL4MrjDSPRpt4jqbRtN5d2mqMIqMIxhFcoxiope5ItY5mZneUaiG9CUVwbjJJ+LWA4+R62+VVjqlFqcZbss8MM5M7LMeObztBCyU2oT4RbWd3nu54kd91vlxTvL61pXDq4dXjq91bndu44E2bfd5s1tUedkF4byyBgltehfxPKE38kBUdsaSm26VlUXFS4y4YUpdrx2AaUtlLHBvyA0NTopxaSjKWXiO7Ftt92AO5sTojbNqzU/RV/+LKdkl4+z8/cBeaKYwioQSjGKworkkBkAAAAAAAAAAAEAAAAAAAAAAFX6d7Prlp3c4rrYyilPHFxb5PvDsTMTvCj6SWMLuOREQlfJa3LsU6yShu7zwuSy8I6g8w1XpJLm2B04PIGzXWBmVSAyQgv6gdPSazGIyeV39qA6IAAAAAAAAAAAASAAAAAAAAAAaG2tB+8UTpT3XLDjJ8lJPKz4AUK3orrYPhVGfjC2HHzaAwW7M1sVx0t33Yqz/a2A2XppqUpWRlCSeNycXGUfenyA71MQNysD1ZLAGlZqcATTq8gWHZes3luPn9V/kB0gAAAAAAAAAABAAAAAAAAAAAAAeLbFGMpvlGLk/clkCjbzlKU3zlJyfvbyBs1gbEGB5um8AcK+i6y6FVWHKbws8ku9+AGFXzqslVanCyDxKL+fivEDu7O1mcceIFs0d+/HPb2/qBnAAAAAAAAAAAAAAAAAAAAAAAc7b9u7RJds2o/Dm/wQFWiBmgwM0WB5sYG10YoTussfOMEl4bz/oBs9KNgLVQ34YjqIL0JclJexLw+QFE0l06puFicJweJQksNMC5bJ2knjjxAsdViksoD2AAAAAAAAAAAJAAQAAkCAAEgQBwelFv+XD7Un8kBXetAz12AbEJATJAbfRyzdvlD24fin/VgWUDmba2HTql6a3bEsRuj668H3rwYFJ1mnu0VijavRb9C1epP9H4AblfSRKON7D94Ex6S9u8394DYXSxLlJ+7mBYthbRlqK3Y4SglLEXJY3ljmvADpgQBIAABAAAAAAAAAAAAAVLpZb9Ml3QX5gVud4GejUAdCmwDYUgNrYUM6lP2YSb/AAQFoAAYNbpK7q5VWxU4SXFP5rufiB8+270LsqzZp3K6rm4fxYr/AJAViMUn7uwDs7K2s62uSA+hbG2oropN+l2eIHUAAAAAAAAAAAAAAAAAAFJ6YS+nf2I/ICq3zA86bVreSYFg0k8oDfggOl0eWLZ/+v8A5ICwgAAADlbS6O6XUNytqW++dkJShL4uPP4gVfa3QiVf0mmlKxLnVPG/918mBHR/Zut6yCdUqa4yTlOeI+inyS7QL8AAAAAEgAAAAAAAAAAABROmb/7h/Yj8gKvcBoyqcpKMVmTaUcd7fAC2X6SWmt6mbz6MWpd+Y8fxyvgBv0SygOjsaWL4/wAya/P8gLKAAAAAEASBAAABIACAAAAAAAAAAAAAonTL/Uy+zD5AVqaA3+iWjVmtqzyhmx/d5fjgC1dNNNnqrlzTcJe58V8mBx9Hb2AdPTz3Zwn3Si37s8QLZkAAAAAAAAAAAAJAgAAAAAAAAAAAAKF0u/1M/dD/AGoCvWMCw9AKs6iyfZGprzkv0AtfSKjf01mOLilNfB8fwyBR67cMDpae9NYAuOht364S74rPvXBgZwAAAAAAAAAAAAAAAAAAAAAGQAACi9IXvX2P+bHkkvyAr+oQFv6AafFVtvtTUV7or+oFqnFNOL5NNP3MD5pqaHXZOt84TlHyfBgeqW1yAuXRi3NUl7M/wa/uB2AAAAAAAAJAgAAAAAAAAAAAQBIGrrdYq13yfJeHeBy57dlF8YqS8HhgVnWW7+Zc8tt+8Dk38wPofRWjc0lS7ZJzf3n+mAOvkCldLNPu6jfXKyCl95cH+QHLriBZ+ik8dZHvUX5Z/UCxAMgAAAAAAAAAADzkBkCMgMgN4BkBkBvARvAcvbWz5WpTqklZFY3ZerNd2ex+IFQ1mpnW9y2Mq590lz9z5P4Aayt54YGrauIH1DRx3aq4+zXBeUUBm3gOB0trzCqfapuPwa/oByNNpMgdjZ9aqmp73ZiSxzQHdrtUllPKAlSAneAZAJgTkBkBkBkAAyBjyA3gI3gIcwPLmA6wCOtA8yuA8vUIDw9ZFdqA1tVqqJxcLernHtjJJr8QK5rtlaR8ab+pfsuW/X5PivMDmVbOsdsYudUq2+NkLFwj28Hxz5gXxa+PY0B6/fF3gc7b96lQ37Moy+GQK1ZtyFa5pvwAw07W1FrxTVOfui8efIC4bC62Fb6/CnJ5UIy3t1Y7X3gdLrgJVwEq0D0rAJ6wCd8Cd8BvASpAN4DzgCMARgCHEDy4geXADy4AeXWB4lQBglok+YGGeyoP6oGJ7Gr9heQELZMOxLyA9f4djkB5/cZdjAxWaC58p4+AHOlsC/O9Gdaff1Mf0A2qNBrFzti19kDo06e1es0/cBsxqkBkVbAyKDAlRYHtRA9JASkB6QEgSB7wBGAGAG6BG6A3QI3AG4BDgA3AI6sB1QEdUBLrAjqgHVAOrAdWAVYE9WA6sCdwCdwBuAN0Cd0CVEBugTuge8ARgBgBgBgBgBgBgBgA0A3QGAGAGADQDAEYAndAjAE4AYAYAYAYAYAYAYAYAYA9AAAAAAAAAADAACAJAAQBOAGAAAAAAAAAAAAAAAAAAAAAAAAAAAAAAAAAAAAAAAAAAAAAAAAAf//Z">
            <a:extLst>
              <a:ext uri="{FF2B5EF4-FFF2-40B4-BE49-F238E27FC236}">
                <a16:creationId xmlns:a16="http://schemas.microsoft.com/office/drawing/2014/main" id="{B2351994-9680-655E-560F-F3EA985A917F}"/>
              </a:ext>
            </a:extLst>
          </p:cNvPr>
          <p:cNvSpPr>
            <a:spLocks noChangeAspect="1" noChangeArrowheads="1"/>
          </p:cNvSpPr>
          <p:nvPr/>
        </p:nvSpPr>
        <p:spPr bwMode="auto">
          <a:xfrm>
            <a:off x="471488" y="144463"/>
            <a:ext cx="2873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CO" altLang="es-CO">
              <a:solidFill>
                <a:srgbClr val="000000"/>
              </a:solidFill>
            </a:endParaRPr>
          </a:p>
        </p:txBody>
      </p:sp>
      <p:sp>
        <p:nvSpPr>
          <p:cNvPr id="18440" name="CuadroTexto 8">
            <a:extLst>
              <a:ext uri="{FF2B5EF4-FFF2-40B4-BE49-F238E27FC236}">
                <a16:creationId xmlns:a16="http://schemas.microsoft.com/office/drawing/2014/main" id="{73A09D8B-397B-C4AC-AA6F-5CC871E5B07F}"/>
              </a:ext>
            </a:extLst>
          </p:cNvPr>
          <p:cNvSpPr txBox="1">
            <a:spLocks noChangeArrowheads="1"/>
          </p:cNvSpPr>
          <p:nvPr/>
        </p:nvSpPr>
        <p:spPr bwMode="auto">
          <a:xfrm>
            <a:off x="3419872" y="3068960"/>
            <a:ext cx="2592289" cy="707886"/>
          </a:xfrm>
          <a:prstGeom prst="rect">
            <a:avLst/>
          </a:prstGeom>
          <a:solidFill>
            <a:srgbClr val="003A6A"/>
          </a:solidFill>
          <a:ln/>
        </p:spPr>
        <p:style>
          <a:lnRef idx="0">
            <a:schemeClr val="accent1"/>
          </a:lnRef>
          <a:fillRef idx="3">
            <a:schemeClr val="accent1"/>
          </a:fillRef>
          <a:effectRef idx="3">
            <a:schemeClr val="accent1"/>
          </a:effectRef>
          <a:fontRef idx="minor">
            <a:schemeClr val="lt1"/>
          </a:fontRef>
        </p:style>
        <p:txBody>
          <a:bodyPr wrap="square">
            <a:spAutoFit/>
          </a:bodyPr>
          <a:lstStyle>
            <a:defPPr>
              <a:defRPr lang="es-CO"/>
            </a:defPPr>
            <a:lvl1pPr algn="just">
              <a:defRPr sz="2000" b="1" i="1">
                <a:solidFill>
                  <a:srgbClr val="1F497D"/>
                </a:solidFill>
                <a:latin typeface="Arial titulos"/>
              </a:defRPr>
            </a:lvl1pPr>
          </a:lstStyle>
          <a:p>
            <a:pPr algn="ctr"/>
            <a:r>
              <a:rPr lang="en-US" sz="2000" b="1" noProof="1">
                <a:solidFill>
                  <a:schemeClr val="bg1"/>
                </a:solidFill>
              </a:rPr>
              <a:t>ACTIVOS INTANGIBLES</a:t>
            </a:r>
          </a:p>
        </p:txBody>
      </p:sp>
    </p:spTree>
    <p:extLst>
      <p:ext uri="{BB962C8B-B14F-4D97-AF65-F5344CB8AC3E}">
        <p14:creationId xmlns:p14="http://schemas.microsoft.com/office/powerpoint/2010/main" val="1188181871"/>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8434" name="AutoShape 15" descr="data:image/jpeg;base64,/9j/4AAQSkZJRgABAQAAAQABAAD/2wCEAAkGBxAQDxANDxAPDw4QDxAQDg0PDA8PDw8OFREWFhYSFBQYHCggGBolGxQUIT0hJSkrLi4uFx8zODMsNygtLisBCgoKDg0OGhAQGywmHyQsLDQtMDc3LCwvLC4sLDQsLy0sLTQsLDEsLDAsLDQsLC0sLCwsLCwsLCwsLCwsLCwsLP/AABEIAOEA4QMBEQACEQEDEQH/xAAbAAEAAgMBAQAAAAAAAAAAAAAAAQYDBAUCB//EAEAQAAICAQEEBgYHBgUFAAAAAAABAgMRBAUSITEGE0FRYZEiMlJxgbEjQnKCocHRBxRDYuHxFTM0ssIWJFNz8P/EABoBAQADAQEBAAAAAAAAAAAAAAACAwQBBQb/xAAxEQEAAgEDAgMGAwkAAAAAAAAAAQIDBBExEiEFE0FCUWFxsdEiMpEUIzNicoGhwfH/2gAMAwEAAhEDEQA/APuAAAAAAAAAAAAAAAAAAAAAAAAAAAAAAAAAAAAAAAAAc3be3tNo4b+ptjXn1Y85zfdGK4sha8V5X4NNkzTtSPsq8v2h7zfU6K2cF9aVtdba790r86fSG6vhtOLZI3/V1di9NdNqJqmanprperXbjEn3RkuDZ2uasztPaVefwzLjr11mLV98fZZS55wAAAAAAAAAAAAAAAAAAAAABIEASBAEgVvpp0ojs+lbq6zVXNx09HtS9qX8qK736e0ctWl03mzNrdqxzP8Ar5vnej0jtnLU6ubv1c+LnLjGC9mtfVSK4p6zy15NTvHRSNqx6ff3s04uEs93k0dlGtmDaVULI8GsvisPin3ruZXesWhv02e2O28L1+zrbs9TRKi5uV+mahKT52Vv1ZPx4Y+BPBeZjpnmGPxXS1x3jLj/AC27/KfWFuNDyUgAIAAAAACQIAASAAAAIAASAAgAAAAY9TqI1wlbN7sIRcpSfZFLLOTO0bpVrNrRWOZfHapz12os2pcnmz0NNB/w9Mn6KXi+fxKaRvPVL0dXeMcRgpxHPxlmsi48S2WOsteV7te7nEV9bC4vuX6/3IbLott2eqZbstyeXF8Mt8vEjML6XbnRvXPSbTq3v8vURdUn2PtjLzx5lEW6MsfF6eTF+0aG0etZ3h9aNz5gAAAIckuYHjrUBKsA9KQEgAAAAAAAAAEgAIAAAAFL/alq3+616KDxPW3RqeOaqj6U/wAFj4lOXvtX3vQ0EdM2zT7Mf5ntDiQpUIqMVhRSSS7Ei2I2YbW6p3loa95xBcHLhntS7X5Y8zkp1naN2CWhnuuUIScY83GLaQcizSutfqy5rk8cUcmF1btPVa5ylp/aqm2pdrWYtfIxZ4/FV9F4XbfDk39z7dsPaEdRSpxeXFuua7VZB4afz+Jtpbqjd81qMM4skxLoE1ABjvtUVl/Bd7A50tTl5bAmNwGSNoGRWAZabuOH8AM4AAAAAAAAABIEAAJAgChdJqv3jbNFfZptHKeP57J4+UUUWn978oenjrtop/mt9IZ7tmy7EW9Tz+iXAeklKc5YeI4jnxfpP5ryETDt4mOy1uUKNPl4UIQ48uLx82wi+a66O/Jzhc4yfOEsOOcdi7A45MYSeohXLdzlZcF2NmTN3yR8H0vh0eXo7Wn2lp6MdJZaXU2zS36LpydlaeHnPCcfHHmiNLzS3wWajSV1OKscWjj7LlT0vsjOKvphXXJr6VTluqtv18td3E0Rmj1ePfw63sd3b2V0h0mqk4UXQnNcXDjGWO/dfHBZXJW3EsubS5sMb3rMQ1tr6v6RwXKPD4k2dpq8DJG8DLG4DIrgPXXgdeizeipd6A9gAAAAAAkCAJAgAAAAUTWRf+OXYzx0VOPcpSyZrfxZ+T1q99DX+qfpDqzVvYn5EmRyNnztSnuxz6fH0c/ViErR3a+29PZqIKEoSjh5WMpP3rJ2L7K5xxKm7T2XbTmUoNwWXvYTSXbl/wBiXXGyFcVrWiseriaC3Ds1D7PU+01iK+HF/AyV7zNpfSZoila4K+jNotR6S8jsV3Rtl6YfQnqoOuuDeHGuMXl5/wDuZbanZ5uLUWi0zDlbVl1K02pqxC6Go3I2wbU3CfBruwU3rNYiYelgzRmval+9Zjj5OnLatnWpW4l1jaU0t17/ADw1y44ZfTLO+0vP1OhxeXOTFPHMN6GoNDx2aF4GeNwGRXgHeB39jSzSn4yx5gbwAAAAAAJAgAAAAAAFP6S2rS7S0etkvorarNLY+6ed+Hzl5IzZZ6bxZ62jr52lyYo5iYtH0lvajpDFerHzZLzFFdN75Vqzbc63NR4RnJvh2S/tjyI7r/KaF2v1NvqKb8eKXmcPKVLpHrL5TWj6zfnPHWQhJyUU3wi+9vuK7finphv0+KuCvnX/ALN3/o6+MIPUzjpasZjBrrNRY+2XVppRX2mvcXxinhgvrqxMzzLBqejyrmpaeV1sVFS37YQhFS7YuMW38TvRsqnU+ZHfs15avUQzvReFzknlJd43drEejHbthW20wT+iofWSftWdi8yufxTs1YonFS1p5nh2Y7Ud1tVa47kutm+6KTS82zsV3tCFr9GG0z69nbq1BpeM267wM8bwPavAh3gXfZdLhTXF893L97eX8wNoAAAAAAAAAAAAAADmdI9jQ1umnppvG9hwmuddkXmMl8SF6ReuzRpNRbT5YyR/2FA0j6ub02vk6L4cFvLdrvXZKE3weTJE7drPetjrkjzMHeJ/WPnD3tTaeioi0mpS74yTefFvgLZKxw7i0mW/o5Glu12031GkjONecT1MvRorj4yx6T8EKxbJwnmth0kb3nefcvPRXoJpdB9M279QuLusWFF9rjHs9/E1UxxTh4Gq1mTPO88K/tjUu+6Vj5N+iu6K5IsZDRtReXyXP3AhzatN105xs01ltM20t2mclut8OKRCIhfbJasxsuN/7P8AZ11MIvTLTzUY8aXuSXDk+aZ3ogjU5N95ndg13QejT6Xd0VbVkG5zcpOdlyxxy3zfchFYhDJltk/MqKkSVs0LQM0bwPf7wB3Oi+znfYrZL6Kt83ynNcooC8AAAAAAAAAAACQAAAAA1dfs+m+PV31V2w9mcFJfictWJ5WY8t8c70mYlyaehezYS346OjK5ZhlL4MrjDSPRpt4jqbRtN5d2mqMIqMIxhFcoxiope5ItY5mZneUaiG9CUVwbjJJ+LWA4+R62+VVjqlFqcZbss8MM5M7LMeObztBCyU2oT4RbWd3nu54kd91vlxTvL61pXDq4dXjq91bndu44E2bfd5s1tUedkF4byyBgltehfxPKE38kBUdsaSm26VlUXFS4y4YUpdrx2AaUtlLHBvyA0NTopxaSjKWXiO7Ftt92AO5sTojbNqzU/RV/+LKdkl4+z8/cBeaKYwioQSjGKworkkBkAAAAAAAAAAAEAAAAAAAAAAFX6d7Prlp3c4rrYyilPHFxb5PvDsTMTvCj6SWMLuOREQlfJa3LsU6yShu7zwuSy8I6g8w1XpJLm2B04PIGzXWBmVSAyQgv6gdPSazGIyeV39qA6IAAAAAAAAAAAASAAAAAAAAAAaG2tB+8UTpT3XLDjJ8lJPKz4AUK3orrYPhVGfjC2HHzaAwW7M1sVx0t33Yqz/a2A2XppqUpWRlCSeNycXGUfenyA71MQNysD1ZLAGlZqcATTq8gWHZes3luPn9V/kB0gAAAAAAAAAABAAAAAAAAAAAAAeLbFGMpvlGLk/clkCjbzlKU3zlJyfvbyBs1gbEGB5um8AcK+i6y6FVWHKbws8ku9+AGFXzqslVanCyDxKL+fivEDu7O1mcceIFs0d+/HPb2/qBnAAAAAAAAAAAAAAAAAAAAAAAc7b9u7RJds2o/Dm/wQFWiBmgwM0WB5sYG10YoTussfOMEl4bz/oBs9KNgLVQ34YjqIL0JclJexLw+QFE0l06puFicJweJQksNMC5bJ2knjjxAsdViksoD2AAAAAAAAAAAJAAQAAkCAAEgQBwelFv+XD7Un8kBXetAz12AbEJATJAbfRyzdvlD24fin/VgWUDmba2HTql6a3bEsRuj668H3rwYFJ1mnu0VijavRb9C1epP9H4AblfSRKON7D94Ex6S9u8394DYXSxLlJ+7mBYthbRlqK3Y4SglLEXJY3ljmvADpgQBIAABAAAAAAAAAAAAAVLpZb9Ml3QX5gVud4GejUAdCmwDYUgNrYUM6lP2YSb/AAQFoAAYNbpK7q5VWxU4SXFP5rufiB8+270LsqzZp3K6rm4fxYr/AJAViMUn7uwDs7K2s62uSA+hbG2oropN+l2eIHUAAAAAAAAAAAAAAAAAAFJ6YS+nf2I/ICq3zA86bVreSYFg0k8oDfggOl0eWLZ/+v8A5ICwgAAADlbS6O6XUNytqW++dkJShL4uPP4gVfa3QiVf0mmlKxLnVPG/918mBHR/Zut6yCdUqa4yTlOeI+inyS7QL8AAAAAEgAAAAAAAAAAABROmb/7h/Yj8gKvcBoyqcpKMVmTaUcd7fAC2X6SWmt6mbz6MWpd+Y8fxyvgBv0SygOjsaWL4/wAya/P8gLKAAAAAEASBAAABIACAAAAAAAAAAAAAonTL/Uy+zD5AVqaA3+iWjVmtqzyhmx/d5fjgC1dNNNnqrlzTcJe58V8mBx9Hb2AdPTz3Zwn3Si37s8QLZkAAAAAAAAAAAAJAgAAAAAAAAAAAAKF0u/1M/dD/AGoCvWMCw9AKs6iyfZGprzkv0AtfSKjf01mOLilNfB8fwyBR67cMDpae9NYAuOht364S74rPvXBgZwAAAAAAAAAAAAAAAAAAAAAGQAACi9IXvX2P+bHkkvyAr+oQFv6AafFVtvtTUV7or+oFqnFNOL5NNP3MD5pqaHXZOt84TlHyfBgeqW1yAuXRi3NUl7M/wa/uB2AAAAAAAAJAgAAAAAAAAAAAQBIGrrdYq13yfJeHeBy57dlF8YqS8HhgVnWW7+Zc8tt+8Dk38wPofRWjc0lS7ZJzf3n+mAOvkCldLNPu6jfXKyCl95cH+QHLriBZ+ik8dZHvUX5Z/UCxAMgAAAAAAAAAADzkBkCMgMgN4BkBkBvARvAcvbWz5WpTqklZFY3ZerNd2ex+IFQ1mpnW9y2Mq590lz9z5P4Aayt54YGrauIH1DRx3aq4+zXBeUUBm3gOB0trzCqfapuPwa/oByNNpMgdjZ9aqmp73ZiSxzQHdrtUllPKAlSAneAZAJgTkBkBkBkAAyBjyA3gI3gIcwPLmA6wCOtA8yuA8vUIDw9ZFdqA1tVqqJxcLernHtjJJr8QK5rtlaR8ab+pfsuW/X5PivMDmVbOsdsYudUq2+NkLFwj28Hxz5gXxa+PY0B6/fF3gc7b96lQ37Moy+GQK1ZtyFa5pvwAw07W1FrxTVOfui8efIC4bC62Fb6/CnJ5UIy3t1Y7X3gdLrgJVwEq0D0rAJ6wCd8Cd8BvASpAN4DzgCMARgCHEDy4geXADy4AeXWB4lQBglok+YGGeyoP6oGJ7Gr9heQELZMOxLyA9f4djkB5/cZdjAxWaC58p4+AHOlsC/O9Gdaff1Mf0A2qNBrFzti19kDo06e1es0/cBsxqkBkVbAyKDAlRYHtRA9JASkB6QEgSB7wBGAGAG6BG6A3QI3AG4BDgA3AI6sB1QEdUBLrAjqgHVAOrAdWAVYE9WA6sCdwCdwBuAN0Cd0CVEBugTuge8ARgBgBgBgBgBgBgBgA0A3QGAGAGADQDAEYAndAjAE4AYAYAYAYAYAYAYAYAYA9AAAAAAAAAADAACAJAAQBOAGAAAAAAAAAAAAAAAAAAAAAAAAAAAAAAAAAAAAAAAAAAAAAAAAAf//Z">
            <a:extLst>
              <a:ext uri="{FF2B5EF4-FFF2-40B4-BE49-F238E27FC236}">
                <a16:creationId xmlns:a16="http://schemas.microsoft.com/office/drawing/2014/main" id="{B2351994-9680-655E-560F-F3EA985A917F}"/>
              </a:ext>
            </a:extLst>
          </p:cNvPr>
          <p:cNvSpPr>
            <a:spLocks noChangeAspect="1" noChangeArrowheads="1"/>
          </p:cNvSpPr>
          <p:nvPr/>
        </p:nvSpPr>
        <p:spPr bwMode="auto">
          <a:xfrm>
            <a:off x="471488" y="144463"/>
            <a:ext cx="2873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CO" altLang="es-CO">
              <a:solidFill>
                <a:srgbClr val="000000"/>
              </a:solidFill>
            </a:endParaRPr>
          </a:p>
        </p:txBody>
      </p:sp>
      <p:sp>
        <p:nvSpPr>
          <p:cNvPr id="2" name="CuadroTexto 8">
            <a:extLst>
              <a:ext uri="{FF2B5EF4-FFF2-40B4-BE49-F238E27FC236}">
                <a16:creationId xmlns:a16="http://schemas.microsoft.com/office/drawing/2014/main" id="{B8A19078-8803-AC78-0735-D0CBC2433B3E}"/>
              </a:ext>
            </a:extLst>
          </p:cNvPr>
          <p:cNvSpPr txBox="1">
            <a:spLocks noChangeArrowheads="1"/>
          </p:cNvSpPr>
          <p:nvPr/>
        </p:nvSpPr>
        <p:spPr bwMode="auto">
          <a:xfrm>
            <a:off x="1115616" y="-338"/>
            <a:ext cx="280831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s-CO"/>
            </a:defPPr>
            <a:lvl1pPr algn="just">
              <a:defRPr sz="2000" b="1" i="1">
                <a:solidFill>
                  <a:srgbClr val="1F497D"/>
                </a:solidFill>
                <a:latin typeface="Arial titulos"/>
              </a:defRPr>
            </a:lvl1pPr>
          </a:lstStyle>
          <a:p>
            <a:r>
              <a:rPr lang="es-CO" altLang="es-CO" dirty="0"/>
              <a:t>Activos Intangibles</a:t>
            </a:r>
          </a:p>
        </p:txBody>
      </p:sp>
      <p:sp>
        <p:nvSpPr>
          <p:cNvPr id="4" name="Rectángulo: esquinas redondeadas 3">
            <a:extLst>
              <a:ext uri="{FF2B5EF4-FFF2-40B4-BE49-F238E27FC236}">
                <a16:creationId xmlns:a16="http://schemas.microsoft.com/office/drawing/2014/main" id="{9977263E-49AE-0589-1C7D-5A3B97C44152}"/>
              </a:ext>
            </a:extLst>
          </p:cNvPr>
          <p:cNvSpPr/>
          <p:nvPr/>
        </p:nvSpPr>
        <p:spPr>
          <a:xfrm>
            <a:off x="471488" y="456333"/>
            <a:ext cx="8420992" cy="5852987"/>
          </a:xfrm>
          <a:prstGeom prst="roundRect">
            <a:avLst/>
          </a:prstGeom>
          <a:ln w="19050">
            <a:prstDash val="sysDot"/>
          </a:ln>
        </p:spPr>
        <p:style>
          <a:lnRef idx="2">
            <a:schemeClr val="accent1"/>
          </a:lnRef>
          <a:fillRef idx="1">
            <a:schemeClr val="lt1"/>
          </a:fillRef>
          <a:effectRef idx="0">
            <a:schemeClr val="accent1"/>
          </a:effectRef>
          <a:fontRef idx="minor">
            <a:schemeClr val="dk1"/>
          </a:fontRef>
        </p:style>
        <p:txBody>
          <a:bodyPr rtlCol="0" anchor="ctr"/>
          <a:lstStyle/>
          <a:p>
            <a:r>
              <a:rPr lang="es-CO" sz="1800" b="1" i="1" u="none" strike="noStrike" baseline="0" dirty="0">
                <a:solidFill>
                  <a:srgbClr val="000000"/>
                </a:solidFill>
                <a:latin typeface="Verdana" panose="020B0604030504040204" pitchFamily="34" charset="0"/>
              </a:rPr>
              <a:t>Medición Inicial</a:t>
            </a:r>
          </a:p>
          <a:p>
            <a:endParaRPr lang="es-CO" sz="1800" i="1" dirty="0">
              <a:solidFill>
                <a:srgbClr val="000000"/>
              </a:solidFill>
              <a:latin typeface="Verdana" panose="020B0604030504040204" pitchFamily="34" charset="0"/>
            </a:endParaRPr>
          </a:p>
          <a:p>
            <a:r>
              <a:rPr lang="es-CO" sz="1800" b="0" i="1" u="none" strike="noStrike" baseline="0" dirty="0">
                <a:solidFill>
                  <a:srgbClr val="000000"/>
                </a:solidFill>
                <a:latin typeface="Verdana" panose="020B0604030504040204" pitchFamily="34" charset="0"/>
              </a:rPr>
              <a:t>15.2.2. </a:t>
            </a:r>
            <a:r>
              <a:rPr lang="es-CO" sz="1800" b="1" i="1" u="none" strike="noStrike" baseline="0" dirty="0">
                <a:solidFill>
                  <a:srgbClr val="000000"/>
                </a:solidFill>
                <a:latin typeface="Verdana" panose="020B0604030504040204" pitchFamily="34" charset="0"/>
              </a:rPr>
              <a:t>Activos intangibles generados internamente </a:t>
            </a:r>
            <a:endParaRPr lang="es-CO" sz="1500" b="1" i="0" u="none" strike="noStrike" baseline="0" dirty="0">
              <a:solidFill>
                <a:srgbClr val="000000"/>
              </a:solidFill>
              <a:latin typeface="Verdana" panose="020B0604030504040204" pitchFamily="34" charset="0"/>
            </a:endParaRPr>
          </a:p>
          <a:p>
            <a:pPr algn="l"/>
            <a:endParaRPr lang="es-CO" sz="1500" b="0" i="0" u="none" strike="noStrike" baseline="0" dirty="0">
              <a:solidFill>
                <a:srgbClr val="000000"/>
              </a:solidFill>
              <a:latin typeface="Verdana" panose="020B0604030504040204" pitchFamily="34" charset="0"/>
            </a:endParaRPr>
          </a:p>
          <a:p>
            <a:pPr algn="l"/>
            <a:endParaRPr lang="es-CO" sz="1800" b="0" i="0" u="none" strike="noStrike" baseline="0" dirty="0">
              <a:solidFill>
                <a:srgbClr val="000000"/>
              </a:solidFill>
              <a:latin typeface="Verdana" panose="020B0604030504040204" pitchFamily="34" charset="0"/>
            </a:endParaRPr>
          </a:p>
          <a:p>
            <a:r>
              <a:rPr lang="es-MX" sz="1800" b="0" i="0" u="none" strike="noStrike" baseline="0" dirty="0">
                <a:solidFill>
                  <a:srgbClr val="000000"/>
                </a:solidFill>
                <a:latin typeface="Verdana" panose="020B0604030504040204" pitchFamily="34" charset="0"/>
              </a:rPr>
              <a:t>22. No formarán parte del costo de los activos intangibles generados internamente los gastos administrativos de venta u otros gastos indirectos de carácter general no atribuibles a la preparación del activo para su uso; las cantidades que excedan los rangos normales de consumo de materiales, mano de obra u otros factores empleados; las pérdidas operativas; ni los desembolsos para formación del personal que trabaje con el activo. Los desembolsos sobre un activo intangible reconocidos inicialmente como gastos en el resultado no se reconocerán en periodos posteriores como parte del costo de un activo intangible, </a:t>
            </a:r>
            <a:r>
              <a:rPr lang="es-MX" sz="1800" b="0" i="0" u="none" strike="sngStrike" baseline="0" dirty="0">
                <a:solidFill>
                  <a:srgbClr val="871723"/>
                </a:solidFill>
                <a:latin typeface="Verdana" panose="020B0604030504040204" pitchFamily="34" charset="0"/>
              </a:rPr>
              <a:t>incluso si inicialmente el desembolso se llevó al gasto </a:t>
            </a:r>
            <a:r>
              <a:rPr lang="es-MX" sz="1800" b="0" i="0" u="none" strike="noStrike" baseline="0" dirty="0">
                <a:solidFill>
                  <a:srgbClr val="376D95"/>
                </a:solidFill>
                <a:latin typeface="Verdana" panose="020B0604030504040204" pitchFamily="34" charset="0"/>
              </a:rPr>
              <a:t>salvo que dicho reconocimiento inicial haya sido </a:t>
            </a:r>
            <a:r>
              <a:rPr lang="es-MX" sz="1800" b="0" i="0" u="none" strike="noStrike" baseline="0" dirty="0">
                <a:solidFill>
                  <a:srgbClr val="000000"/>
                </a:solidFill>
                <a:latin typeface="Verdana" panose="020B0604030504040204" pitchFamily="34" charset="0"/>
              </a:rPr>
              <a:t>producto de un error contable</a:t>
            </a:r>
            <a:r>
              <a:rPr lang="es-MX" sz="1800" b="0" i="0" u="none" strike="noStrike" baseline="0" dirty="0">
                <a:solidFill>
                  <a:srgbClr val="376D95"/>
                </a:solidFill>
                <a:latin typeface="Verdana" panose="020B0604030504040204" pitchFamily="34" charset="0"/>
              </a:rPr>
              <a:t>, caso en el cual aplicará lo establecido en la Norma de políticas contables, cambios en las estimaciones contables y corrección de errores</a:t>
            </a:r>
            <a:r>
              <a:rPr lang="es-MX" sz="1800" b="0" i="0" u="none" strike="noStrike" baseline="0" dirty="0">
                <a:solidFill>
                  <a:srgbClr val="000000"/>
                </a:solidFill>
                <a:latin typeface="Verdana" panose="020B0604030504040204" pitchFamily="34" charset="0"/>
              </a:rPr>
              <a:t>. </a:t>
            </a:r>
          </a:p>
        </p:txBody>
      </p:sp>
    </p:spTree>
    <p:extLst>
      <p:ext uri="{BB962C8B-B14F-4D97-AF65-F5344CB8AC3E}">
        <p14:creationId xmlns:p14="http://schemas.microsoft.com/office/powerpoint/2010/main" val="1011776884"/>
      </p:ext>
    </p:extLst>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8434" name="AutoShape 15" descr="data:image/jpeg;base64,/9j/4AAQSkZJRgABAQAAAQABAAD/2wCEAAkGBxAQDxANDxAPDw4QDxAQDg0PDA8PDw8OFREWFhYSFBQYHCggGBolGxQUIT0hJSkrLi4uFx8zODMsNygtLisBCgoKDg0OGhAQGywmHyQsLDQtMDc3LCwvLC4sLDQsLy0sLTQsLDEsLDAsLDQsLC0sLCwsLCwsLCwsLCwsLCwsLP/AABEIAOEA4QMBEQACEQEDEQH/xAAbAAEAAgMBAQAAAAAAAAAAAAAAAQYDBAUCB//EAEAQAAICAQEEBgYHBgUFAAAAAAABAgMRBAUSITEGE0FRYZEiMlJxgbEjQnKCocHRBxRDYuHxFTM0ssIWJFNz8P/EABoBAQADAQEBAAAAAAAAAAAAAAACAwQBBQb/xAAxEQEAAgEDAgMGAwkAAAAAAAAAAQIDBBExEiEFE0FCUWFxsdEiMpEUIzNicoGhwfH/2gAMAwEAAhEDEQA/APuAAAAAAAAAAAAAAAAAAAAAAAAAAAAAAAAAAAAAAAAAc3be3tNo4b+ptjXn1Y85zfdGK4sha8V5X4NNkzTtSPsq8v2h7zfU6K2cF9aVtdba790r86fSG6vhtOLZI3/V1di9NdNqJqmanprperXbjEn3RkuDZ2uasztPaVefwzLjr11mLV98fZZS55wAAAAAAAAAAAAAAAAAAAAABIEASBAEgVvpp0ojs+lbq6zVXNx09HtS9qX8qK736e0ctWl03mzNrdqxzP8Ar5vnej0jtnLU6ubv1c+LnLjGC9mtfVSK4p6zy15NTvHRSNqx6ff3s04uEs93k0dlGtmDaVULI8GsvisPin3ruZXesWhv02e2O28L1+zrbs9TRKi5uV+mahKT52Vv1ZPx4Y+BPBeZjpnmGPxXS1x3jLj/AC27/KfWFuNDyUgAIAAAAACQIAASAAAAIAASAAgAAAAY9TqI1wlbN7sIRcpSfZFLLOTO0bpVrNrRWOZfHapz12os2pcnmz0NNB/w9Mn6KXi+fxKaRvPVL0dXeMcRgpxHPxlmsi48S2WOsteV7te7nEV9bC4vuX6/3IbLott2eqZbstyeXF8Mt8vEjML6XbnRvXPSbTq3v8vURdUn2PtjLzx5lEW6MsfF6eTF+0aG0etZ3h9aNz5gAAAIckuYHjrUBKsA9KQEgAAAAAAAAAEgAIAAAAFL/alq3+616KDxPW3RqeOaqj6U/wAFj4lOXvtX3vQ0EdM2zT7Mf5ntDiQpUIqMVhRSSS7Ei2I2YbW6p3loa95xBcHLhntS7X5Y8zkp1naN2CWhnuuUIScY83GLaQcizSutfqy5rk8cUcmF1btPVa5ylp/aqm2pdrWYtfIxZ4/FV9F4XbfDk39z7dsPaEdRSpxeXFuua7VZB4afz+Jtpbqjd81qMM4skxLoE1ABjvtUVl/Bd7A50tTl5bAmNwGSNoGRWAZabuOH8AM4AAAAAAAAABIEAAJAgChdJqv3jbNFfZptHKeP57J4+UUUWn978oenjrtop/mt9IZ7tmy7EW9Tz+iXAeklKc5YeI4jnxfpP5ryETDt4mOy1uUKNPl4UIQ48uLx82wi+a66O/Jzhc4yfOEsOOcdi7A45MYSeohXLdzlZcF2NmTN3yR8H0vh0eXo7Wn2lp6MdJZaXU2zS36LpydlaeHnPCcfHHmiNLzS3wWajSV1OKscWjj7LlT0vsjOKvphXXJr6VTluqtv18td3E0Rmj1ePfw63sd3b2V0h0mqk4UXQnNcXDjGWO/dfHBZXJW3EsubS5sMb3rMQ1tr6v6RwXKPD4k2dpq8DJG8DLG4DIrgPXXgdeizeipd6A9gAAAAAAkCAJAgAAAAUTWRf+OXYzx0VOPcpSyZrfxZ+T1q99DX+qfpDqzVvYn5EmRyNnztSnuxz6fH0c/ViErR3a+29PZqIKEoSjh5WMpP3rJ2L7K5xxKm7T2XbTmUoNwWXvYTSXbl/wBiXXGyFcVrWiseriaC3Ds1D7PU+01iK+HF/AyV7zNpfSZoila4K+jNotR6S8jsV3Rtl6YfQnqoOuuDeHGuMXl5/wDuZbanZ5uLUWi0zDlbVl1K02pqxC6Go3I2wbU3CfBruwU3rNYiYelgzRmval+9Zjj5OnLatnWpW4l1jaU0t17/ADw1y44ZfTLO+0vP1OhxeXOTFPHMN6GoNDx2aF4GeNwGRXgHeB39jSzSn4yx5gbwAAAAAAJAgAAAAAAFP6S2rS7S0etkvorarNLY+6ed+Hzl5IzZZ6bxZ62jr52lyYo5iYtH0lvajpDFerHzZLzFFdN75Vqzbc63NR4RnJvh2S/tjyI7r/KaF2v1NvqKb8eKXmcPKVLpHrL5TWj6zfnPHWQhJyUU3wi+9vuK7finphv0+KuCvnX/ALN3/o6+MIPUzjpasZjBrrNRY+2XVppRX2mvcXxinhgvrqxMzzLBqejyrmpaeV1sVFS37YQhFS7YuMW38TvRsqnU+ZHfs15avUQzvReFzknlJd43drEejHbthW20wT+iofWSftWdi8yufxTs1YonFS1p5nh2Y7Ud1tVa47kutm+6KTS82zsV3tCFr9GG0z69nbq1BpeM267wM8bwPavAh3gXfZdLhTXF893L97eX8wNoAAAAAAAAAAAAAADmdI9jQ1umnppvG9hwmuddkXmMl8SF6ReuzRpNRbT5YyR/2FA0j6ub02vk6L4cFvLdrvXZKE3weTJE7drPetjrkjzMHeJ/WPnD3tTaeioi0mpS74yTefFvgLZKxw7i0mW/o5Glu12031GkjONecT1MvRorj4yx6T8EKxbJwnmth0kb3nefcvPRXoJpdB9M279QuLusWFF9rjHs9/E1UxxTh4Gq1mTPO88K/tjUu+6Vj5N+iu6K5IsZDRtReXyXP3AhzatN105xs01ltM20t2mclut8OKRCIhfbJasxsuN/7P8AZ11MIvTLTzUY8aXuSXDk+aZ3ogjU5N95ndg13QejT6Xd0VbVkG5zcpOdlyxxy3zfchFYhDJltk/MqKkSVs0LQM0bwPf7wB3Oi+znfYrZL6Kt83ynNcooC8AAAAAAAAAAACQAAAAA1dfs+m+PV31V2w9mcFJfictWJ5WY8t8c70mYlyaehezYS346OjK5ZhlL4MrjDSPRpt4jqbRtN5d2mqMIqMIxhFcoxiope5ItY5mZneUaiG9CUVwbjJJ+LWA4+R62+VVjqlFqcZbss8MM5M7LMeObztBCyU2oT4RbWd3nu54kd91vlxTvL61pXDq4dXjq91bndu44E2bfd5s1tUedkF4byyBgltehfxPKE38kBUdsaSm26VlUXFS4y4YUpdrx2AaUtlLHBvyA0NTopxaSjKWXiO7Ftt92AO5sTojbNqzU/RV/+LKdkl4+z8/cBeaKYwioQSjGKworkkBkAAAAAAAAAAAEAAAAAAAAAAFX6d7Prlp3c4rrYyilPHFxb5PvDsTMTvCj6SWMLuOREQlfJa3LsU6yShu7zwuSy8I6g8w1XpJLm2B04PIGzXWBmVSAyQgv6gdPSazGIyeV39qA6IAAAAAAAAAAAASAAAAAAAAAAaG2tB+8UTpT3XLDjJ8lJPKz4AUK3orrYPhVGfjC2HHzaAwW7M1sVx0t33Yqz/a2A2XppqUpWRlCSeNycXGUfenyA71MQNysD1ZLAGlZqcATTq8gWHZes3luPn9V/kB0gAAAAAAAAAABAAAAAAAAAAAAAeLbFGMpvlGLk/clkCjbzlKU3zlJyfvbyBs1gbEGB5um8AcK+i6y6FVWHKbws8ku9+AGFXzqslVanCyDxKL+fivEDu7O1mcceIFs0d+/HPb2/qBnAAAAAAAAAAAAAAAAAAAAAAAc7b9u7RJds2o/Dm/wQFWiBmgwM0WB5sYG10YoTussfOMEl4bz/oBs9KNgLVQ34YjqIL0JclJexLw+QFE0l06puFicJweJQksNMC5bJ2knjjxAsdViksoD2AAAAAAAAAAAJAAQAAkCAAEgQBwelFv+XD7Un8kBXetAz12AbEJATJAbfRyzdvlD24fin/VgWUDmba2HTql6a3bEsRuj668H3rwYFJ1mnu0VijavRb9C1epP9H4AblfSRKON7D94Ex6S9u8394DYXSxLlJ+7mBYthbRlqK3Y4SglLEXJY3ljmvADpgQBIAABAAAAAAAAAAAAAVLpZb9Ml3QX5gVud4GejUAdCmwDYUgNrYUM6lP2YSb/AAQFoAAYNbpK7q5VWxU4SXFP5rufiB8+270LsqzZp3K6rm4fxYr/AJAViMUn7uwDs7K2s62uSA+hbG2oropN+l2eIHUAAAAAAAAAAAAAAAAAAFJ6YS+nf2I/ICq3zA86bVreSYFg0k8oDfggOl0eWLZ/+v8A5ICwgAAADlbS6O6XUNytqW++dkJShL4uPP4gVfa3QiVf0mmlKxLnVPG/918mBHR/Zut6yCdUqa4yTlOeI+inyS7QL8AAAAAEgAAAAAAAAAAABROmb/7h/Yj8gKvcBoyqcpKMVmTaUcd7fAC2X6SWmt6mbz6MWpd+Y8fxyvgBv0SygOjsaWL4/wAya/P8gLKAAAAAEASBAAABIACAAAAAAAAAAAAAonTL/Uy+zD5AVqaA3+iWjVmtqzyhmx/d5fjgC1dNNNnqrlzTcJe58V8mBx9Hb2AdPTz3Zwn3Si37s8QLZkAAAAAAAAAAAAJAgAAAAAAAAAAAAKF0u/1M/dD/AGoCvWMCw9AKs6iyfZGprzkv0AtfSKjf01mOLilNfB8fwyBR67cMDpae9NYAuOht364S74rPvXBgZwAAAAAAAAAAAAAAAAAAAAAGQAACi9IXvX2P+bHkkvyAr+oQFv6AafFVtvtTUV7or+oFqnFNOL5NNP3MD5pqaHXZOt84TlHyfBgeqW1yAuXRi3NUl7M/wa/uB2AAAAAAAAJAgAAAAAAAAAAAQBIGrrdYq13yfJeHeBy57dlF8YqS8HhgVnWW7+Zc8tt+8Dk38wPofRWjc0lS7ZJzf3n+mAOvkCldLNPu6jfXKyCl95cH+QHLriBZ+ik8dZHvUX5Z/UCxAMgAAAAAAAAAADzkBkCMgMgN4BkBkBvARvAcvbWz5WpTqklZFY3ZerNd2ex+IFQ1mpnW9y2Mq590lz9z5P4Aayt54YGrauIH1DRx3aq4+zXBeUUBm3gOB0trzCqfapuPwa/oByNNpMgdjZ9aqmp73ZiSxzQHdrtUllPKAlSAneAZAJgTkBkBkBkAAyBjyA3gI3gIcwPLmA6wCOtA8yuA8vUIDw9ZFdqA1tVqqJxcLernHtjJJr8QK5rtlaR8ab+pfsuW/X5PivMDmVbOsdsYudUq2+NkLFwj28Hxz5gXxa+PY0B6/fF3gc7b96lQ37Moy+GQK1ZtyFa5pvwAw07W1FrxTVOfui8efIC4bC62Fb6/CnJ5UIy3t1Y7X3gdLrgJVwEq0D0rAJ6wCd8Cd8BvASpAN4DzgCMARgCHEDy4geXADy4AeXWB4lQBglok+YGGeyoP6oGJ7Gr9heQELZMOxLyA9f4djkB5/cZdjAxWaC58p4+AHOlsC/O9Gdaff1Mf0A2qNBrFzti19kDo06e1es0/cBsxqkBkVbAyKDAlRYHtRA9JASkB6QEgSB7wBGAGAG6BG6A3QI3AG4BDgA3AI6sB1QEdUBLrAjqgHVAOrAdWAVYE9WA6sCdwCdwBuAN0Cd0CVEBugTuge8ARgBgBgBgBgBgBgBgA0A3QGAGAGADQDAEYAndAjAE4AYAYAYAYAYAYAYAYAYA9AAAAAAAAAADAACAJAAQBOAGAAAAAAAAAAAAAAAAAAAAAAAAAAAAAAAAAAAAAAAAAAAAAAAAAf//Z">
            <a:extLst>
              <a:ext uri="{FF2B5EF4-FFF2-40B4-BE49-F238E27FC236}">
                <a16:creationId xmlns:a16="http://schemas.microsoft.com/office/drawing/2014/main" id="{B2351994-9680-655E-560F-F3EA985A917F}"/>
              </a:ext>
            </a:extLst>
          </p:cNvPr>
          <p:cNvSpPr>
            <a:spLocks noChangeAspect="1" noChangeArrowheads="1"/>
          </p:cNvSpPr>
          <p:nvPr/>
        </p:nvSpPr>
        <p:spPr bwMode="auto">
          <a:xfrm>
            <a:off x="471488" y="144463"/>
            <a:ext cx="2873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CO" altLang="es-CO">
              <a:solidFill>
                <a:srgbClr val="000000"/>
              </a:solidFill>
            </a:endParaRPr>
          </a:p>
        </p:txBody>
      </p:sp>
      <p:sp>
        <p:nvSpPr>
          <p:cNvPr id="2" name="CuadroTexto 8">
            <a:extLst>
              <a:ext uri="{FF2B5EF4-FFF2-40B4-BE49-F238E27FC236}">
                <a16:creationId xmlns:a16="http://schemas.microsoft.com/office/drawing/2014/main" id="{B8A19078-8803-AC78-0735-D0CBC2433B3E}"/>
              </a:ext>
            </a:extLst>
          </p:cNvPr>
          <p:cNvSpPr txBox="1">
            <a:spLocks noChangeArrowheads="1"/>
          </p:cNvSpPr>
          <p:nvPr/>
        </p:nvSpPr>
        <p:spPr bwMode="auto">
          <a:xfrm>
            <a:off x="740361" y="2019"/>
            <a:ext cx="280831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s-CO"/>
            </a:defPPr>
            <a:lvl1pPr algn="just">
              <a:defRPr sz="2000" b="1" i="1">
                <a:solidFill>
                  <a:srgbClr val="1F497D"/>
                </a:solidFill>
                <a:latin typeface="Arial titulos"/>
              </a:defRPr>
            </a:lvl1pPr>
          </a:lstStyle>
          <a:p>
            <a:r>
              <a:rPr lang="es-CO" altLang="es-CO" dirty="0"/>
              <a:t>Activos Intangibles</a:t>
            </a:r>
          </a:p>
        </p:txBody>
      </p:sp>
      <p:sp>
        <p:nvSpPr>
          <p:cNvPr id="4" name="Rectángulo: esquinas redondeadas 3">
            <a:extLst>
              <a:ext uri="{FF2B5EF4-FFF2-40B4-BE49-F238E27FC236}">
                <a16:creationId xmlns:a16="http://schemas.microsoft.com/office/drawing/2014/main" id="{9977263E-49AE-0589-1C7D-5A3B97C44152}"/>
              </a:ext>
            </a:extLst>
          </p:cNvPr>
          <p:cNvSpPr/>
          <p:nvPr/>
        </p:nvSpPr>
        <p:spPr>
          <a:xfrm>
            <a:off x="323528" y="502506"/>
            <a:ext cx="8579408" cy="5852987"/>
          </a:xfrm>
          <a:prstGeom prst="roundRect">
            <a:avLst/>
          </a:prstGeom>
          <a:ln w="19050">
            <a:prstDash val="sysDot"/>
          </a:ln>
        </p:spPr>
        <p:style>
          <a:lnRef idx="2">
            <a:schemeClr val="accent1"/>
          </a:lnRef>
          <a:fillRef idx="1">
            <a:schemeClr val="lt1"/>
          </a:fillRef>
          <a:effectRef idx="0">
            <a:schemeClr val="accent1"/>
          </a:effectRef>
          <a:fontRef idx="minor">
            <a:schemeClr val="dk1"/>
          </a:fontRef>
        </p:style>
        <p:txBody>
          <a:bodyPr rtlCol="0" anchor="ctr"/>
          <a:lstStyle/>
          <a:p>
            <a:r>
              <a:rPr lang="es-CO" sz="1800" b="1" i="1" u="none" strike="noStrike" baseline="0" dirty="0">
                <a:solidFill>
                  <a:srgbClr val="000000"/>
                </a:solidFill>
                <a:latin typeface="Verdana" panose="020B0604030504040204" pitchFamily="34" charset="0"/>
              </a:rPr>
              <a:t>Medición Posterior</a:t>
            </a:r>
          </a:p>
          <a:p>
            <a:pPr algn="l"/>
            <a:endParaRPr lang="es-CO" sz="1800" b="0" i="0" u="none" strike="noStrike" baseline="0" dirty="0">
              <a:solidFill>
                <a:srgbClr val="000000"/>
              </a:solidFill>
              <a:latin typeface="Verdana" panose="020B0604030504040204" pitchFamily="34" charset="0"/>
            </a:endParaRPr>
          </a:p>
          <a:p>
            <a:r>
              <a:rPr lang="es-MX" sz="1800" b="0" i="0" u="none" strike="noStrike" baseline="0" dirty="0">
                <a:solidFill>
                  <a:srgbClr val="000000"/>
                </a:solidFill>
                <a:latin typeface="Verdana" panose="020B0604030504040204" pitchFamily="34" charset="0"/>
              </a:rPr>
              <a:t>25. La amortización iniciará cuando el activo esté disponible para su utilización, es decir, cuando se encuentre en la ubicación y condiciones necesarias para que pueda operar de la forma prevista por la administración de la entidad. El cargo por amortización de un periodo se reconocerá como gasto en el resultado de este, salvo que deba incluirse </a:t>
            </a:r>
            <a:r>
              <a:rPr lang="es-MX" sz="1800" b="0" i="0" u="none" strike="sngStrike" baseline="0" dirty="0">
                <a:solidFill>
                  <a:srgbClr val="871723"/>
                </a:solidFill>
                <a:latin typeface="Verdana" panose="020B0604030504040204" pitchFamily="34" charset="0"/>
              </a:rPr>
              <a:t>en el valor en libros </a:t>
            </a:r>
            <a:r>
              <a:rPr lang="es-MX" sz="1800" b="0" i="0" u="none" strike="noStrike" baseline="0" dirty="0">
                <a:solidFill>
                  <a:srgbClr val="376D95"/>
                </a:solidFill>
                <a:latin typeface="Verdana" panose="020B0604030504040204" pitchFamily="34" charset="0"/>
              </a:rPr>
              <a:t>como parte del costo </a:t>
            </a:r>
            <a:r>
              <a:rPr lang="es-MX" sz="1800" b="0" i="0" u="none" strike="noStrike" baseline="0" dirty="0">
                <a:solidFill>
                  <a:srgbClr val="000000"/>
                </a:solidFill>
                <a:latin typeface="Verdana" panose="020B0604030504040204" pitchFamily="34" charset="0"/>
              </a:rPr>
              <a:t>de otros activos. </a:t>
            </a:r>
            <a:endParaRPr lang="es-MX" sz="1800" dirty="0">
              <a:solidFill>
                <a:srgbClr val="000000"/>
              </a:solidFill>
              <a:latin typeface="Verdana" panose="020B0604030504040204" pitchFamily="34" charset="0"/>
            </a:endParaRPr>
          </a:p>
          <a:p>
            <a:pPr algn="l"/>
            <a:endParaRPr lang="es-CO" sz="1800" b="0" i="0" u="none" strike="noStrike" baseline="0" dirty="0">
              <a:solidFill>
                <a:srgbClr val="000000"/>
              </a:solidFill>
              <a:latin typeface="Verdana" panose="020B0604030504040204" pitchFamily="34" charset="0"/>
            </a:endParaRPr>
          </a:p>
          <a:p>
            <a:r>
              <a:rPr lang="es-MX" sz="1800" b="0" i="0" u="none" strike="noStrike" baseline="0" dirty="0">
                <a:solidFill>
                  <a:srgbClr val="000000"/>
                </a:solidFill>
                <a:latin typeface="Verdana" panose="020B0604030504040204" pitchFamily="34" charset="0"/>
              </a:rPr>
              <a:t>34. El valor residual, la vida útil y el método de amortización se revisarán, como mínimo, al término del periodo contable y si existiera un cambio significativo en estas variables, se ajustarán para reflejar el nuevo patrón de consumo de los beneficios económicos futuros o del potencial de servicio. </a:t>
            </a:r>
            <a:r>
              <a:rPr lang="es-MX" sz="1800" b="0" i="0" u="none" strike="sngStrike" baseline="0" dirty="0">
                <a:solidFill>
                  <a:srgbClr val="871723"/>
                </a:solidFill>
                <a:latin typeface="Verdana" panose="020B0604030504040204" pitchFamily="34" charset="0"/>
              </a:rPr>
              <a:t>Dicho cambio </a:t>
            </a:r>
            <a:r>
              <a:rPr lang="es-MX" sz="1800" b="0" i="0" u="none" strike="noStrike" baseline="0" dirty="0">
                <a:solidFill>
                  <a:srgbClr val="376D95"/>
                </a:solidFill>
                <a:latin typeface="Verdana" panose="020B0604030504040204" pitchFamily="34" charset="0"/>
              </a:rPr>
              <a:t>El efecto en la amortización por el ajuste de dichas variables </a:t>
            </a:r>
            <a:r>
              <a:rPr lang="es-MX" sz="1800" b="0" i="0" u="none" strike="noStrike" baseline="0" dirty="0">
                <a:solidFill>
                  <a:srgbClr val="000000"/>
                </a:solidFill>
                <a:latin typeface="Verdana" panose="020B0604030504040204" pitchFamily="34" charset="0"/>
              </a:rPr>
              <a:t>se contabilizará como un cambio en una estimación contable, de conformidad con lo establecido en la Norma de políticas contables, cambios en las estimaciones contables y corrección de errores. </a:t>
            </a:r>
          </a:p>
          <a:p>
            <a:endParaRPr lang="es-MX" sz="1800" b="0" i="0" u="none" strike="noStrike" baseline="0" dirty="0">
              <a:solidFill>
                <a:srgbClr val="000000"/>
              </a:solidFill>
              <a:latin typeface="Verdana" panose="020B0604030504040204" pitchFamily="34" charset="0"/>
            </a:endParaRPr>
          </a:p>
        </p:txBody>
      </p:sp>
    </p:spTree>
    <p:extLst>
      <p:ext uri="{BB962C8B-B14F-4D97-AF65-F5344CB8AC3E}">
        <p14:creationId xmlns:p14="http://schemas.microsoft.com/office/powerpoint/2010/main" val="2968169280"/>
      </p:ext>
    </p:extLst>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8434" name="AutoShape 15" descr="data:image/jpeg;base64,/9j/4AAQSkZJRgABAQAAAQABAAD/2wCEAAkGBxAQDxANDxAPDw4QDxAQDg0PDA8PDw8OFREWFhYSFBQYHCggGBolGxQUIT0hJSkrLi4uFx8zODMsNygtLisBCgoKDg0OGhAQGywmHyQsLDQtMDc3LCwvLC4sLDQsLy0sLTQsLDEsLDAsLDQsLC0sLCwsLCwsLCwsLCwsLCwsLP/AABEIAOEA4QMBEQACEQEDEQH/xAAbAAEAAgMBAQAAAAAAAAAAAAAAAQYDBAUCB//EAEAQAAICAQEEBgYHBgUFAAAAAAABAgMRBAUSITEGE0FRYZEiMlJxgbEjQnKCocHRBxRDYuHxFTM0ssIWJFNz8P/EABoBAQADAQEBAAAAAAAAAAAAAAACAwQBBQb/xAAxEQEAAgEDAgMGAwkAAAAAAAAAAQIDBBExEiEFE0FCUWFxsdEiMpEUIzNicoGhwfH/2gAMAwEAAhEDEQA/APuAAAAAAAAAAAAAAAAAAAAAAAAAAAAAAAAAAAAAAAAAc3be3tNo4b+ptjXn1Y85zfdGK4sha8V5X4NNkzTtSPsq8v2h7zfU6K2cF9aVtdba790r86fSG6vhtOLZI3/V1di9NdNqJqmanprperXbjEn3RkuDZ2uasztPaVefwzLjr11mLV98fZZS55wAAAAAAAAAAAAAAAAAAAAABIEASBAEgVvpp0ojs+lbq6zVXNx09HtS9qX8qK736e0ctWl03mzNrdqxzP8Ar5vnej0jtnLU6ubv1c+LnLjGC9mtfVSK4p6zy15NTvHRSNqx6ff3s04uEs93k0dlGtmDaVULI8GsvisPin3ruZXesWhv02e2O28L1+zrbs9TRKi5uV+mahKT52Vv1ZPx4Y+BPBeZjpnmGPxXS1x3jLj/AC27/KfWFuNDyUgAIAAAAACQIAASAAAAIAASAAgAAAAY9TqI1wlbN7sIRcpSfZFLLOTO0bpVrNrRWOZfHapz12os2pcnmz0NNB/w9Mn6KXi+fxKaRvPVL0dXeMcRgpxHPxlmsi48S2WOsteV7te7nEV9bC4vuX6/3IbLott2eqZbstyeXF8Mt8vEjML6XbnRvXPSbTq3v8vURdUn2PtjLzx5lEW6MsfF6eTF+0aG0etZ3h9aNz5gAAAIckuYHjrUBKsA9KQEgAAAAAAAAAEgAIAAAAFL/alq3+616KDxPW3RqeOaqj6U/wAFj4lOXvtX3vQ0EdM2zT7Mf5ntDiQpUIqMVhRSSS7Ei2I2YbW6p3loa95xBcHLhntS7X5Y8zkp1naN2CWhnuuUIScY83GLaQcizSutfqy5rk8cUcmF1btPVa5ylp/aqm2pdrWYtfIxZ4/FV9F4XbfDk39z7dsPaEdRSpxeXFuua7VZB4afz+Jtpbqjd81qMM4skxLoE1ABjvtUVl/Bd7A50tTl5bAmNwGSNoGRWAZabuOH8AM4AAAAAAAAABIEAAJAgChdJqv3jbNFfZptHKeP57J4+UUUWn978oenjrtop/mt9IZ7tmy7EW9Tz+iXAeklKc5YeI4jnxfpP5ryETDt4mOy1uUKNPl4UIQ48uLx82wi+a66O/Jzhc4yfOEsOOcdi7A45MYSeohXLdzlZcF2NmTN3yR8H0vh0eXo7Wn2lp6MdJZaXU2zS36LpydlaeHnPCcfHHmiNLzS3wWajSV1OKscWjj7LlT0vsjOKvphXXJr6VTluqtv18td3E0Rmj1ePfw63sd3b2V0h0mqk4UXQnNcXDjGWO/dfHBZXJW3EsubS5sMb3rMQ1tr6v6RwXKPD4k2dpq8DJG8DLG4DIrgPXXgdeizeipd6A9gAAAAAAkCAJAgAAAAUTWRf+OXYzx0VOPcpSyZrfxZ+T1q99DX+qfpDqzVvYn5EmRyNnztSnuxz6fH0c/ViErR3a+29PZqIKEoSjh5WMpP3rJ2L7K5xxKm7T2XbTmUoNwWXvYTSXbl/wBiXXGyFcVrWiseriaC3Ds1D7PU+01iK+HF/AyV7zNpfSZoila4K+jNotR6S8jsV3Rtl6YfQnqoOuuDeHGuMXl5/wDuZbanZ5uLUWi0zDlbVl1K02pqxC6Go3I2wbU3CfBruwU3rNYiYelgzRmval+9Zjj5OnLatnWpW4l1jaU0t17/ADw1y44ZfTLO+0vP1OhxeXOTFPHMN6GoNDx2aF4GeNwGRXgHeB39jSzSn4yx5gbwAAAAAAJAgAAAAAAFP6S2rS7S0etkvorarNLY+6ed+Hzl5IzZZ6bxZ62jr52lyYo5iYtH0lvajpDFerHzZLzFFdN75Vqzbc63NR4RnJvh2S/tjyI7r/KaF2v1NvqKb8eKXmcPKVLpHrL5TWj6zfnPHWQhJyUU3wi+9vuK7finphv0+KuCvnX/ALN3/o6+MIPUzjpasZjBrrNRY+2XVppRX2mvcXxinhgvrqxMzzLBqejyrmpaeV1sVFS37YQhFS7YuMW38TvRsqnU+ZHfs15avUQzvReFzknlJd43drEejHbthW20wT+iofWSftWdi8yufxTs1YonFS1p5nh2Y7Ud1tVa47kutm+6KTS82zsV3tCFr9GG0z69nbq1BpeM267wM8bwPavAh3gXfZdLhTXF893L97eX8wNoAAAAAAAAAAAAAADmdI9jQ1umnppvG9hwmuddkXmMl8SF6ReuzRpNRbT5YyR/2FA0j6ub02vk6L4cFvLdrvXZKE3weTJE7drPetjrkjzMHeJ/WPnD3tTaeioi0mpS74yTefFvgLZKxw7i0mW/o5Glu12031GkjONecT1MvRorj4yx6T8EKxbJwnmth0kb3nefcvPRXoJpdB9M279QuLusWFF9rjHs9/E1UxxTh4Gq1mTPO88K/tjUu+6Vj5N+iu6K5IsZDRtReXyXP3AhzatN105xs01ltM20t2mclut8OKRCIhfbJasxsuN/7P8AZ11MIvTLTzUY8aXuSXDk+aZ3ogjU5N95ndg13QejT6Xd0VbVkG5zcpOdlyxxy3zfchFYhDJltk/MqKkSVs0LQM0bwPf7wB3Oi+znfYrZL6Kt83ynNcooC8AAAAAAAAAAACQAAAAA1dfs+m+PV31V2w9mcFJfictWJ5WY8t8c70mYlyaehezYS346OjK5ZhlL4MrjDSPRpt4jqbRtN5d2mqMIqMIxhFcoxiope5ItY5mZneUaiG9CUVwbjJJ+LWA4+R62+VVjqlFqcZbss8MM5M7LMeObztBCyU2oT4RbWd3nu54kd91vlxTvL61pXDq4dXjq91bndu44E2bfd5s1tUedkF4byyBgltehfxPKE38kBUdsaSm26VlUXFS4y4YUpdrx2AaUtlLHBvyA0NTopxaSjKWXiO7Ftt92AO5sTojbNqzU/RV/+LKdkl4+z8/cBeaKYwioQSjGKworkkBkAAAAAAAAAAAEAAAAAAAAAAFX6d7Prlp3c4rrYyilPHFxb5PvDsTMTvCj6SWMLuOREQlfJa3LsU6yShu7zwuSy8I6g8w1XpJLm2B04PIGzXWBmVSAyQgv6gdPSazGIyeV39qA6IAAAAAAAAAAAASAAAAAAAAAAaG2tB+8UTpT3XLDjJ8lJPKz4AUK3orrYPhVGfjC2HHzaAwW7M1sVx0t33Yqz/a2A2XppqUpWRlCSeNycXGUfenyA71MQNysD1ZLAGlZqcATTq8gWHZes3luPn9V/kB0gAAAAAAAAAABAAAAAAAAAAAAAeLbFGMpvlGLk/clkCjbzlKU3zlJyfvbyBs1gbEGB5um8AcK+i6y6FVWHKbws8ku9+AGFXzqslVanCyDxKL+fivEDu7O1mcceIFs0d+/HPb2/qBnAAAAAAAAAAAAAAAAAAAAAAAc7b9u7RJds2o/Dm/wQFWiBmgwM0WB5sYG10YoTussfOMEl4bz/oBs9KNgLVQ34YjqIL0JclJexLw+QFE0l06puFicJweJQksNMC5bJ2knjjxAsdViksoD2AAAAAAAAAAAJAAQAAkCAAEgQBwelFv+XD7Un8kBXetAz12AbEJATJAbfRyzdvlD24fin/VgWUDmba2HTql6a3bEsRuj668H3rwYFJ1mnu0VijavRb9C1epP9H4AblfSRKON7D94Ex6S9u8394DYXSxLlJ+7mBYthbRlqK3Y4SglLEXJY3ljmvADpgQBIAABAAAAAAAAAAAAAVLpZb9Ml3QX5gVud4GejUAdCmwDYUgNrYUM6lP2YSb/AAQFoAAYNbpK7q5VWxU4SXFP5rufiB8+270LsqzZp3K6rm4fxYr/AJAViMUn7uwDs7K2s62uSA+hbG2oropN+l2eIHUAAAAAAAAAAAAAAAAAAFJ6YS+nf2I/ICq3zA86bVreSYFg0k8oDfggOl0eWLZ/+v8A5ICwgAAADlbS6O6XUNytqW++dkJShL4uPP4gVfa3QiVf0mmlKxLnVPG/918mBHR/Zut6yCdUqa4yTlOeI+inyS7QL8AAAAAEgAAAAAAAAAAABROmb/7h/Yj8gKvcBoyqcpKMVmTaUcd7fAC2X6SWmt6mbz6MWpd+Y8fxyvgBv0SygOjsaWL4/wAya/P8gLKAAAAAEASBAAABIACAAAAAAAAAAAAAonTL/Uy+zD5AVqaA3+iWjVmtqzyhmx/d5fjgC1dNNNnqrlzTcJe58V8mBx9Hb2AdPTz3Zwn3Si37s8QLZkAAAAAAAAAAAAJAgAAAAAAAAAAAAKF0u/1M/dD/AGoCvWMCw9AKs6iyfZGprzkv0AtfSKjf01mOLilNfB8fwyBR67cMDpae9NYAuOht364S74rPvXBgZwAAAAAAAAAAAAAAAAAAAAAGQAACi9IXvX2P+bHkkvyAr+oQFv6AafFVtvtTUV7or+oFqnFNOL5NNP3MD5pqaHXZOt84TlHyfBgeqW1yAuXRi3NUl7M/wa/uB2AAAAAAAAJAgAAAAAAAAAAAQBIGrrdYq13yfJeHeBy57dlF8YqS8HhgVnWW7+Zc8tt+8Dk38wPofRWjc0lS7ZJzf3n+mAOvkCldLNPu6jfXKyCl95cH+QHLriBZ+ik8dZHvUX5Z/UCxAMgAAAAAAAAAADzkBkCMgMgN4BkBkBvARvAcvbWz5WpTqklZFY3ZerNd2ex+IFQ1mpnW9y2Mq590lz9z5P4Aayt54YGrauIH1DRx3aq4+zXBeUUBm3gOB0trzCqfapuPwa/oByNNpMgdjZ9aqmp73ZiSxzQHdrtUllPKAlSAneAZAJgTkBkBkBkAAyBjyA3gI3gIcwPLmA6wCOtA8yuA8vUIDw9ZFdqA1tVqqJxcLernHtjJJr8QK5rtlaR8ab+pfsuW/X5PivMDmVbOsdsYudUq2+NkLFwj28Hxz5gXxa+PY0B6/fF3gc7b96lQ37Moy+GQK1ZtyFa5pvwAw07W1FrxTVOfui8efIC4bC62Fb6/CnJ5UIy3t1Y7X3gdLrgJVwEq0D0rAJ6wCd8Cd8BvASpAN4DzgCMARgCHEDy4geXADy4AeXWB4lQBglok+YGGeyoP6oGJ7Gr9heQELZMOxLyA9f4djkB5/cZdjAxWaC58p4+AHOlsC/O9Gdaff1Mf0A2qNBrFzti19kDo06e1es0/cBsxqkBkVbAyKDAlRYHtRA9JASkB6QEgSB7wBGAGAG6BG6A3QI3AG4BDgA3AI6sB1QEdUBLrAjqgHVAOrAdWAVYE9WA6sCdwCdwBuAN0Cd0CVEBugTuge8ARgBgBgBgBgBgBgBgA0A3QGAGAGADQDAEYAndAjAE4AYAYAYAYAYAYAYAYAYA9AAAAAAAAAADAACAJAAQBOAGAAAAAAAAAAAAAAAAAAAAAAAAAAAAAAAAAAAAAAAAAAAAAAAAAf//Z">
            <a:extLst>
              <a:ext uri="{FF2B5EF4-FFF2-40B4-BE49-F238E27FC236}">
                <a16:creationId xmlns:a16="http://schemas.microsoft.com/office/drawing/2014/main" id="{B2351994-9680-655E-560F-F3EA985A917F}"/>
              </a:ext>
            </a:extLst>
          </p:cNvPr>
          <p:cNvSpPr>
            <a:spLocks noChangeAspect="1" noChangeArrowheads="1"/>
          </p:cNvSpPr>
          <p:nvPr/>
        </p:nvSpPr>
        <p:spPr bwMode="auto">
          <a:xfrm>
            <a:off x="471488" y="144463"/>
            <a:ext cx="2873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CO" altLang="es-CO">
              <a:solidFill>
                <a:srgbClr val="000000"/>
              </a:solidFill>
            </a:endParaRPr>
          </a:p>
        </p:txBody>
      </p:sp>
      <p:sp>
        <p:nvSpPr>
          <p:cNvPr id="2" name="CuadroTexto 8">
            <a:extLst>
              <a:ext uri="{FF2B5EF4-FFF2-40B4-BE49-F238E27FC236}">
                <a16:creationId xmlns:a16="http://schemas.microsoft.com/office/drawing/2014/main" id="{B8A19078-8803-AC78-0735-D0CBC2433B3E}"/>
              </a:ext>
            </a:extLst>
          </p:cNvPr>
          <p:cNvSpPr txBox="1">
            <a:spLocks noChangeArrowheads="1"/>
          </p:cNvSpPr>
          <p:nvPr/>
        </p:nvSpPr>
        <p:spPr bwMode="auto">
          <a:xfrm>
            <a:off x="899592" y="49153"/>
            <a:ext cx="280831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s-CO"/>
            </a:defPPr>
            <a:lvl1pPr algn="just">
              <a:defRPr sz="2000" b="1" i="1">
                <a:solidFill>
                  <a:srgbClr val="1F497D"/>
                </a:solidFill>
                <a:latin typeface="Arial titulos"/>
              </a:defRPr>
            </a:lvl1pPr>
          </a:lstStyle>
          <a:p>
            <a:r>
              <a:rPr lang="es-CO" altLang="es-CO" dirty="0"/>
              <a:t>Activos Intangibles</a:t>
            </a:r>
          </a:p>
        </p:txBody>
      </p:sp>
      <p:sp>
        <p:nvSpPr>
          <p:cNvPr id="4" name="Rectángulo: esquinas redondeadas 3">
            <a:extLst>
              <a:ext uri="{FF2B5EF4-FFF2-40B4-BE49-F238E27FC236}">
                <a16:creationId xmlns:a16="http://schemas.microsoft.com/office/drawing/2014/main" id="{9977263E-49AE-0589-1C7D-5A3B97C44152}"/>
              </a:ext>
            </a:extLst>
          </p:cNvPr>
          <p:cNvSpPr/>
          <p:nvPr/>
        </p:nvSpPr>
        <p:spPr>
          <a:xfrm>
            <a:off x="323528" y="502507"/>
            <a:ext cx="8579408" cy="3142518"/>
          </a:xfrm>
          <a:prstGeom prst="roundRect">
            <a:avLst/>
          </a:prstGeom>
          <a:ln w="19050">
            <a:prstDash val="sysDot"/>
          </a:ln>
        </p:spPr>
        <p:style>
          <a:lnRef idx="2">
            <a:schemeClr val="accent1"/>
          </a:lnRef>
          <a:fillRef idx="1">
            <a:schemeClr val="lt1"/>
          </a:fillRef>
          <a:effectRef idx="0">
            <a:schemeClr val="accent1"/>
          </a:effectRef>
          <a:fontRef idx="minor">
            <a:schemeClr val="dk1"/>
          </a:fontRef>
        </p:style>
        <p:txBody>
          <a:bodyPr rtlCol="0" anchor="ctr"/>
          <a:lstStyle/>
          <a:p>
            <a:r>
              <a:rPr lang="es-CO" sz="1800" b="1" i="1" u="none" strike="noStrike" baseline="0" dirty="0">
                <a:solidFill>
                  <a:srgbClr val="000000"/>
                </a:solidFill>
                <a:latin typeface="Verdana" panose="020B0604030504040204" pitchFamily="34" charset="0"/>
              </a:rPr>
              <a:t>Revelaciones</a:t>
            </a:r>
          </a:p>
          <a:p>
            <a:endParaRPr lang="es-CO" sz="1800" b="1" i="1" dirty="0">
              <a:solidFill>
                <a:srgbClr val="000000"/>
              </a:solidFill>
              <a:latin typeface="Verdana" panose="020B0604030504040204" pitchFamily="34" charset="0"/>
            </a:endParaRPr>
          </a:p>
          <a:p>
            <a:pPr algn="l"/>
            <a:endParaRPr lang="es-CO" sz="1800" b="0" i="0" u="none" strike="noStrike" baseline="0" dirty="0">
              <a:solidFill>
                <a:srgbClr val="000000"/>
              </a:solidFill>
              <a:latin typeface="Verdana" panose="020B0604030504040204" pitchFamily="34" charset="0"/>
            </a:endParaRPr>
          </a:p>
          <a:p>
            <a:r>
              <a:rPr lang="es-MX" sz="1800" b="0" i="0" u="none" strike="noStrike" baseline="0" dirty="0">
                <a:solidFill>
                  <a:srgbClr val="376D95"/>
                </a:solidFill>
                <a:latin typeface="Verdana" panose="020B0604030504040204" pitchFamily="34" charset="0"/>
              </a:rPr>
              <a:t>j) la metodología para la identificación y medición de los desembolsos de la fase de desarrollo que se reconocen como parte del costo de un activo intangible durante el periodo actual, producto de la corrección de un error contable de periodos anteriores; y </a:t>
            </a:r>
          </a:p>
          <a:p>
            <a:endParaRPr lang="es-CO" sz="1800" b="1" i="1" u="none" strike="noStrike" baseline="0" dirty="0">
              <a:solidFill>
                <a:srgbClr val="000000"/>
              </a:solidFill>
              <a:latin typeface="Verdana" panose="020B0604030504040204" pitchFamily="34" charset="0"/>
            </a:endParaRPr>
          </a:p>
          <a:p>
            <a:endParaRPr lang="es-CO" sz="1800" b="0" i="0" u="none" strike="noStrike" baseline="0" dirty="0">
              <a:solidFill>
                <a:srgbClr val="000000"/>
              </a:solidFill>
              <a:latin typeface="Verdana" panose="020B0604030504040204" pitchFamily="34" charset="0"/>
            </a:endParaRPr>
          </a:p>
          <a:p>
            <a:endParaRPr lang="es-MX" sz="1800" b="0" i="0" u="none" strike="noStrike" baseline="0" dirty="0">
              <a:solidFill>
                <a:srgbClr val="000000"/>
              </a:solidFill>
              <a:latin typeface="Verdana" panose="020B0604030504040204" pitchFamily="34" charset="0"/>
            </a:endParaRPr>
          </a:p>
        </p:txBody>
      </p:sp>
      <p:sp>
        <p:nvSpPr>
          <p:cNvPr id="3" name="Rectángulo: esquinas redondeadas 2">
            <a:extLst>
              <a:ext uri="{FF2B5EF4-FFF2-40B4-BE49-F238E27FC236}">
                <a16:creationId xmlns:a16="http://schemas.microsoft.com/office/drawing/2014/main" id="{CE068FD9-7C68-D557-45B5-46E04573D145}"/>
              </a:ext>
            </a:extLst>
          </p:cNvPr>
          <p:cNvSpPr/>
          <p:nvPr/>
        </p:nvSpPr>
        <p:spPr>
          <a:xfrm>
            <a:off x="471488" y="5733256"/>
            <a:ext cx="7889459" cy="313335"/>
          </a:xfrm>
          <a:prstGeom prst="roundRect">
            <a:avLst/>
          </a:prstGeom>
          <a:solidFill>
            <a:schemeClr val="bg1">
              <a:lumMod val="95000"/>
            </a:schemeClr>
          </a:solidFill>
          <a:ln w="19050">
            <a:prstDash val="sysDot"/>
          </a:ln>
        </p:spPr>
        <p:style>
          <a:lnRef idx="2">
            <a:schemeClr val="accent1"/>
          </a:lnRef>
          <a:fillRef idx="1">
            <a:schemeClr val="lt1"/>
          </a:fillRef>
          <a:effectRef idx="0">
            <a:schemeClr val="accent1"/>
          </a:effectRef>
          <a:fontRef idx="minor">
            <a:schemeClr val="dk1"/>
          </a:fontRef>
        </p:style>
        <p:txBody>
          <a:bodyPr rtlCol="0" anchor="ctr"/>
          <a:lstStyle/>
          <a:p>
            <a:pPr algn="ctr"/>
            <a:r>
              <a:rPr lang="es-ES" sz="1200" b="1" dirty="0"/>
              <a:t>Por la adición del literal j, los consecutivos ya existentes cambiaron en ascendente. </a:t>
            </a:r>
            <a:endParaRPr lang="es-CO" sz="1600" b="1" dirty="0"/>
          </a:p>
        </p:txBody>
      </p:sp>
    </p:spTree>
    <p:extLst>
      <p:ext uri="{BB962C8B-B14F-4D97-AF65-F5344CB8AC3E}">
        <p14:creationId xmlns:p14="http://schemas.microsoft.com/office/powerpoint/2010/main" val="4294884150"/>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31FC71BA-F487-4E49-BB0C-97129B55DC3C}"/>
              </a:ext>
            </a:extLst>
          </p:cNvPr>
          <p:cNvSpPr txBox="1"/>
          <p:nvPr/>
        </p:nvSpPr>
        <p:spPr>
          <a:xfrm>
            <a:off x="2851221" y="6457890"/>
            <a:ext cx="1728787" cy="400110"/>
          </a:xfrm>
          <a:prstGeom prst="rect">
            <a:avLst/>
          </a:prstGeom>
          <a:noFill/>
        </p:spPr>
        <p:txBody>
          <a:bodyPr wrap="square">
            <a:spAutoFit/>
          </a:bodyPr>
          <a:lstStyle/>
          <a:p>
            <a:pPr eaLnBrk="1" fontAlgn="auto" hangingPunct="1">
              <a:spcBef>
                <a:spcPts val="0"/>
              </a:spcBef>
              <a:spcAft>
                <a:spcPts val="0"/>
              </a:spcAft>
              <a:defRPr/>
            </a:pPr>
            <a:r>
              <a:rPr lang="es-CO" sz="2000" b="1" i="1" dirty="0">
                <a:solidFill>
                  <a:srgbClr val="1F497D"/>
                </a:solidFill>
                <a:latin typeface="+mj-lt"/>
                <a:ea typeface="+mn-ea"/>
              </a:rPr>
              <a:t>abril de 2023 </a:t>
            </a:r>
          </a:p>
        </p:txBody>
      </p:sp>
      <p:sp>
        <p:nvSpPr>
          <p:cNvPr id="2" name="CuadroTexto 1">
            <a:extLst>
              <a:ext uri="{FF2B5EF4-FFF2-40B4-BE49-F238E27FC236}">
                <a16:creationId xmlns:a16="http://schemas.microsoft.com/office/drawing/2014/main" id="{36A90E6A-9CD4-FA45-38EF-777DF7CC5D2B}"/>
              </a:ext>
            </a:extLst>
          </p:cNvPr>
          <p:cNvSpPr txBox="1"/>
          <p:nvPr/>
        </p:nvSpPr>
        <p:spPr>
          <a:xfrm>
            <a:off x="1259632" y="2492896"/>
            <a:ext cx="6984180" cy="2031325"/>
          </a:xfrm>
          <a:prstGeom prst="rect">
            <a:avLst/>
          </a:prstGeom>
          <a:noFill/>
        </p:spPr>
        <p:txBody>
          <a:bodyPr wrap="square">
            <a:spAutoFit/>
          </a:bodyPr>
          <a:lstStyle/>
          <a:p>
            <a:pPr algn="ctr"/>
            <a:r>
              <a:rPr lang="es-CO" sz="1800" b="1" i="0" u="none" strike="noStrike" baseline="0" dirty="0">
                <a:latin typeface="Arial" panose="020B0604020202020204" pitchFamily="34" charset="0"/>
              </a:rPr>
              <a:t>RESOLUCIÓN No. 285</a:t>
            </a:r>
          </a:p>
          <a:p>
            <a:pPr algn="ctr"/>
            <a:endParaRPr lang="es-MX" sz="1800" b="0" i="0" u="none" strike="noStrike" baseline="0" dirty="0">
              <a:latin typeface="Arial" panose="020B0604020202020204" pitchFamily="34" charset="0"/>
            </a:endParaRPr>
          </a:p>
          <a:p>
            <a:pPr algn="ctr"/>
            <a:r>
              <a:rPr lang="es-MX" sz="1800" b="0" i="0" u="none" strike="noStrike" baseline="0" dirty="0">
                <a:latin typeface="Arial" panose="020B0604020202020204" pitchFamily="34" charset="0"/>
              </a:rPr>
              <a:t>(5 de septiembre de 2023)</a:t>
            </a:r>
          </a:p>
          <a:p>
            <a:pPr algn="ctr"/>
            <a:endParaRPr lang="es-MX" sz="1800" b="0" i="0" u="none" strike="noStrike" baseline="0" dirty="0">
              <a:latin typeface="Arial" panose="020B0604020202020204" pitchFamily="34" charset="0"/>
            </a:endParaRPr>
          </a:p>
          <a:p>
            <a:pPr algn="ctr"/>
            <a:r>
              <a:rPr lang="es-MX" sz="1800" b="0" i="0" u="none" strike="noStrike" baseline="0" dirty="0">
                <a:latin typeface="Arial" panose="020B0604020202020204" pitchFamily="34" charset="0"/>
              </a:rPr>
              <a:t>Por la cual se modifican las Normas para el Reconocimiento, Medición, Revelación y Presentación de los Hechos Económicos del Marco Normativa para </a:t>
            </a:r>
            <a:r>
              <a:rPr lang="es-CO" sz="1800" b="0" i="0" u="none" strike="noStrike" baseline="0" dirty="0">
                <a:latin typeface="Arial" panose="020B0604020202020204" pitchFamily="34" charset="0"/>
              </a:rPr>
              <a:t>Entidades de Gobierno</a:t>
            </a:r>
            <a:endParaRPr lang="es-CO" sz="20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8434" name="AutoShape 15" descr="data:image/jpeg;base64,/9j/4AAQSkZJRgABAQAAAQABAAD/2wCEAAkGBxAQDxANDxAPDw4QDxAQDg0PDA8PDw8OFREWFhYSFBQYHCggGBolGxQUIT0hJSkrLi4uFx8zODMsNygtLisBCgoKDg0OGhAQGywmHyQsLDQtMDc3LCwvLC4sLDQsLy0sLTQsLDEsLDAsLDQsLC0sLCwsLCwsLCwsLCwsLCwsLP/AABEIAOEA4QMBEQACEQEDEQH/xAAbAAEAAgMBAQAAAAAAAAAAAAAAAQYDBAUCB//EAEAQAAICAQEEBgYHBgUFAAAAAAABAgMRBAUSITEGE0FRYZEiMlJxgbEjQnKCocHRBxRDYuHxFTM0ssIWJFNz8P/EABoBAQADAQEBAAAAAAAAAAAAAAACAwQBBQb/xAAxEQEAAgEDAgMGAwkAAAAAAAAAAQIDBBExEiEFE0FCUWFxsdEiMpEUIzNicoGhwfH/2gAMAwEAAhEDEQA/APuAAAAAAAAAAAAAAAAAAAAAAAAAAAAAAAAAAAAAAAAAc3be3tNo4b+ptjXn1Y85zfdGK4sha8V5X4NNkzTtSPsq8v2h7zfU6K2cF9aVtdba790r86fSG6vhtOLZI3/V1di9NdNqJqmanprperXbjEn3RkuDZ2uasztPaVefwzLjr11mLV98fZZS55wAAAAAAAAAAAAAAAAAAAAABIEASBAEgVvpp0ojs+lbq6zVXNx09HtS9qX8qK736e0ctWl03mzNrdqxzP8Ar5vnej0jtnLU6ubv1c+LnLjGC9mtfVSK4p6zy15NTvHRSNqx6ff3s04uEs93k0dlGtmDaVULI8GsvisPin3ruZXesWhv02e2O28L1+zrbs9TRKi5uV+mahKT52Vv1ZPx4Y+BPBeZjpnmGPxXS1x3jLj/AC27/KfWFuNDyUgAIAAAAACQIAASAAAAIAASAAgAAAAY9TqI1wlbN7sIRcpSfZFLLOTO0bpVrNrRWOZfHapz12os2pcnmz0NNB/w9Mn6KXi+fxKaRvPVL0dXeMcRgpxHPxlmsi48S2WOsteV7te7nEV9bC4vuX6/3IbLott2eqZbstyeXF8Mt8vEjML6XbnRvXPSbTq3v8vURdUn2PtjLzx5lEW6MsfF6eTF+0aG0etZ3h9aNz5gAAAIckuYHjrUBKsA9KQEgAAAAAAAAAEgAIAAAAFL/alq3+616KDxPW3RqeOaqj6U/wAFj4lOXvtX3vQ0EdM2zT7Mf5ntDiQpUIqMVhRSSS7Ei2I2YbW6p3loa95xBcHLhntS7X5Y8zkp1naN2CWhnuuUIScY83GLaQcizSutfqy5rk8cUcmF1btPVa5ylp/aqm2pdrWYtfIxZ4/FV9F4XbfDk39z7dsPaEdRSpxeXFuua7VZB4afz+Jtpbqjd81qMM4skxLoE1ABjvtUVl/Bd7A50tTl5bAmNwGSNoGRWAZabuOH8AM4AAAAAAAAABIEAAJAgChdJqv3jbNFfZptHKeP57J4+UUUWn978oenjrtop/mt9IZ7tmy7EW9Tz+iXAeklKc5YeI4jnxfpP5ryETDt4mOy1uUKNPl4UIQ48uLx82wi+a66O/Jzhc4yfOEsOOcdi7A45MYSeohXLdzlZcF2NmTN3yR8H0vh0eXo7Wn2lp6MdJZaXU2zS36LpydlaeHnPCcfHHmiNLzS3wWajSV1OKscWjj7LlT0vsjOKvphXXJr6VTluqtv18td3E0Rmj1ePfw63sd3b2V0h0mqk4UXQnNcXDjGWO/dfHBZXJW3EsubS5sMb3rMQ1tr6v6RwXKPD4k2dpq8DJG8DLG4DIrgPXXgdeizeipd6A9gAAAAAAkCAJAgAAAAUTWRf+OXYzx0VOPcpSyZrfxZ+T1q99DX+qfpDqzVvYn5EmRyNnztSnuxz6fH0c/ViErR3a+29PZqIKEoSjh5WMpP3rJ2L7K5xxKm7T2XbTmUoNwWXvYTSXbl/wBiXXGyFcVrWiseriaC3Ds1D7PU+01iK+HF/AyV7zNpfSZoila4K+jNotR6S8jsV3Rtl6YfQnqoOuuDeHGuMXl5/wDuZbanZ5uLUWi0zDlbVl1K02pqxC6Go3I2wbU3CfBruwU3rNYiYelgzRmval+9Zjj5OnLatnWpW4l1jaU0t17/ADw1y44ZfTLO+0vP1OhxeXOTFPHMN6GoNDx2aF4GeNwGRXgHeB39jSzSn4yx5gbwAAAAAAJAgAAAAAAFP6S2rS7S0etkvorarNLY+6ed+Hzl5IzZZ6bxZ62jr52lyYo5iYtH0lvajpDFerHzZLzFFdN75Vqzbc63NR4RnJvh2S/tjyI7r/KaF2v1NvqKb8eKXmcPKVLpHrL5TWj6zfnPHWQhJyUU3wi+9vuK7finphv0+KuCvnX/ALN3/o6+MIPUzjpasZjBrrNRY+2XVppRX2mvcXxinhgvrqxMzzLBqejyrmpaeV1sVFS37YQhFS7YuMW38TvRsqnU+ZHfs15avUQzvReFzknlJd43drEejHbthW20wT+iofWSftWdi8yufxTs1YonFS1p5nh2Y7Ud1tVa47kutm+6KTS82zsV3tCFr9GG0z69nbq1BpeM267wM8bwPavAh3gXfZdLhTXF893L97eX8wNoAAAAAAAAAAAAAADmdI9jQ1umnppvG9hwmuddkXmMl8SF6ReuzRpNRbT5YyR/2FA0j6ub02vk6L4cFvLdrvXZKE3weTJE7drPetjrkjzMHeJ/WPnD3tTaeioi0mpS74yTefFvgLZKxw7i0mW/o5Glu12031GkjONecT1MvRorj4yx6T8EKxbJwnmth0kb3nefcvPRXoJpdB9M279QuLusWFF9rjHs9/E1UxxTh4Gq1mTPO88K/tjUu+6Vj5N+iu6K5IsZDRtReXyXP3AhzatN105xs01ltM20t2mclut8OKRCIhfbJasxsuN/7P8AZ11MIvTLTzUY8aXuSXDk+aZ3ogjU5N95ndg13QejT6Xd0VbVkG5zcpOdlyxxy3zfchFYhDJltk/MqKkSVs0LQM0bwPf7wB3Oi+znfYrZL6Kt83ynNcooC8AAAAAAAAAAACQAAAAA1dfs+m+PV31V2w9mcFJfictWJ5WY8t8c70mYlyaehezYS346OjK5ZhlL4MrjDSPRpt4jqbRtN5d2mqMIqMIxhFcoxiope5ItY5mZneUaiG9CUVwbjJJ+LWA4+R62+VVjqlFqcZbss8MM5M7LMeObztBCyU2oT4RbWd3nu54kd91vlxTvL61pXDq4dXjq91bndu44E2bfd5s1tUedkF4byyBgltehfxPKE38kBUdsaSm26VlUXFS4y4YUpdrx2AaUtlLHBvyA0NTopxaSjKWXiO7Ftt92AO5sTojbNqzU/RV/+LKdkl4+z8/cBeaKYwioQSjGKworkkBkAAAAAAAAAAAEAAAAAAAAAAFX6d7Prlp3c4rrYyilPHFxb5PvDsTMTvCj6SWMLuOREQlfJa3LsU6yShu7zwuSy8I6g8w1XpJLm2B04PIGzXWBmVSAyQgv6gdPSazGIyeV39qA6IAAAAAAAAAAAASAAAAAAAAAAaG2tB+8UTpT3XLDjJ8lJPKz4AUK3orrYPhVGfjC2HHzaAwW7M1sVx0t33Yqz/a2A2XppqUpWRlCSeNycXGUfenyA71MQNysD1ZLAGlZqcATTq8gWHZes3luPn9V/kB0gAAAAAAAAAABAAAAAAAAAAAAAeLbFGMpvlGLk/clkCjbzlKU3zlJyfvbyBs1gbEGB5um8AcK+i6y6FVWHKbws8ku9+AGFXzqslVanCyDxKL+fivEDu7O1mcceIFs0d+/HPb2/qBnAAAAAAAAAAAAAAAAAAAAAAAc7b9u7RJds2o/Dm/wQFWiBmgwM0WB5sYG10YoTussfOMEl4bz/oBs9KNgLVQ34YjqIL0JclJexLw+QFE0l06puFicJweJQksNMC5bJ2knjjxAsdViksoD2AAAAAAAAAAAJAAQAAkCAAEgQBwelFv+XD7Un8kBXetAz12AbEJATJAbfRyzdvlD24fin/VgWUDmba2HTql6a3bEsRuj668H3rwYFJ1mnu0VijavRb9C1epP9H4AblfSRKON7D94Ex6S9u8394DYXSxLlJ+7mBYthbRlqK3Y4SglLEXJY3ljmvADpgQBIAABAAAAAAAAAAAAAVLpZb9Ml3QX5gVud4GejUAdCmwDYUgNrYUM6lP2YSb/AAQFoAAYNbpK7q5VWxU4SXFP5rufiB8+270LsqzZp3K6rm4fxYr/AJAViMUn7uwDs7K2s62uSA+hbG2oropN+l2eIHUAAAAAAAAAAAAAAAAAAFJ6YS+nf2I/ICq3zA86bVreSYFg0k8oDfggOl0eWLZ/+v8A5ICwgAAADlbS6O6XUNytqW++dkJShL4uPP4gVfa3QiVf0mmlKxLnVPG/918mBHR/Zut6yCdUqa4yTlOeI+inyS7QL8AAAAAEgAAAAAAAAAAABROmb/7h/Yj8gKvcBoyqcpKMVmTaUcd7fAC2X6SWmt6mbz6MWpd+Y8fxyvgBv0SygOjsaWL4/wAya/P8gLKAAAAAEASBAAABIACAAAAAAAAAAAAAonTL/Uy+zD5AVqaA3+iWjVmtqzyhmx/d5fjgC1dNNNnqrlzTcJe58V8mBx9Hb2AdPTz3Zwn3Si37s8QLZkAAAAAAAAAAAAJAgAAAAAAAAAAAAKF0u/1M/dD/AGoCvWMCw9AKs6iyfZGprzkv0AtfSKjf01mOLilNfB8fwyBR67cMDpae9NYAuOht364S74rPvXBgZwAAAAAAAAAAAAAAAAAAAAAGQAACi9IXvX2P+bHkkvyAr+oQFv6AafFVtvtTUV7or+oFqnFNOL5NNP3MD5pqaHXZOt84TlHyfBgeqW1yAuXRi3NUl7M/wa/uB2AAAAAAAAJAgAAAAAAAAAAAQBIGrrdYq13yfJeHeBy57dlF8YqS8HhgVnWW7+Zc8tt+8Dk38wPofRWjc0lS7ZJzf3n+mAOvkCldLNPu6jfXKyCl95cH+QHLriBZ+ik8dZHvUX5Z/UCxAMgAAAAAAAAAADzkBkCMgMgN4BkBkBvARvAcvbWz5WpTqklZFY3ZerNd2ex+IFQ1mpnW9y2Mq590lz9z5P4Aayt54YGrauIH1DRx3aq4+zXBeUUBm3gOB0trzCqfapuPwa/oByNNpMgdjZ9aqmp73ZiSxzQHdrtUllPKAlSAneAZAJgTkBkBkBkAAyBjyA3gI3gIcwPLmA6wCOtA8yuA8vUIDw9ZFdqA1tVqqJxcLernHtjJJr8QK5rtlaR8ab+pfsuW/X5PivMDmVbOsdsYudUq2+NkLFwj28Hxz5gXxa+PY0B6/fF3gc7b96lQ37Moy+GQK1ZtyFa5pvwAw07W1FrxTVOfui8efIC4bC62Fb6/CnJ5UIy3t1Y7X3gdLrgJVwEq0D0rAJ6wCd8Cd8BvASpAN4DzgCMARgCHEDy4geXADy4AeXWB4lQBglok+YGGeyoP6oGJ7Gr9heQELZMOxLyA9f4djkB5/cZdjAxWaC58p4+AHOlsC/O9Gdaff1Mf0A2qNBrFzti19kDo06e1es0/cBsxqkBkVbAyKDAlRYHtRA9JASkB6QEgSB7wBGAGAG6BG6A3QI3AG4BDgA3AI6sB1QEdUBLrAjqgHVAOrAdWAVYE9WA6sCdwCdwBuAN0Cd0CVEBugTuge8ARgBgBgBgBgBgBgBgA0A3QGAGAGADQDAEYAndAjAE4AYAYAYAYAYAYAYAYAYA9AAAAAAAAAADAACAJAAQBOAGAAAAAAAAAAAAAAAAAAAAAAAAAAAAAAAAAAAAAAAAAAAAAAAAAf//Z">
            <a:extLst>
              <a:ext uri="{FF2B5EF4-FFF2-40B4-BE49-F238E27FC236}">
                <a16:creationId xmlns:a16="http://schemas.microsoft.com/office/drawing/2014/main" id="{B2351994-9680-655E-560F-F3EA985A917F}"/>
              </a:ext>
            </a:extLst>
          </p:cNvPr>
          <p:cNvSpPr>
            <a:spLocks noChangeAspect="1" noChangeArrowheads="1"/>
          </p:cNvSpPr>
          <p:nvPr/>
        </p:nvSpPr>
        <p:spPr bwMode="auto">
          <a:xfrm>
            <a:off x="471488" y="144463"/>
            <a:ext cx="2873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CO" altLang="es-CO">
              <a:solidFill>
                <a:srgbClr val="000000"/>
              </a:solidFill>
            </a:endParaRPr>
          </a:p>
        </p:txBody>
      </p:sp>
      <p:sp>
        <p:nvSpPr>
          <p:cNvPr id="18440" name="CuadroTexto 8">
            <a:extLst>
              <a:ext uri="{FF2B5EF4-FFF2-40B4-BE49-F238E27FC236}">
                <a16:creationId xmlns:a16="http://schemas.microsoft.com/office/drawing/2014/main" id="{73A09D8B-397B-C4AC-AA6F-5CC871E5B07F}"/>
              </a:ext>
            </a:extLst>
          </p:cNvPr>
          <p:cNvSpPr txBox="1">
            <a:spLocks noChangeArrowheads="1"/>
          </p:cNvSpPr>
          <p:nvPr/>
        </p:nvSpPr>
        <p:spPr bwMode="auto">
          <a:xfrm>
            <a:off x="3419872" y="3068960"/>
            <a:ext cx="2664296" cy="400110"/>
          </a:xfrm>
          <a:prstGeom prst="rect">
            <a:avLst/>
          </a:prstGeom>
          <a:solidFill>
            <a:srgbClr val="003A6A"/>
          </a:solidFill>
          <a:ln/>
        </p:spPr>
        <p:style>
          <a:lnRef idx="0">
            <a:schemeClr val="accent1"/>
          </a:lnRef>
          <a:fillRef idx="3">
            <a:schemeClr val="accent1"/>
          </a:fillRef>
          <a:effectRef idx="3">
            <a:schemeClr val="accent1"/>
          </a:effectRef>
          <a:fontRef idx="minor">
            <a:schemeClr val="lt1"/>
          </a:fontRef>
        </p:style>
        <p:txBody>
          <a:bodyPr wrap="square">
            <a:spAutoFit/>
          </a:bodyPr>
          <a:lstStyle>
            <a:defPPr>
              <a:defRPr lang="es-CO"/>
            </a:defPPr>
            <a:lvl1pPr algn="just">
              <a:defRPr sz="2000" b="1" i="1">
                <a:solidFill>
                  <a:srgbClr val="1F497D"/>
                </a:solidFill>
                <a:latin typeface="Arial titulos"/>
              </a:defRPr>
            </a:lvl1pPr>
          </a:lstStyle>
          <a:p>
            <a:pPr algn="ctr"/>
            <a:r>
              <a:rPr lang="en-US" sz="2000" b="1" noProof="1">
                <a:solidFill>
                  <a:schemeClr val="bg1"/>
                </a:solidFill>
              </a:rPr>
              <a:t>ARRENDAMIENTOS</a:t>
            </a:r>
          </a:p>
        </p:txBody>
      </p:sp>
    </p:spTree>
    <p:extLst>
      <p:ext uri="{BB962C8B-B14F-4D97-AF65-F5344CB8AC3E}">
        <p14:creationId xmlns:p14="http://schemas.microsoft.com/office/powerpoint/2010/main" val="1069925342"/>
      </p:ext>
    </p:extLst>
  </p:cSld>
  <p:clrMapOvr>
    <a:overrideClrMapping bg1="lt1" tx1="dk1" bg2="lt2" tx2="dk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8434" name="AutoShape 15" descr="data:image/jpeg;base64,/9j/4AAQSkZJRgABAQAAAQABAAD/2wCEAAkGBxAQDxANDxAPDw4QDxAQDg0PDA8PDw8OFREWFhYSFBQYHCggGBolGxQUIT0hJSkrLi4uFx8zODMsNygtLisBCgoKDg0OGhAQGywmHyQsLDQtMDc3LCwvLC4sLDQsLy0sLTQsLDEsLDAsLDQsLC0sLCwsLCwsLCwsLCwsLCwsLP/AABEIAOEA4QMBEQACEQEDEQH/xAAbAAEAAgMBAQAAAAAAAAAAAAAAAQYDBAUCB//EAEAQAAICAQEEBgYHBgUFAAAAAAABAgMRBAUSITEGE0FRYZEiMlJxgbEjQnKCocHRBxRDYuHxFTM0ssIWJFNz8P/EABoBAQADAQEBAAAAAAAAAAAAAAACAwQBBQb/xAAxEQEAAgEDAgMGAwkAAAAAAAAAAQIDBBExEiEFE0FCUWFxsdEiMpEUIzNicoGhwfH/2gAMAwEAAhEDEQA/APuAAAAAAAAAAAAAAAAAAAAAAAAAAAAAAAAAAAAAAAAAc3be3tNo4b+ptjXn1Y85zfdGK4sha8V5X4NNkzTtSPsq8v2h7zfU6K2cF9aVtdba790r86fSG6vhtOLZI3/V1di9NdNqJqmanprperXbjEn3RkuDZ2uasztPaVefwzLjr11mLV98fZZS55wAAAAAAAAAAAAAAAAAAAAABIEASBAEgVvpp0ojs+lbq6zVXNx09HtS9qX8qK736e0ctWl03mzNrdqxzP8Ar5vnej0jtnLU6ubv1c+LnLjGC9mtfVSK4p6zy15NTvHRSNqx6ff3s04uEs93k0dlGtmDaVULI8GsvisPin3ruZXesWhv02e2O28L1+zrbs9TRKi5uV+mahKT52Vv1ZPx4Y+BPBeZjpnmGPxXS1x3jLj/AC27/KfWFuNDyUgAIAAAAACQIAASAAAAIAASAAgAAAAY9TqI1wlbN7sIRcpSfZFLLOTO0bpVrNrRWOZfHapz12os2pcnmz0NNB/w9Mn6KXi+fxKaRvPVL0dXeMcRgpxHPxlmsi48S2WOsteV7te7nEV9bC4vuX6/3IbLott2eqZbstyeXF8Mt8vEjML6XbnRvXPSbTq3v8vURdUn2PtjLzx5lEW6MsfF6eTF+0aG0etZ3h9aNz5gAAAIckuYHjrUBKsA9KQEgAAAAAAAAAEgAIAAAAFL/alq3+616KDxPW3RqeOaqj6U/wAFj4lOXvtX3vQ0EdM2zT7Mf5ntDiQpUIqMVhRSSS7Ei2I2YbW6p3loa95xBcHLhntS7X5Y8zkp1naN2CWhnuuUIScY83GLaQcizSutfqy5rk8cUcmF1btPVa5ylp/aqm2pdrWYtfIxZ4/FV9F4XbfDk39z7dsPaEdRSpxeXFuua7VZB4afz+Jtpbqjd81qMM4skxLoE1ABjvtUVl/Bd7A50tTl5bAmNwGSNoGRWAZabuOH8AM4AAAAAAAAABIEAAJAgChdJqv3jbNFfZptHKeP57J4+UUUWn978oenjrtop/mt9IZ7tmy7EW9Tz+iXAeklKc5YeI4jnxfpP5ryETDt4mOy1uUKNPl4UIQ48uLx82wi+a66O/Jzhc4yfOEsOOcdi7A45MYSeohXLdzlZcF2NmTN3yR8H0vh0eXo7Wn2lp6MdJZaXU2zS36LpydlaeHnPCcfHHmiNLzS3wWajSV1OKscWjj7LlT0vsjOKvphXXJr6VTluqtv18td3E0Rmj1ePfw63sd3b2V0h0mqk4UXQnNcXDjGWO/dfHBZXJW3EsubS5sMb3rMQ1tr6v6RwXKPD4k2dpq8DJG8DLG4DIrgPXXgdeizeipd6A9gAAAAAAkCAJAgAAAAUTWRf+OXYzx0VOPcpSyZrfxZ+T1q99DX+qfpDqzVvYn5EmRyNnztSnuxz6fH0c/ViErR3a+29PZqIKEoSjh5WMpP3rJ2L7K5xxKm7T2XbTmUoNwWXvYTSXbl/wBiXXGyFcVrWiseriaC3Ds1D7PU+01iK+HF/AyV7zNpfSZoila4K+jNotR6S8jsV3Rtl6YfQnqoOuuDeHGuMXl5/wDuZbanZ5uLUWi0zDlbVl1K02pqxC6Go3I2wbU3CfBruwU3rNYiYelgzRmval+9Zjj5OnLatnWpW4l1jaU0t17/ADw1y44ZfTLO+0vP1OhxeXOTFPHMN6GoNDx2aF4GeNwGRXgHeB39jSzSn4yx5gbwAAAAAAJAgAAAAAAFP6S2rS7S0etkvorarNLY+6ed+Hzl5IzZZ6bxZ62jr52lyYo5iYtH0lvajpDFerHzZLzFFdN75Vqzbc63NR4RnJvh2S/tjyI7r/KaF2v1NvqKb8eKXmcPKVLpHrL5TWj6zfnPHWQhJyUU3wi+9vuK7finphv0+KuCvnX/ALN3/o6+MIPUzjpasZjBrrNRY+2XVppRX2mvcXxinhgvrqxMzzLBqejyrmpaeV1sVFS37YQhFS7YuMW38TvRsqnU+ZHfs15avUQzvReFzknlJd43drEejHbthW20wT+iofWSftWdi8yufxTs1YonFS1p5nh2Y7Ud1tVa47kutm+6KTS82zsV3tCFr9GG0z69nbq1BpeM267wM8bwPavAh3gXfZdLhTXF893L97eX8wNoAAAAAAAAAAAAAADmdI9jQ1umnppvG9hwmuddkXmMl8SF6ReuzRpNRbT5YyR/2FA0j6ub02vk6L4cFvLdrvXZKE3weTJE7drPetjrkjzMHeJ/WPnD3tTaeioi0mpS74yTefFvgLZKxw7i0mW/o5Glu12031GkjONecT1MvRorj4yx6T8EKxbJwnmth0kb3nefcvPRXoJpdB9M279QuLusWFF9rjHs9/E1UxxTh4Gq1mTPO88K/tjUu+6Vj5N+iu6K5IsZDRtReXyXP3AhzatN105xs01ltM20t2mclut8OKRCIhfbJasxsuN/7P8AZ11MIvTLTzUY8aXuSXDk+aZ3ogjU5N95ndg13QejT6Xd0VbVkG5zcpOdlyxxy3zfchFYhDJltk/MqKkSVs0LQM0bwPf7wB3Oi+znfYrZL6Kt83ynNcooC8AAAAAAAAAAACQAAAAA1dfs+m+PV31V2w9mcFJfictWJ5WY8t8c70mYlyaehezYS346OjK5ZhlL4MrjDSPRpt4jqbRtN5d2mqMIqMIxhFcoxiope5ItY5mZneUaiG9CUVwbjJJ+LWA4+R62+VVjqlFqcZbss8MM5M7LMeObztBCyU2oT4RbWd3nu54kd91vlxTvL61pXDq4dXjq91bndu44E2bfd5s1tUedkF4byyBgltehfxPKE38kBUdsaSm26VlUXFS4y4YUpdrx2AaUtlLHBvyA0NTopxaSjKWXiO7Ftt92AO5sTojbNqzU/RV/+LKdkl4+z8/cBeaKYwioQSjGKworkkBkAAAAAAAAAAAEAAAAAAAAAAFX6d7Prlp3c4rrYyilPHFxb5PvDsTMTvCj6SWMLuOREQlfJa3LsU6yShu7zwuSy8I6g8w1XpJLm2B04PIGzXWBmVSAyQgv6gdPSazGIyeV39qA6IAAAAAAAAAAAASAAAAAAAAAAaG2tB+8UTpT3XLDjJ8lJPKz4AUK3orrYPhVGfjC2HHzaAwW7M1sVx0t33Yqz/a2A2XppqUpWRlCSeNycXGUfenyA71MQNysD1ZLAGlZqcATTq8gWHZes3luPn9V/kB0gAAAAAAAAAABAAAAAAAAAAAAAeLbFGMpvlGLk/clkCjbzlKU3zlJyfvbyBs1gbEGB5um8AcK+i6y6FVWHKbws8ku9+AGFXzqslVanCyDxKL+fivEDu7O1mcceIFs0d+/HPb2/qBnAAAAAAAAAAAAAAAAAAAAAAAc7b9u7RJds2o/Dm/wQFWiBmgwM0WB5sYG10YoTussfOMEl4bz/oBs9KNgLVQ34YjqIL0JclJexLw+QFE0l06puFicJweJQksNMC5bJ2knjjxAsdViksoD2AAAAAAAAAAAJAAQAAkCAAEgQBwelFv+XD7Un8kBXetAz12AbEJATJAbfRyzdvlD24fin/VgWUDmba2HTql6a3bEsRuj668H3rwYFJ1mnu0VijavRb9C1epP9H4AblfSRKON7D94Ex6S9u8394DYXSxLlJ+7mBYthbRlqK3Y4SglLEXJY3ljmvADpgQBIAABAAAAAAAAAAAAAVLpZb9Ml3QX5gVud4GejUAdCmwDYUgNrYUM6lP2YSb/AAQFoAAYNbpK7q5VWxU4SXFP5rufiB8+270LsqzZp3K6rm4fxYr/AJAViMUn7uwDs7K2s62uSA+hbG2oropN+l2eIHUAAAAAAAAAAAAAAAAAAFJ6YS+nf2I/ICq3zA86bVreSYFg0k8oDfggOl0eWLZ/+v8A5ICwgAAADlbS6O6XUNytqW++dkJShL4uPP4gVfa3QiVf0mmlKxLnVPG/918mBHR/Zut6yCdUqa4yTlOeI+inyS7QL8AAAAAEgAAAAAAAAAAABROmb/7h/Yj8gKvcBoyqcpKMVmTaUcd7fAC2X6SWmt6mbz6MWpd+Y8fxyvgBv0SygOjsaWL4/wAya/P8gLKAAAAAEASBAAABIACAAAAAAAAAAAAAonTL/Uy+zD5AVqaA3+iWjVmtqzyhmx/d5fjgC1dNNNnqrlzTcJe58V8mBx9Hb2AdPTz3Zwn3Si37s8QLZkAAAAAAAAAAAAJAgAAAAAAAAAAAAKF0u/1M/dD/AGoCvWMCw9AKs6iyfZGprzkv0AtfSKjf01mOLilNfB8fwyBR67cMDpae9NYAuOht364S74rPvXBgZwAAAAAAAAAAAAAAAAAAAAAGQAACi9IXvX2P+bHkkvyAr+oQFv6AafFVtvtTUV7or+oFqnFNOL5NNP3MD5pqaHXZOt84TlHyfBgeqW1yAuXRi3NUl7M/wa/uB2AAAAAAAAJAgAAAAAAAAAAAQBIGrrdYq13yfJeHeBy57dlF8YqS8HhgVnWW7+Zc8tt+8Dk38wPofRWjc0lS7ZJzf3n+mAOvkCldLNPu6jfXKyCl95cH+QHLriBZ+ik8dZHvUX5Z/UCxAMgAAAAAAAAAADzkBkCMgMgN4BkBkBvARvAcvbWz5WpTqklZFY3ZerNd2ex+IFQ1mpnW9y2Mq590lz9z5P4Aayt54YGrauIH1DRx3aq4+zXBeUUBm3gOB0trzCqfapuPwa/oByNNpMgdjZ9aqmp73ZiSxzQHdrtUllPKAlSAneAZAJgTkBkBkBkAAyBjyA3gI3gIcwPLmA6wCOtA8yuA8vUIDw9ZFdqA1tVqqJxcLernHtjJJr8QK5rtlaR8ab+pfsuW/X5PivMDmVbOsdsYudUq2+NkLFwj28Hxz5gXxa+PY0B6/fF3gc7b96lQ37Moy+GQK1ZtyFa5pvwAw07W1FrxTVOfui8efIC4bC62Fb6/CnJ5UIy3t1Y7X3gdLrgJVwEq0D0rAJ6wCd8Cd8BvASpAN4DzgCMARgCHEDy4geXADy4AeXWB4lQBglok+YGGeyoP6oGJ7Gr9heQELZMOxLyA9f4djkB5/cZdjAxWaC58p4+AHOlsC/O9Gdaff1Mf0A2qNBrFzti19kDo06e1es0/cBsxqkBkVbAyKDAlRYHtRA9JASkB6QEgSB7wBGAGAG6BG6A3QI3AG4BDgA3AI6sB1QEdUBLrAjqgHVAOrAdWAVYE9WA6sCdwCdwBuAN0Cd0CVEBugTuge8ARgBgBgBgBgBgBgBgA0A3QGAGAGADQDAEYAndAjAE4AYAYAYAYAYAYAYAYAYA9AAAAAAAAAADAACAJAAQBOAGAAAAAAAAAAAAAAAAAAAAAAAAAAAAAAAAAAAAAAAAAAAAAAAAAf//Z">
            <a:extLst>
              <a:ext uri="{FF2B5EF4-FFF2-40B4-BE49-F238E27FC236}">
                <a16:creationId xmlns:a16="http://schemas.microsoft.com/office/drawing/2014/main" id="{B2351994-9680-655E-560F-F3EA985A917F}"/>
              </a:ext>
            </a:extLst>
          </p:cNvPr>
          <p:cNvSpPr>
            <a:spLocks noChangeAspect="1" noChangeArrowheads="1"/>
          </p:cNvSpPr>
          <p:nvPr/>
        </p:nvSpPr>
        <p:spPr bwMode="auto">
          <a:xfrm>
            <a:off x="471488" y="144463"/>
            <a:ext cx="2873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CO" altLang="es-CO">
              <a:solidFill>
                <a:srgbClr val="000000"/>
              </a:solidFill>
            </a:endParaRPr>
          </a:p>
        </p:txBody>
      </p:sp>
      <p:sp>
        <p:nvSpPr>
          <p:cNvPr id="2" name="CuadroTexto 8">
            <a:extLst>
              <a:ext uri="{FF2B5EF4-FFF2-40B4-BE49-F238E27FC236}">
                <a16:creationId xmlns:a16="http://schemas.microsoft.com/office/drawing/2014/main" id="{B8A19078-8803-AC78-0735-D0CBC2433B3E}"/>
              </a:ext>
            </a:extLst>
          </p:cNvPr>
          <p:cNvSpPr txBox="1">
            <a:spLocks noChangeArrowheads="1"/>
          </p:cNvSpPr>
          <p:nvPr/>
        </p:nvSpPr>
        <p:spPr bwMode="auto">
          <a:xfrm>
            <a:off x="827584" y="49153"/>
            <a:ext cx="232803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s-CO"/>
            </a:defPPr>
            <a:lvl1pPr algn="just">
              <a:defRPr sz="2000" b="1" i="1">
                <a:solidFill>
                  <a:srgbClr val="1F497D"/>
                </a:solidFill>
                <a:latin typeface="Arial titulos"/>
              </a:defRPr>
            </a:lvl1pPr>
          </a:lstStyle>
          <a:p>
            <a:r>
              <a:rPr lang="es-CO" altLang="es-CO" dirty="0"/>
              <a:t>Arrendamientos</a:t>
            </a:r>
          </a:p>
        </p:txBody>
      </p:sp>
      <p:sp>
        <p:nvSpPr>
          <p:cNvPr id="4" name="Rectángulo: esquinas redondeadas 3">
            <a:extLst>
              <a:ext uri="{FF2B5EF4-FFF2-40B4-BE49-F238E27FC236}">
                <a16:creationId xmlns:a16="http://schemas.microsoft.com/office/drawing/2014/main" id="{9977263E-49AE-0589-1C7D-5A3B97C44152}"/>
              </a:ext>
            </a:extLst>
          </p:cNvPr>
          <p:cNvSpPr/>
          <p:nvPr/>
        </p:nvSpPr>
        <p:spPr>
          <a:xfrm>
            <a:off x="323528" y="502507"/>
            <a:ext cx="8579408" cy="3934606"/>
          </a:xfrm>
          <a:prstGeom prst="roundRect">
            <a:avLst/>
          </a:prstGeom>
          <a:ln w="19050">
            <a:prstDash val="sysDot"/>
          </a:ln>
        </p:spPr>
        <p:style>
          <a:lnRef idx="2">
            <a:schemeClr val="accent1"/>
          </a:lnRef>
          <a:fillRef idx="1">
            <a:schemeClr val="lt1"/>
          </a:fillRef>
          <a:effectRef idx="0">
            <a:schemeClr val="accent1"/>
          </a:effectRef>
          <a:fontRef idx="minor">
            <a:schemeClr val="dk1"/>
          </a:fontRef>
        </p:style>
        <p:txBody>
          <a:bodyPr rtlCol="0" anchor="ctr"/>
          <a:lstStyle/>
          <a:p>
            <a:r>
              <a:rPr lang="es-CO" sz="1800" b="1" i="0" u="none" strike="noStrike" baseline="0" dirty="0">
                <a:solidFill>
                  <a:srgbClr val="000000"/>
                </a:solidFill>
                <a:latin typeface="Verdana" panose="020B0604030504040204" pitchFamily="34" charset="0"/>
              </a:rPr>
              <a:t>16.3. Arrendamientos operativos </a:t>
            </a:r>
          </a:p>
          <a:p>
            <a:endParaRPr lang="es-CO" sz="1800" b="1" dirty="0">
              <a:solidFill>
                <a:srgbClr val="000000"/>
              </a:solidFill>
              <a:latin typeface="Verdana" panose="020B0604030504040204" pitchFamily="34" charset="0"/>
            </a:endParaRPr>
          </a:p>
          <a:p>
            <a:r>
              <a:rPr lang="es-MX" sz="1800" b="1" i="1" u="none" strike="noStrike" baseline="0" dirty="0">
                <a:solidFill>
                  <a:srgbClr val="000000"/>
                </a:solidFill>
                <a:latin typeface="Verdana" panose="020B0604030504040204" pitchFamily="34" charset="0"/>
              </a:rPr>
              <a:t>16.3.1. Contabilización para el arrendador </a:t>
            </a:r>
          </a:p>
          <a:p>
            <a:endParaRPr lang="es-MX" sz="1800" b="1" i="1" dirty="0">
              <a:solidFill>
                <a:srgbClr val="000000"/>
              </a:solidFill>
              <a:latin typeface="Verdana" panose="020B0604030504040204" pitchFamily="34" charset="0"/>
            </a:endParaRPr>
          </a:p>
          <a:p>
            <a:r>
              <a:rPr lang="es-CO" sz="1800" b="1" i="1" u="none" strike="noStrike" baseline="0" dirty="0">
                <a:solidFill>
                  <a:srgbClr val="000000"/>
                </a:solidFill>
                <a:latin typeface="Verdana" panose="020B0604030504040204" pitchFamily="34" charset="0"/>
              </a:rPr>
              <a:t>16.3.1.1. Reconocimiento y medición </a:t>
            </a:r>
          </a:p>
          <a:p>
            <a:endParaRPr lang="es-CO" sz="1800" b="0" i="0" u="none" strike="noStrike" baseline="0" dirty="0">
              <a:solidFill>
                <a:srgbClr val="000000"/>
              </a:solidFill>
              <a:latin typeface="Verdana" panose="020B0604030504040204" pitchFamily="34" charset="0"/>
            </a:endParaRPr>
          </a:p>
          <a:p>
            <a:pPr algn="l"/>
            <a:endParaRPr lang="es-CO" sz="1800" b="0" i="0" u="none" strike="noStrike" baseline="0" dirty="0">
              <a:solidFill>
                <a:srgbClr val="000000"/>
              </a:solidFill>
              <a:latin typeface="Verdana" panose="020B0604030504040204" pitchFamily="34" charset="0"/>
            </a:endParaRPr>
          </a:p>
          <a:p>
            <a:r>
              <a:rPr lang="es-MX" sz="1800" b="0" i="0" u="none" strike="noStrike" baseline="0" dirty="0">
                <a:solidFill>
                  <a:srgbClr val="000000"/>
                </a:solidFill>
                <a:latin typeface="Verdana" panose="020B0604030504040204" pitchFamily="34" charset="0"/>
              </a:rPr>
              <a:t>35. Los costos directos iniciales en los que incurra el arrendador durante la negociación y contratación de un arrendamiento operativo se añadirán al </a:t>
            </a:r>
            <a:r>
              <a:rPr lang="es-MX" sz="1800" b="0" i="0" u="none" strike="sngStrike" baseline="0" dirty="0">
                <a:solidFill>
                  <a:srgbClr val="871723"/>
                </a:solidFill>
                <a:latin typeface="Verdana" panose="020B0604030504040204" pitchFamily="34" charset="0"/>
              </a:rPr>
              <a:t>valor en libros</a:t>
            </a:r>
            <a:r>
              <a:rPr lang="es-MX" sz="1800" b="0" i="0" u="none" strike="noStrike" baseline="0" dirty="0">
                <a:solidFill>
                  <a:srgbClr val="871723"/>
                </a:solidFill>
                <a:latin typeface="Verdana" panose="020B0604030504040204" pitchFamily="34" charset="0"/>
              </a:rPr>
              <a:t> </a:t>
            </a:r>
            <a:r>
              <a:rPr lang="es-MX" sz="1800" b="0" i="0" u="none" strike="noStrike" baseline="0" dirty="0">
                <a:solidFill>
                  <a:srgbClr val="376D95"/>
                </a:solidFill>
                <a:latin typeface="Verdana" panose="020B0604030504040204" pitchFamily="34" charset="0"/>
              </a:rPr>
              <a:t>costo </a:t>
            </a:r>
            <a:r>
              <a:rPr lang="es-MX" sz="1800" b="0" i="0" u="none" strike="noStrike" baseline="0" dirty="0">
                <a:solidFill>
                  <a:srgbClr val="000000"/>
                </a:solidFill>
                <a:latin typeface="Verdana" panose="020B0604030504040204" pitchFamily="34" charset="0"/>
              </a:rPr>
              <a:t>del activo arrendado y se reconocerán como gasto a lo largo del plazo de arrendamiento, sobre la misma base de los ingresos del arrendamiento. </a:t>
            </a:r>
          </a:p>
          <a:p>
            <a:endParaRPr lang="es-MX" sz="1800" b="0" i="0" u="none" strike="noStrike" baseline="0" dirty="0">
              <a:solidFill>
                <a:srgbClr val="000000"/>
              </a:solidFill>
              <a:latin typeface="Verdana" panose="020B0604030504040204" pitchFamily="34" charset="0"/>
            </a:endParaRPr>
          </a:p>
        </p:txBody>
      </p:sp>
    </p:spTree>
    <p:extLst>
      <p:ext uri="{BB962C8B-B14F-4D97-AF65-F5344CB8AC3E}">
        <p14:creationId xmlns:p14="http://schemas.microsoft.com/office/powerpoint/2010/main" val="1814797524"/>
      </p:ext>
    </p:extLst>
  </p:cSld>
  <p:clrMapOvr>
    <a:overrideClrMapping bg1="lt1" tx1="dk1" bg2="lt2" tx2="dk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8434" name="AutoShape 15" descr="data:image/jpeg;base64,/9j/4AAQSkZJRgABAQAAAQABAAD/2wCEAAkGBxAQDxANDxAPDw4QDxAQDg0PDA8PDw8OFREWFhYSFBQYHCggGBolGxQUIT0hJSkrLi4uFx8zODMsNygtLisBCgoKDg0OGhAQGywmHyQsLDQtMDc3LCwvLC4sLDQsLy0sLTQsLDEsLDAsLDQsLC0sLCwsLCwsLCwsLCwsLCwsLP/AABEIAOEA4QMBEQACEQEDEQH/xAAbAAEAAgMBAQAAAAAAAAAAAAAAAQYDBAUCB//EAEAQAAICAQEEBgYHBgUFAAAAAAABAgMRBAUSITEGE0FRYZEiMlJxgbEjQnKCocHRBxRDYuHxFTM0ssIWJFNz8P/EABoBAQADAQEBAAAAAAAAAAAAAAACAwQBBQb/xAAxEQEAAgEDAgMGAwkAAAAAAAAAAQIDBBExEiEFE0FCUWFxsdEiMpEUIzNicoGhwfH/2gAMAwEAAhEDEQA/APuAAAAAAAAAAAAAAAAAAAAAAAAAAAAAAAAAAAAAAAAAc3be3tNo4b+ptjXn1Y85zfdGK4sha8V5X4NNkzTtSPsq8v2h7zfU6K2cF9aVtdba790r86fSG6vhtOLZI3/V1di9NdNqJqmanprperXbjEn3RkuDZ2uasztPaVefwzLjr11mLV98fZZS55wAAAAAAAAAAAAAAAAAAAAABIEASBAEgVvpp0ojs+lbq6zVXNx09HtS9qX8qK736e0ctWl03mzNrdqxzP8Ar5vnej0jtnLU6ubv1c+LnLjGC9mtfVSK4p6zy15NTvHRSNqx6ff3s04uEs93k0dlGtmDaVULI8GsvisPin3ruZXesWhv02e2O28L1+zrbs9TRKi5uV+mahKT52Vv1ZPx4Y+BPBeZjpnmGPxXS1x3jLj/AC27/KfWFuNDyUgAIAAAAACQIAASAAAAIAASAAgAAAAY9TqI1wlbN7sIRcpSfZFLLOTO0bpVrNrRWOZfHapz12os2pcnmz0NNB/w9Mn6KXi+fxKaRvPVL0dXeMcRgpxHPxlmsi48S2WOsteV7te7nEV9bC4vuX6/3IbLott2eqZbstyeXF8Mt8vEjML6XbnRvXPSbTq3v8vURdUn2PtjLzx5lEW6MsfF6eTF+0aG0etZ3h9aNz5gAAAIckuYHjrUBKsA9KQEgAAAAAAAAAEgAIAAAAFL/alq3+616KDxPW3RqeOaqj6U/wAFj4lOXvtX3vQ0EdM2zT7Mf5ntDiQpUIqMVhRSSS7Ei2I2YbW6p3loa95xBcHLhntS7X5Y8zkp1naN2CWhnuuUIScY83GLaQcizSutfqy5rk8cUcmF1btPVa5ylp/aqm2pdrWYtfIxZ4/FV9F4XbfDk39z7dsPaEdRSpxeXFuua7VZB4afz+Jtpbqjd81qMM4skxLoE1ABjvtUVl/Bd7A50tTl5bAmNwGSNoGRWAZabuOH8AM4AAAAAAAAABIEAAJAgChdJqv3jbNFfZptHKeP57J4+UUUWn978oenjrtop/mt9IZ7tmy7EW9Tz+iXAeklKc5YeI4jnxfpP5ryETDt4mOy1uUKNPl4UIQ48uLx82wi+a66O/Jzhc4yfOEsOOcdi7A45MYSeohXLdzlZcF2NmTN3yR8H0vh0eXo7Wn2lp6MdJZaXU2zS36LpydlaeHnPCcfHHmiNLzS3wWajSV1OKscWjj7LlT0vsjOKvphXXJr6VTluqtv18td3E0Rmj1ePfw63sd3b2V0h0mqk4UXQnNcXDjGWO/dfHBZXJW3EsubS5sMb3rMQ1tr6v6RwXKPD4k2dpq8DJG8DLG4DIrgPXXgdeizeipd6A9gAAAAAAkCAJAgAAAAUTWRf+OXYzx0VOPcpSyZrfxZ+T1q99DX+qfpDqzVvYn5EmRyNnztSnuxz6fH0c/ViErR3a+29PZqIKEoSjh5WMpP3rJ2L7K5xxKm7T2XbTmUoNwWXvYTSXbl/wBiXXGyFcVrWiseriaC3Ds1D7PU+01iK+HF/AyV7zNpfSZoila4K+jNotR6S8jsV3Rtl6YfQnqoOuuDeHGuMXl5/wDuZbanZ5uLUWi0zDlbVl1K02pqxC6Go3I2wbU3CfBruwU3rNYiYelgzRmval+9Zjj5OnLatnWpW4l1jaU0t17/ADw1y44ZfTLO+0vP1OhxeXOTFPHMN6GoNDx2aF4GeNwGRXgHeB39jSzSn4yx5gbwAAAAAAJAgAAAAAAFP6S2rS7S0etkvorarNLY+6ed+Hzl5IzZZ6bxZ62jr52lyYo5iYtH0lvajpDFerHzZLzFFdN75Vqzbc63NR4RnJvh2S/tjyI7r/KaF2v1NvqKb8eKXmcPKVLpHrL5TWj6zfnPHWQhJyUU3wi+9vuK7finphv0+KuCvnX/ALN3/o6+MIPUzjpasZjBrrNRY+2XVppRX2mvcXxinhgvrqxMzzLBqejyrmpaeV1sVFS37YQhFS7YuMW38TvRsqnU+ZHfs15avUQzvReFzknlJd43drEejHbthW20wT+iofWSftWdi8yufxTs1YonFS1p5nh2Y7Ud1tVa47kutm+6KTS82zsV3tCFr9GG0z69nbq1BpeM267wM8bwPavAh3gXfZdLhTXF893L97eX8wNoAAAAAAAAAAAAAADmdI9jQ1umnppvG9hwmuddkXmMl8SF6ReuzRpNRbT5YyR/2FA0j6ub02vk6L4cFvLdrvXZKE3weTJE7drPetjrkjzMHeJ/WPnD3tTaeioi0mpS74yTefFvgLZKxw7i0mW/o5Glu12031GkjONecT1MvRorj4yx6T8EKxbJwnmth0kb3nefcvPRXoJpdB9M279QuLusWFF9rjHs9/E1UxxTh4Gq1mTPO88K/tjUu+6Vj5N+iu6K5IsZDRtReXyXP3AhzatN105xs01ltM20t2mclut8OKRCIhfbJasxsuN/7P8AZ11MIvTLTzUY8aXuSXDk+aZ3ogjU5N95ndg13QejT6Xd0VbVkG5zcpOdlyxxy3zfchFYhDJltk/MqKkSVs0LQM0bwPf7wB3Oi+znfYrZL6Kt83ynNcooC8AAAAAAAAAAACQAAAAA1dfs+m+PV31V2w9mcFJfictWJ5WY8t8c70mYlyaehezYS346OjK5ZhlL4MrjDSPRpt4jqbRtN5d2mqMIqMIxhFcoxiope5ItY5mZneUaiG9CUVwbjJJ+LWA4+R62+VVjqlFqcZbss8MM5M7LMeObztBCyU2oT4RbWd3nu54kd91vlxTvL61pXDq4dXjq91bndu44E2bfd5s1tUedkF4byyBgltehfxPKE38kBUdsaSm26VlUXFS4y4YUpdrx2AaUtlLHBvyA0NTopxaSjKWXiO7Ftt92AO5sTojbNqzU/RV/+LKdkl4+z8/cBeaKYwioQSjGKworkkBkAAAAAAAAAAAEAAAAAAAAAAFX6d7Prlp3c4rrYyilPHFxb5PvDsTMTvCj6SWMLuOREQlfJa3LsU6yShu7zwuSy8I6g8w1XpJLm2B04PIGzXWBmVSAyQgv6gdPSazGIyeV39qA6IAAAAAAAAAAAASAAAAAAAAAAaG2tB+8UTpT3XLDjJ8lJPKz4AUK3orrYPhVGfjC2HHzaAwW7M1sVx0t33Yqz/a2A2XppqUpWRlCSeNycXGUfenyA71MQNysD1ZLAGlZqcATTq8gWHZes3luPn9V/kB0gAAAAAAAAAABAAAAAAAAAAAAAeLbFGMpvlGLk/clkCjbzlKU3zlJyfvbyBs1gbEGB5um8AcK+i6y6FVWHKbws8ku9+AGFXzqslVanCyDxKL+fivEDu7O1mcceIFs0d+/HPb2/qBnAAAAAAAAAAAAAAAAAAAAAAAc7b9u7RJds2o/Dm/wQFWiBmgwM0WB5sYG10YoTussfOMEl4bz/oBs9KNgLVQ34YjqIL0JclJexLw+QFE0l06puFicJweJQksNMC5bJ2knjjxAsdViksoD2AAAAAAAAAAAJAAQAAkCAAEgQBwelFv+XD7Un8kBXetAz12AbEJATJAbfRyzdvlD24fin/VgWUDmba2HTql6a3bEsRuj668H3rwYFJ1mnu0VijavRb9C1epP9H4AblfSRKON7D94Ex6S9u8394DYXSxLlJ+7mBYthbRlqK3Y4SglLEXJY3ljmvADpgQBIAABAAAAAAAAAAAAAVLpZb9Ml3QX5gVud4GejUAdCmwDYUgNrYUM6lP2YSb/AAQFoAAYNbpK7q5VWxU4SXFP5rufiB8+270LsqzZp3K6rm4fxYr/AJAViMUn7uwDs7K2s62uSA+hbG2oropN+l2eIHUAAAAAAAAAAAAAAAAAAFJ6YS+nf2I/ICq3zA86bVreSYFg0k8oDfggOl0eWLZ/+v8A5ICwgAAADlbS6O6XUNytqW++dkJShL4uPP4gVfa3QiVf0mmlKxLnVPG/918mBHR/Zut6yCdUqa4yTlOeI+inyS7QL8AAAAAEgAAAAAAAAAAABROmb/7h/Yj8gKvcBoyqcpKMVmTaUcd7fAC2X6SWmt6mbz6MWpd+Y8fxyvgBv0SygOjsaWL4/wAya/P8gLKAAAAAEASBAAABIACAAAAAAAAAAAAAonTL/Uy+zD5AVqaA3+iWjVmtqzyhmx/d5fjgC1dNNNnqrlzTcJe58V8mBx9Hb2AdPTz3Zwn3Si37s8QLZkAAAAAAAAAAAAJAgAAAAAAAAAAAAKF0u/1M/dD/AGoCvWMCw9AKs6iyfZGprzkv0AtfSKjf01mOLilNfB8fwyBR67cMDpae9NYAuOht364S74rPvXBgZwAAAAAAAAAAAAAAAAAAAAAGQAACi9IXvX2P+bHkkvyAr+oQFv6AafFVtvtTUV7or+oFqnFNOL5NNP3MD5pqaHXZOt84TlHyfBgeqW1yAuXRi3NUl7M/wa/uB2AAAAAAAAJAgAAAAAAAAAAAQBIGrrdYq13yfJeHeBy57dlF8YqS8HhgVnWW7+Zc8tt+8Dk38wPofRWjc0lS7ZJzf3n+mAOvkCldLNPu6jfXKyCl95cH+QHLriBZ+ik8dZHvUX5Z/UCxAMgAAAAAAAAAADzkBkCMgMgN4BkBkBvARvAcvbWz5WpTqklZFY3ZerNd2ex+IFQ1mpnW9y2Mq590lz9z5P4Aayt54YGrauIH1DRx3aq4+zXBeUUBm3gOB0trzCqfapuPwa/oByNNpMgdjZ9aqmp73ZiSxzQHdrtUllPKAlSAneAZAJgTkBkBkBkAAyBjyA3gI3gIcwPLmA6wCOtA8yuA8vUIDw9ZFdqA1tVqqJxcLernHtjJJr8QK5rtlaR8ab+pfsuW/X5PivMDmVbOsdsYudUq2+NkLFwj28Hxz5gXxa+PY0B6/fF3gc7b96lQ37Moy+GQK1ZtyFa5pvwAw07W1FrxTVOfui8efIC4bC62Fb6/CnJ5UIy3t1Y7X3gdLrgJVwEq0D0rAJ6wCd8Cd8BvASpAN4DzgCMARgCHEDy4geXADy4AeXWB4lQBglok+YGGeyoP6oGJ7Gr9heQELZMOxLyA9f4djkB5/cZdjAxWaC58p4+AHOlsC/O9Gdaff1Mf0A2qNBrFzti19kDo06e1es0/cBsxqkBkVbAyKDAlRYHtRA9JASkB6QEgSB7wBGAGAG6BG6A3QI3AG4BDgA3AI6sB1QEdUBLrAjqgHVAOrAdWAVYE9WA6sCdwCdwBuAN0Cd0CVEBugTuge8ARgBgBgBgBgBgBgBgA0A3QGAGAGADQDAEYAndAjAE4AYAYAYAYAYAYAYAYAYA9AAAAAAAAAADAACAJAAQBOAGAAAAAAAAAAAAAAAAAAAAAAAAAAAAAAAAAAAAAAAAAAAAAAAAAf//Z">
            <a:extLst>
              <a:ext uri="{FF2B5EF4-FFF2-40B4-BE49-F238E27FC236}">
                <a16:creationId xmlns:a16="http://schemas.microsoft.com/office/drawing/2014/main" id="{B2351994-9680-655E-560F-F3EA985A917F}"/>
              </a:ext>
            </a:extLst>
          </p:cNvPr>
          <p:cNvSpPr>
            <a:spLocks noChangeAspect="1" noChangeArrowheads="1"/>
          </p:cNvSpPr>
          <p:nvPr/>
        </p:nvSpPr>
        <p:spPr bwMode="auto">
          <a:xfrm>
            <a:off x="471488" y="144463"/>
            <a:ext cx="2873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CO" altLang="es-CO">
              <a:solidFill>
                <a:srgbClr val="000000"/>
              </a:solidFill>
            </a:endParaRPr>
          </a:p>
        </p:txBody>
      </p:sp>
      <p:sp>
        <p:nvSpPr>
          <p:cNvPr id="18440" name="CuadroTexto 8">
            <a:extLst>
              <a:ext uri="{FF2B5EF4-FFF2-40B4-BE49-F238E27FC236}">
                <a16:creationId xmlns:a16="http://schemas.microsoft.com/office/drawing/2014/main" id="{73A09D8B-397B-C4AC-AA6F-5CC871E5B07F}"/>
              </a:ext>
            </a:extLst>
          </p:cNvPr>
          <p:cNvSpPr txBox="1">
            <a:spLocks noChangeArrowheads="1"/>
          </p:cNvSpPr>
          <p:nvPr/>
        </p:nvSpPr>
        <p:spPr bwMode="auto">
          <a:xfrm>
            <a:off x="3419872" y="3068960"/>
            <a:ext cx="2664296" cy="707886"/>
          </a:xfrm>
          <a:prstGeom prst="rect">
            <a:avLst/>
          </a:prstGeom>
          <a:solidFill>
            <a:srgbClr val="003A6A"/>
          </a:solidFill>
          <a:ln/>
        </p:spPr>
        <p:style>
          <a:lnRef idx="0">
            <a:schemeClr val="accent1"/>
          </a:lnRef>
          <a:fillRef idx="3">
            <a:schemeClr val="accent1"/>
          </a:fillRef>
          <a:effectRef idx="3">
            <a:schemeClr val="accent1"/>
          </a:effectRef>
          <a:fontRef idx="minor">
            <a:schemeClr val="lt1"/>
          </a:fontRef>
        </p:style>
        <p:txBody>
          <a:bodyPr wrap="square">
            <a:spAutoFit/>
          </a:bodyPr>
          <a:lstStyle>
            <a:defPPr>
              <a:defRPr lang="es-CO"/>
            </a:defPPr>
            <a:lvl1pPr algn="just">
              <a:defRPr sz="2000" b="1" i="1">
                <a:solidFill>
                  <a:srgbClr val="1F497D"/>
                </a:solidFill>
                <a:latin typeface="Arial titulos"/>
              </a:defRPr>
            </a:lvl1pPr>
          </a:lstStyle>
          <a:p>
            <a:pPr algn="ctr"/>
            <a:r>
              <a:rPr lang="en-US" sz="2000" b="1" noProof="1">
                <a:solidFill>
                  <a:schemeClr val="bg1"/>
                </a:solidFill>
              </a:rPr>
              <a:t>BENEFICIOS A EMPLEADOS</a:t>
            </a:r>
          </a:p>
        </p:txBody>
      </p:sp>
    </p:spTree>
    <p:extLst>
      <p:ext uri="{BB962C8B-B14F-4D97-AF65-F5344CB8AC3E}">
        <p14:creationId xmlns:p14="http://schemas.microsoft.com/office/powerpoint/2010/main" val="1470090765"/>
      </p:ext>
    </p:extLst>
  </p:cSld>
  <p:clrMapOvr>
    <a:overrideClrMapping bg1="lt1" tx1="dk1" bg2="lt2" tx2="dk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8434" name="AutoShape 15" descr="data:image/jpeg;base64,/9j/4AAQSkZJRgABAQAAAQABAAD/2wCEAAkGBxAQDxANDxAPDw4QDxAQDg0PDA8PDw8OFREWFhYSFBQYHCggGBolGxQUIT0hJSkrLi4uFx8zODMsNygtLisBCgoKDg0OGhAQGywmHyQsLDQtMDc3LCwvLC4sLDQsLy0sLTQsLDEsLDAsLDQsLC0sLCwsLCwsLCwsLCwsLCwsLP/AABEIAOEA4QMBEQACEQEDEQH/xAAbAAEAAgMBAQAAAAAAAAAAAAAAAQYDBAUCB//EAEAQAAICAQEEBgYHBgUFAAAAAAABAgMRBAUSITEGE0FRYZEiMlJxgbEjQnKCocHRBxRDYuHxFTM0ssIWJFNz8P/EABoBAQADAQEBAAAAAAAAAAAAAAACAwQBBQb/xAAxEQEAAgEDAgMGAwkAAAAAAAAAAQIDBBExEiEFE0FCUWFxsdEiMpEUIzNicoGhwfH/2gAMAwEAAhEDEQA/APuAAAAAAAAAAAAAAAAAAAAAAAAAAAAAAAAAAAAAAAAAc3be3tNo4b+ptjXn1Y85zfdGK4sha8V5X4NNkzTtSPsq8v2h7zfU6K2cF9aVtdba790r86fSG6vhtOLZI3/V1di9NdNqJqmanprperXbjEn3RkuDZ2uasztPaVefwzLjr11mLV98fZZS55wAAAAAAAAAAAAAAAAAAAAABIEASBAEgVvpp0ojs+lbq6zVXNx09HtS9qX8qK736e0ctWl03mzNrdqxzP8Ar5vnej0jtnLU6ubv1c+LnLjGC9mtfVSK4p6zy15NTvHRSNqx6ff3s04uEs93k0dlGtmDaVULI8GsvisPin3ruZXesWhv02e2O28L1+zrbs9TRKi5uV+mahKT52Vv1ZPx4Y+BPBeZjpnmGPxXS1x3jLj/AC27/KfWFuNDyUgAIAAAAACQIAASAAAAIAASAAgAAAAY9TqI1wlbN7sIRcpSfZFLLOTO0bpVrNrRWOZfHapz12os2pcnmz0NNB/w9Mn6KXi+fxKaRvPVL0dXeMcRgpxHPxlmsi48S2WOsteV7te7nEV9bC4vuX6/3IbLott2eqZbstyeXF8Mt8vEjML6XbnRvXPSbTq3v8vURdUn2PtjLzx5lEW6MsfF6eTF+0aG0etZ3h9aNz5gAAAIckuYHjrUBKsA9KQEgAAAAAAAAAEgAIAAAAFL/alq3+616KDxPW3RqeOaqj6U/wAFj4lOXvtX3vQ0EdM2zT7Mf5ntDiQpUIqMVhRSSS7Ei2I2YbW6p3loa95xBcHLhntS7X5Y8zkp1naN2CWhnuuUIScY83GLaQcizSutfqy5rk8cUcmF1btPVa5ylp/aqm2pdrWYtfIxZ4/FV9F4XbfDk39z7dsPaEdRSpxeXFuua7VZB4afz+Jtpbqjd81qMM4skxLoE1ABjvtUVl/Bd7A50tTl5bAmNwGSNoGRWAZabuOH8AM4AAAAAAAAABIEAAJAgChdJqv3jbNFfZptHKeP57J4+UUUWn978oenjrtop/mt9IZ7tmy7EW9Tz+iXAeklKc5YeI4jnxfpP5ryETDt4mOy1uUKNPl4UIQ48uLx82wi+a66O/Jzhc4yfOEsOOcdi7A45MYSeohXLdzlZcF2NmTN3yR8H0vh0eXo7Wn2lp6MdJZaXU2zS36LpydlaeHnPCcfHHmiNLzS3wWajSV1OKscWjj7LlT0vsjOKvphXXJr6VTluqtv18td3E0Rmj1ePfw63sd3b2V0h0mqk4UXQnNcXDjGWO/dfHBZXJW3EsubS5sMb3rMQ1tr6v6RwXKPD4k2dpq8DJG8DLG4DIrgPXXgdeizeipd6A9gAAAAAAkCAJAgAAAAUTWRf+OXYzx0VOPcpSyZrfxZ+T1q99DX+qfpDqzVvYn5EmRyNnztSnuxz6fH0c/ViErR3a+29PZqIKEoSjh5WMpP3rJ2L7K5xxKm7T2XbTmUoNwWXvYTSXbl/wBiXXGyFcVrWiseriaC3Ds1D7PU+01iK+HF/AyV7zNpfSZoila4K+jNotR6S8jsV3Rtl6YfQnqoOuuDeHGuMXl5/wDuZbanZ5uLUWi0zDlbVl1K02pqxC6Go3I2wbU3CfBruwU3rNYiYelgzRmval+9Zjj5OnLatnWpW4l1jaU0t17/ADw1y44ZfTLO+0vP1OhxeXOTFPHMN6GoNDx2aF4GeNwGRXgHeB39jSzSn4yx5gbwAAAAAAJAgAAAAAAFP6S2rS7S0etkvorarNLY+6ed+Hzl5IzZZ6bxZ62jr52lyYo5iYtH0lvajpDFerHzZLzFFdN75Vqzbc63NR4RnJvh2S/tjyI7r/KaF2v1NvqKb8eKXmcPKVLpHrL5TWj6zfnPHWQhJyUU3wi+9vuK7finphv0+KuCvnX/ALN3/o6+MIPUzjpasZjBrrNRY+2XVppRX2mvcXxinhgvrqxMzzLBqejyrmpaeV1sVFS37YQhFS7YuMW38TvRsqnU+ZHfs15avUQzvReFzknlJd43drEejHbthW20wT+iofWSftWdi8yufxTs1YonFS1p5nh2Y7Ud1tVa47kutm+6KTS82zsV3tCFr9GG0z69nbq1BpeM267wM8bwPavAh3gXfZdLhTXF893L97eX8wNoAAAAAAAAAAAAAADmdI9jQ1umnppvG9hwmuddkXmMl8SF6ReuzRpNRbT5YyR/2FA0j6ub02vk6L4cFvLdrvXZKE3weTJE7drPetjrkjzMHeJ/WPnD3tTaeioi0mpS74yTefFvgLZKxw7i0mW/o5Glu12031GkjONecT1MvRorj4yx6T8EKxbJwnmth0kb3nefcvPRXoJpdB9M279QuLusWFF9rjHs9/E1UxxTh4Gq1mTPO88K/tjUu+6Vj5N+iu6K5IsZDRtReXyXP3AhzatN105xs01ltM20t2mclut8OKRCIhfbJasxsuN/7P8AZ11MIvTLTzUY8aXuSXDk+aZ3ogjU5N95ndg13QejT6Xd0VbVkG5zcpOdlyxxy3zfchFYhDJltk/MqKkSVs0LQM0bwPf7wB3Oi+znfYrZL6Kt83ynNcooC8AAAAAAAAAAACQAAAAA1dfs+m+PV31V2w9mcFJfictWJ5WY8t8c70mYlyaehezYS346OjK5ZhlL4MrjDSPRpt4jqbRtN5d2mqMIqMIxhFcoxiope5ItY5mZneUaiG9CUVwbjJJ+LWA4+R62+VVjqlFqcZbss8MM5M7LMeObztBCyU2oT4RbWd3nu54kd91vlxTvL61pXDq4dXjq91bndu44E2bfd5s1tUedkF4byyBgltehfxPKE38kBUdsaSm26VlUXFS4y4YUpdrx2AaUtlLHBvyA0NTopxaSjKWXiO7Ftt92AO5sTojbNqzU/RV/+LKdkl4+z8/cBeaKYwioQSjGKworkkBkAAAAAAAAAAAEAAAAAAAAAAFX6d7Prlp3c4rrYyilPHFxb5PvDsTMTvCj6SWMLuOREQlfJa3LsU6yShu7zwuSy8I6g8w1XpJLm2B04PIGzXWBmVSAyQgv6gdPSazGIyeV39qA6IAAAAAAAAAAAASAAAAAAAAAAaG2tB+8UTpT3XLDjJ8lJPKz4AUK3orrYPhVGfjC2HHzaAwW7M1sVx0t33Yqz/a2A2XppqUpWRlCSeNycXGUfenyA71MQNysD1ZLAGlZqcATTq8gWHZes3luPn9V/kB0gAAAAAAAAAABAAAAAAAAAAAAAeLbFGMpvlGLk/clkCjbzlKU3zlJyfvbyBs1gbEGB5um8AcK+i6y6FVWHKbws8ku9+AGFXzqslVanCyDxKL+fivEDu7O1mcceIFs0d+/HPb2/qBnAAAAAAAAAAAAAAAAAAAAAAAc7b9u7RJds2o/Dm/wQFWiBmgwM0WB5sYG10YoTussfOMEl4bz/oBs9KNgLVQ34YjqIL0JclJexLw+QFE0l06puFicJweJQksNMC5bJ2knjjxAsdViksoD2AAAAAAAAAAAJAAQAAkCAAEgQBwelFv+XD7Un8kBXetAz12AbEJATJAbfRyzdvlD24fin/VgWUDmba2HTql6a3bEsRuj668H3rwYFJ1mnu0VijavRb9C1epP9H4AblfSRKON7D94Ex6S9u8394DYXSxLlJ+7mBYthbRlqK3Y4SglLEXJY3ljmvADpgQBIAABAAAAAAAAAAAAAVLpZb9Ml3QX5gVud4GejUAdCmwDYUgNrYUM6lP2YSb/AAQFoAAYNbpK7q5VWxU4SXFP5rufiB8+270LsqzZp3K6rm4fxYr/AJAViMUn7uwDs7K2s62uSA+hbG2oropN+l2eIHUAAAAAAAAAAAAAAAAAAFJ6YS+nf2I/ICq3zA86bVreSYFg0k8oDfggOl0eWLZ/+v8A5ICwgAAADlbS6O6XUNytqW++dkJShL4uPP4gVfa3QiVf0mmlKxLnVPG/918mBHR/Zut6yCdUqa4yTlOeI+inyS7QL8AAAAAEgAAAAAAAAAAABROmb/7h/Yj8gKvcBoyqcpKMVmTaUcd7fAC2X6SWmt6mbz6MWpd+Y8fxyvgBv0SygOjsaWL4/wAya/P8gLKAAAAAEASBAAABIACAAAAAAAAAAAAAonTL/Uy+zD5AVqaA3+iWjVmtqzyhmx/d5fjgC1dNNNnqrlzTcJe58V8mBx9Hb2AdPTz3Zwn3Si37s8QLZkAAAAAAAAAAAAJAgAAAAAAAAAAAAKF0u/1M/dD/AGoCvWMCw9AKs6iyfZGprzkv0AtfSKjf01mOLilNfB8fwyBR67cMDpae9NYAuOht364S74rPvXBgZwAAAAAAAAAAAAAAAAAAAAAGQAACi9IXvX2P+bHkkvyAr+oQFv6AafFVtvtTUV7or+oFqnFNOL5NNP3MD5pqaHXZOt84TlHyfBgeqW1yAuXRi3NUl7M/wa/uB2AAAAAAAAJAgAAAAAAAAAAAQBIGrrdYq13yfJeHeBy57dlF8YqS8HhgVnWW7+Zc8tt+8Dk38wPofRWjc0lS7ZJzf3n+mAOvkCldLNPu6jfXKyCl95cH+QHLriBZ+ik8dZHvUX5Z/UCxAMgAAAAAAAAAADzkBkCMgMgN4BkBkBvARvAcvbWz5WpTqklZFY3ZerNd2ex+IFQ1mpnW9y2Mq590lz9z5P4Aayt54YGrauIH1DRx3aq4+zXBeUUBm3gOB0trzCqfapuPwa/oByNNpMgdjZ9aqmp73ZiSxzQHdrtUllPKAlSAneAZAJgTkBkBkBkAAyBjyA3gI3gIcwPLmA6wCOtA8yuA8vUIDw9ZFdqA1tVqqJxcLernHtjJJr8QK5rtlaR8ab+pfsuW/X5PivMDmVbOsdsYudUq2+NkLFwj28Hxz5gXxa+PY0B6/fF3gc7b96lQ37Moy+GQK1ZtyFa5pvwAw07W1FrxTVOfui8efIC4bC62Fb6/CnJ5UIy3t1Y7X3gdLrgJVwEq0D0rAJ6wCd8Cd8BvASpAN4DzgCMARgCHEDy4geXADy4AeXWB4lQBglok+YGGeyoP6oGJ7Gr9heQELZMOxLyA9f4djkB5/cZdjAxWaC58p4+AHOlsC/O9Gdaff1Mf0A2qNBrFzti19kDo06e1es0/cBsxqkBkVbAyKDAlRYHtRA9JASkB6QEgSB7wBGAGAG6BG6A3QI3AG4BDgA3AI6sB1QEdUBLrAjqgHVAOrAdWAVYE9WA6sCdwCdwBuAN0Cd0CVEBugTuge8ARgBgBgBgBgBgBgBgA0A3QGAGAGADQDAEYAndAjAE4AYAYAYAYAYAYAYAYAYA9AAAAAAAAAADAACAJAAQBOAGAAAAAAAAAAAAAAAAAAAAAAAAAAAAAAAAAAAAAAAAAAAAAAAAAf//Z">
            <a:extLst>
              <a:ext uri="{FF2B5EF4-FFF2-40B4-BE49-F238E27FC236}">
                <a16:creationId xmlns:a16="http://schemas.microsoft.com/office/drawing/2014/main" id="{B2351994-9680-655E-560F-F3EA985A917F}"/>
              </a:ext>
            </a:extLst>
          </p:cNvPr>
          <p:cNvSpPr>
            <a:spLocks noChangeAspect="1" noChangeArrowheads="1"/>
          </p:cNvSpPr>
          <p:nvPr/>
        </p:nvSpPr>
        <p:spPr bwMode="auto">
          <a:xfrm>
            <a:off x="471488" y="144463"/>
            <a:ext cx="2873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CO" altLang="es-CO">
              <a:solidFill>
                <a:srgbClr val="000000"/>
              </a:solidFill>
            </a:endParaRPr>
          </a:p>
        </p:txBody>
      </p:sp>
      <p:sp>
        <p:nvSpPr>
          <p:cNvPr id="2" name="CuadroTexto 8">
            <a:extLst>
              <a:ext uri="{FF2B5EF4-FFF2-40B4-BE49-F238E27FC236}">
                <a16:creationId xmlns:a16="http://schemas.microsoft.com/office/drawing/2014/main" id="{B8A19078-8803-AC78-0735-D0CBC2433B3E}"/>
              </a:ext>
            </a:extLst>
          </p:cNvPr>
          <p:cNvSpPr txBox="1">
            <a:spLocks noChangeArrowheads="1"/>
          </p:cNvSpPr>
          <p:nvPr/>
        </p:nvSpPr>
        <p:spPr bwMode="auto">
          <a:xfrm>
            <a:off x="899592" y="75775"/>
            <a:ext cx="338437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s-CO"/>
            </a:defPPr>
            <a:lvl1pPr algn="just">
              <a:defRPr sz="2000" b="1" i="1">
                <a:solidFill>
                  <a:srgbClr val="1F497D"/>
                </a:solidFill>
                <a:latin typeface="Arial titulos"/>
              </a:defRPr>
            </a:lvl1pPr>
          </a:lstStyle>
          <a:p>
            <a:r>
              <a:rPr lang="es-CO" altLang="es-CO" dirty="0"/>
              <a:t>Beneficios a empleados</a:t>
            </a:r>
          </a:p>
        </p:txBody>
      </p:sp>
      <p:sp>
        <p:nvSpPr>
          <p:cNvPr id="4" name="Rectángulo: esquinas redondeadas 3">
            <a:extLst>
              <a:ext uri="{FF2B5EF4-FFF2-40B4-BE49-F238E27FC236}">
                <a16:creationId xmlns:a16="http://schemas.microsoft.com/office/drawing/2014/main" id="{9977263E-49AE-0589-1C7D-5A3B97C44152}"/>
              </a:ext>
            </a:extLst>
          </p:cNvPr>
          <p:cNvSpPr/>
          <p:nvPr/>
        </p:nvSpPr>
        <p:spPr>
          <a:xfrm>
            <a:off x="323528" y="502507"/>
            <a:ext cx="8579408" cy="3934606"/>
          </a:xfrm>
          <a:prstGeom prst="roundRect">
            <a:avLst/>
          </a:prstGeom>
          <a:ln w="19050">
            <a:prstDash val="sysDot"/>
          </a:ln>
        </p:spPr>
        <p:style>
          <a:lnRef idx="2">
            <a:schemeClr val="accent1"/>
          </a:lnRef>
          <a:fillRef idx="1">
            <a:schemeClr val="lt1"/>
          </a:fillRef>
          <a:effectRef idx="0">
            <a:schemeClr val="accent1"/>
          </a:effectRef>
          <a:fontRef idx="minor">
            <a:schemeClr val="dk1"/>
          </a:fontRef>
        </p:style>
        <p:txBody>
          <a:bodyPr rtlCol="0" anchor="ctr"/>
          <a:lstStyle/>
          <a:p>
            <a:r>
              <a:rPr lang="es-CO" sz="1800" b="1" i="0" u="none" strike="noStrike" baseline="0" dirty="0">
                <a:solidFill>
                  <a:srgbClr val="000000"/>
                </a:solidFill>
                <a:latin typeface="Verdana" panose="020B0604030504040204" pitchFamily="34" charset="0"/>
              </a:rPr>
              <a:t>5.2. Beneficios </a:t>
            </a:r>
            <a:r>
              <a:rPr lang="es-CO" sz="1800" b="1" i="0" u="none" strike="noStrike" baseline="0" dirty="0" err="1">
                <a:solidFill>
                  <a:srgbClr val="000000"/>
                </a:solidFill>
                <a:latin typeface="Verdana" panose="020B0604030504040204" pitchFamily="34" charset="0"/>
              </a:rPr>
              <a:t>posempleo</a:t>
            </a:r>
            <a:r>
              <a:rPr lang="es-CO" sz="1800" b="1" i="0" u="none" strike="noStrike" baseline="0" dirty="0">
                <a:solidFill>
                  <a:srgbClr val="000000"/>
                </a:solidFill>
                <a:latin typeface="Verdana" panose="020B0604030504040204" pitchFamily="34" charset="0"/>
              </a:rPr>
              <a:t> </a:t>
            </a:r>
            <a:endParaRPr lang="es-CO" sz="1800" b="1" dirty="0">
              <a:solidFill>
                <a:srgbClr val="000000"/>
              </a:solidFill>
              <a:latin typeface="Verdana" panose="020B0604030504040204" pitchFamily="34" charset="0"/>
            </a:endParaRPr>
          </a:p>
          <a:p>
            <a:r>
              <a:rPr lang="es-CO" sz="1800" b="0" i="1" u="none" strike="noStrike" baseline="0" dirty="0">
                <a:solidFill>
                  <a:srgbClr val="000000"/>
                </a:solidFill>
                <a:latin typeface="Verdana" panose="020B0604030504040204" pitchFamily="34" charset="0"/>
              </a:rPr>
              <a:t>5.2.2. Medición </a:t>
            </a:r>
            <a:endParaRPr lang="es-MX" sz="1800" b="1" i="1" dirty="0">
              <a:solidFill>
                <a:srgbClr val="000000"/>
              </a:solidFill>
              <a:latin typeface="Verdana" panose="020B0604030504040204" pitchFamily="34" charset="0"/>
            </a:endParaRPr>
          </a:p>
          <a:p>
            <a:pPr algn="l"/>
            <a:endParaRPr lang="es-CO" sz="1800" b="0" i="0" u="none" strike="noStrike" baseline="0" dirty="0">
              <a:solidFill>
                <a:srgbClr val="000000"/>
              </a:solidFill>
              <a:latin typeface="Verdana" panose="020B0604030504040204" pitchFamily="34" charset="0"/>
            </a:endParaRPr>
          </a:p>
          <a:p>
            <a:r>
              <a:rPr lang="es-MX" sz="1800" b="0" i="0" u="none" strike="noStrike" baseline="0" dirty="0">
                <a:solidFill>
                  <a:srgbClr val="000000"/>
                </a:solidFill>
                <a:latin typeface="Verdana" panose="020B0604030504040204" pitchFamily="34" charset="0"/>
              </a:rPr>
              <a:t>17. La tasa de descuento que se utilizará para la medición del valor presente del pasivo por beneficios </a:t>
            </a:r>
            <a:r>
              <a:rPr lang="es-MX" sz="1800" b="0" i="0" u="none" strike="noStrike" baseline="0" dirty="0" err="1">
                <a:solidFill>
                  <a:srgbClr val="000000"/>
                </a:solidFill>
                <a:latin typeface="Verdana" panose="020B0604030504040204" pitchFamily="34" charset="0"/>
              </a:rPr>
              <a:t>posempleo</a:t>
            </a:r>
            <a:r>
              <a:rPr lang="es-MX" sz="1800" b="0" i="0" u="none" strike="noStrike" baseline="0" dirty="0">
                <a:solidFill>
                  <a:srgbClr val="000000"/>
                </a:solidFill>
                <a:latin typeface="Verdana" panose="020B0604030504040204" pitchFamily="34" charset="0"/>
              </a:rPr>
              <a:t> será la </a:t>
            </a:r>
            <a:r>
              <a:rPr lang="es-MX" sz="1800" b="0" i="0" u="none" strike="noStrike" baseline="0" dirty="0">
                <a:solidFill>
                  <a:srgbClr val="1F2023"/>
                </a:solidFill>
                <a:latin typeface="Verdana" panose="020B0604030504040204" pitchFamily="34" charset="0"/>
              </a:rPr>
              <a:t>tasa </a:t>
            </a:r>
            <a:r>
              <a:rPr lang="es-MX" sz="1800" b="0" i="0" u="none" strike="sngStrike" baseline="0" dirty="0">
                <a:solidFill>
                  <a:srgbClr val="871723"/>
                </a:solidFill>
                <a:latin typeface="Verdana" panose="020B0604030504040204" pitchFamily="34" charset="0"/>
              </a:rPr>
              <a:t>reglamentada para este fin o, en su defecto, la tasa </a:t>
            </a:r>
            <a:r>
              <a:rPr lang="es-MX" sz="1800" b="0" i="0" u="none" strike="noStrike" baseline="0" dirty="0">
                <a:solidFill>
                  <a:srgbClr val="1F2023"/>
                </a:solidFill>
                <a:latin typeface="Verdana" panose="020B0604030504040204" pitchFamily="34" charset="0"/>
              </a:rPr>
              <a:t>de interés extraída de la curva cero cupón de los TES </a:t>
            </a:r>
            <a:r>
              <a:rPr lang="es-MX" sz="1800" b="0" i="0" u="none" strike="noStrike" baseline="0" dirty="0">
                <a:solidFill>
                  <a:srgbClr val="376D95"/>
                </a:solidFill>
                <a:latin typeface="Verdana" panose="020B0604030504040204" pitchFamily="34" charset="0"/>
              </a:rPr>
              <a:t>en pesos</a:t>
            </a:r>
            <a:r>
              <a:rPr lang="es-MX" sz="1800" b="0" i="0" u="none" strike="noStrike" baseline="0" dirty="0">
                <a:solidFill>
                  <a:srgbClr val="1F2023"/>
                </a:solidFill>
                <a:latin typeface="Verdana" panose="020B0604030504040204" pitchFamily="34" charset="0"/>
              </a:rPr>
              <a:t>, emitidos por el Gobierno Nacional, </a:t>
            </a:r>
            <a:r>
              <a:rPr lang="es-MX" sz="1800" b="0" i="0" u="none" strike="noStrike" baseline="0" dirty="0">
                <a:solidFill>
                  <a:srgbClr val="000000"/>
                </a:solidFill>
                <a:latin typeface="Verdana" panose="020B0604030504040204" pitchFamily="34" charset="0"/>
              </a:rPr>
              <a:t>más cercana a los plazos estimados para </a:t>
            </a:r>
            <a:r>
              <a:rPr lang="es-MX" sz="1800" b="0" i="0" u="none" strike="noStrike" baseline="0" dirty="0">
                <a:solidFill>
                  <a:srgbClr val="1F2023"/>
                </a:solidFill>
                <a:latin typeface="Verdana" panose="020B0604030504040204" pitchFamily="34" charset="0"/>
              </a:rPr>
              <a:t>el pago de dicho pasivo. </a:t>
            </a:r>
          </a:p>
          <a:p>
            <a:endParaRPr lang="es-MX" sz="1800" b="0" i="0" u="none" strike="noStrike" baseline="0" dirty="0">
              <a:solidFill>
                <a:srgbClr val="000000"/>
              </a:solidFill>
              <a:latin typeface="Verdana" panose="020B0604030504040204" pitchFamily="34" charset="0"/>
            </a:endParaRPr>
          </a:p>
        </p:txBody>
      </p:sp>
    </p:spTree>
    <p:extLst>
      <p:ext uri="{BB962C8B-B14F-4D97-AF65-F5344CB8AC3E}">
        <p14:creationId xmlns:p14="http://schemas.microsoft.com/office/powerpoint/2010/main" val="2373166242"/>
      </p:ext>
    </p:extLst>
  </p:cSld>
  <p:clrMapOvr>
    <a:overrideClrMapping bg1="lt1" tx1="dk1" bg2="lt2" tx2="dk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8434" name="AutoShape 15" descr="data:image/jpeg;base64,/9j/4AAQSkZJRgABAQAAAQABAAD/2wCEAAkGBxAQDxANDxAPDw4QDxAQDg0PDA8PDw8OFREWFhYSFBQYHCggGBolGxQUIT0hJSkrLi4uFx8zODMsNygtLisBCgoKDg0OGhAQGywmHyQsLDQtMDc3LCwvLC4sLDQsLy0sLTQsLDEsLDAsLDQsLC0sLCwsLCwsLCwsLCwsLCwsLP/AABEIAOEA4QMBEQACEQEDEQH/xAAbAAEAAgMBAQAAAAAAAAAAAAAAAQYDBAUCB//EAEAQAAICAQEEBgYHBgUFAAAAAAABAgMRBAUSITEGE0FRYZEiMlJxgbEjQnKCocHRBxRDYuHxFTM0ssIWJFNz8P/EABoBAQADAQEBAAAAAAAAAAAAAAACAwQBBQb/xAAxEQEAAgEDAgMGAwkAAAAAAAAAAQIDBBExEiEFE0FCUWFxsdEiMpEUIzNicoGhwfH/2gAMAwEAAhEDEQA/APuAAAAAAAAAAAAAAAAAAAAAAAAAAAAAAAAAAAAAAAAAc3be3tNo4b+ptjXn1Y85zfdGK4sha8V5X4NNkzTtSPsq8v2h7zfU6K2cF9aVtdba790r86fSG6vhtOLZI3/V1di9NdNqJqmanprperXbjEn3RkuDZ2uasztPaVefwzLjr11mLV98fZZS55wAAAAAAAAAAAAAAAAAAAAABIEASBAEgVvpp0ojs+lbq6zVXNx09HtS9qX8qK736e0ctWl03mzNrdqxzP8Ar5vnej0jtnLU6ubv1c+LnLjGC9mtfVSK4p6zy15NTvHRSNqx6ff3s04uEs93k0dlGtmDaVULI8GsvisPin3ruZXesWhv02e2O28L1+zrbs9TRKi5uV+mahKT52Vv1ZPx4Y+BPBeZjpnmGPxXS1x3jLj/AC27/KfWFuNDyUgAIAAAAACQIAASAAAAIAASAAgAAAAY9TqI1wlbN7sIRcpSfZFLLOTO0bpVrNrRWOZfHapz12os2pcnmz0NNB/w9Mn6KXi+fxKaRvPVL0dXeMcRgpxHPxlmsi48S2WOsteV7te7nEV9bC4vuX6/3IbLott2eqZbstyeXF8Mt8vEjML6XbnRvXPSbTq3v8vURdUn2PtjLzx5lEW6MsfF6eTF+0aG0etZ3h9aNz5gAAAIckuYHjrUBKsA9KQEgAAAAAAAAAEgAIAAAAFL/alq3+616KDxPW3RqeOaqj6U/wAFj4lOXvtX3vQ0EdM2zT7Mf5ntDiQpUIqMVhRSSS7Ei2I2YbW6p3loa95xBcHLhntS7X5Y8zkp1naN2CWhnuuUIScY83GLaQcizSutfqy5rk8cUcmF1btPVa5ylp/aqm2pdrWYtfIxZ4/FV9F4XbfDk39z7dsPaEdRSpxeXFuua7VZB4afz+Jtpbqjd81qMM4skxLoE1ABjvtUVl/Bd7A50tTl5bAmNwGSNoGRWAZabuOH8AM4AAAAAAAAABIEAAJAgChdJqv3jbNFfZptHKeP57J4+UUUWn978oenjrtop/mt9IZ7tmy7EW9Tz+iXAeklKc5YeI4jnxfpP5ryETDt4mOy1uUKNPl4UIQ48uLx82wi+a66O/Jzhc4yfOEsOOcdi7A45MYSeohXLdzlZcF2NmTN3yR8H0vh0eXo7Wn2lp6MdJZaXU2zS36LpydlaeHnPCcfHHmiNLzS3wWajSV1OKscWjj7LlT0vsjOKvphXXJr6VTluqtv18td3E0Rmj1ePfw63sd3b2V0h0mqk4UXQnNcXDjGWO/dfHBZXJW3EsubS5sMb3rMQ1tr6v6RwXKPD4k2dpq8DJG8DLG4DIrgPXXgdeizeipd6A9gAAAAAAkCAJAgAAAAUTWRf+OXYzx0VOPcpSyZrfxZ+T1q99DX+qfpDqzVvYn5EmRyNnztSnuxz6fH0c/ViErR3a+29PZqIKEoSjh5WMpP3rJ2L7K5xxKm7T2XbTmUoNwWXvYTSXbl/wBiXXGyFcVrWiseriaC3Ds1D7PU+01iK+HF/AyV7zNpfSZoila4K+jNotR6S8jsV3Rtl6YfQnqoOuuDeHGuMXl5/wDuZbanZ5uLUWi0zDlbVl1K02pqxC6Go3I2wbU3CfBruwU3rNYiYelgzRmval+9Zjj5OnLatnWpW4l1jaU0t17/ADw1y44ZfTLO+0vP1OhxeXOTFPHMN6GoNDx2aF4GeNwGRXgHeB39jSzSn4yx5gbwAAAAAAJAgAAAAAAFP6S2rS7S0etkvorarNLY+6ed+Hzl5IzZZ6bxZ62jr52lyYo5iYtH0lvajpDFerHzZLzFFdN75Vqzbc63NR4RnJvh2S/tjyI7r/KaF2v1NvqKb8eKXmcPKVLpHrL5TWj6zfnPHWQhJyUU3wi+9vuK7finphv0+KuCvnX/ALN3/o6+MIPUzjpasZjBrrNRY+2XVppRX2mvcXxinhgvrqxMzzLBqejyrmpaeV1sVFS37YQhFS7YuMW38TvRsqnU+ZHfs15avUQzvReFzknlJd43drEejHbthW20wT+iofWSftWdi8yufxTs1YonFS1p5nh2Y7Ud1tVa47kutm+6KTS82zsV3tCFr9GG0z69nbq1BpeM267wM8bwPavAh3gXfZdLhTXF893L97eX8wNoAAAAAAAAAAAAAADmdI9jQ1umnppvG9hwmuddkXmMl8SF6ReuzRpNRbT5YyR/2FA0j6ub02vk6L4cFvLdrvXZKE3weTJE7drPetjrkjzMHeJ/WPnD3tTaeioi0mpS74yTefFvgLZKxw7i0mW/o5Glu12031GkjONecT1MvRorj4yx6T8EKxbJwnmth0kb3nefcvPRXoJpdB9M279QuLusWFF9rjHs9/E1UxxTh4Gq1mTPO88K/tjUu+6Vj5N+iu6K5IsZDRtReXyXP3AhzatN105xs01ltM20t2mclut8OKRCIhfbJasxsuN/7P8AZ11MIvTLTzUY8aXuSXDk+aZ3ogjU5N95ndg13QejT6Xd0VbVkG5zcpOdlyxxy3zfchFYhDJltk/MqKkSVs0LQM0bwPf7wB3Oi+znfYrZL6Kt83ynNcooC8AAAAAAAAAAACQAAAAA1dfs+m+PV31V2w9mcFJfictWJ5WY8t8c70mYlyaehezYS346OjK5ZhlL4MrjDSPRpt4jqbRtN5d2mqMIqMIxhFcoxiope5ItY5mZneUaiG9CUVwbjJJ+LWA4+R62+VVjqlFqcZbss8MM5M7LMeObztBCyU2oT4RbWd3nu54kd91vlxTvL61pXDq4dXjq91bndu44E2bfd5s1tUedkF4byyBgltehfxPKE38kBUdsaSm26VlUXFS4y4YUpdrx2AaUtlLHBvyA0NTopxaSjKWXiO7Ftt92AO5sTojbNqzU/RV/+LKdkl4+z8/cBeaKYwioQSjGKworkkBkAAAAAAAAAAAEAAAAAAAAAAFX6d7Prlp3c4rrYyilPHFxb5PvDsTMTvCj6SWMLuOREQlfJa3LsU6yShu7zwuSy8I6g8w1XpJLm2B04PIGzXWBmVSAyQgv6gdPSazGIyeV39qA6IAAAAAAAAAAAASAAAAAAAAAAaG2tB+8UTpT3XLDjJ8lJPKz4AUK3orrYPhVGfjC2HHzaAwW7M1sVx0t33Yqz/a2A2XppqUpWRlCSeNycXGUfenyA71MQNysD1ZLAGlZqcATTq8gWHZes3luPn9V/kB0gAAAAAAAAAABAAAAAAAAAAAAAeLbFGMpvlGLk/clkCjbzlKU3zlJyfvbyBs1gbEGB5um8AcK+i6y6FVWHKbws8ku9+AGFXzqslVanCyDxKL+fivEDu7O1mcceIFs0d+/HPb2/qBnAAAAAAAAAAAAAAAAAAAAAAAc7b9u7RJds2o/Dm/wQFWiBmgwM0WB5sYG10YoTussfOMEl4bz/oBs9KNgLVQ34YjqIL0JclJexLw+QFE0l06puFicJweJQksNMC5bJ2knjjxAsdViksoD2AAAAAAAAAAAJAAQAAkCAAEgQBwelFv+XD7Un8kBXetAz12AbEJATJAbfRyzdvlD24fin/VgWUDmba2HTql6a3bEsRuj668H3rwYFJ1mnu0VijavRb9C1epP9H4AblfSRKON7D94Ex6S9u8394DYXSxLlJ+7mBYthbRlqK3Y4SglLEXJY3ljmvADpgQBIAABAAAAAAAAAAAAAVLpZb9Ml3QX5gVud4GejUAdCmwDYUgNrYUM6lP2YSb/AAQFoAAYNbpK7q5VWxU4SXFP5rufiB8+270LsqzZp3K6rm4fxYr/AJAViMUn7uwDs7K2s62uSA+hbG2oropN+l2eIHUAAAAAAAAAAAAAAAAAAFJ6YS+nf2I/ICq3zA86bVreSYFg0k8oDfggOl0eWLZ/+v8A5ICwgAAADlbS6O6XUNytqW++dkJShL4uPP4gVfa3QiVf0mmlKxLnVPG/918mBHR/Zut6yCdUqa4yTlOeI+inyS7QL8AAAAAEgAAAAAAAAAAABROmb/7h/Yj8gKvcBoyqcpKMVmTaUcd7fAC2X6SWmt6mbz6MWpd+Y8fxyvgBv0SygOjsaWL4/wAya/P8gLKAAAAAEASBAAABIACAAAAAAAAAAAAAonTL/Uy+zD5AVqaA3+iWjVmtqzyhmx/d5fjgC1dNNNnqrlzTcJe58V8mBx9Hb2AdPTz3Zwn3Si37s8QLZkAAAAAAAAAAAAJAgAAAAAAAAAAAAKF0u/1M/dD/AGoCvWMCw9AKs6iyfZGprzkv0AtfSKjf01mOLilNfB8fwyBR67cMDpae9NYAuOht364S74rPvXBgZwAAAAAAAAAAAAAAAAAAAAAGQAACi9IXvX2P+bHkkvyAr+oQFv6AafFVtvtTUV7or+oFqnFNOL5NNP3MD5pqaHXZOt84TlHyfBgeqW1yAuXRi3NUl7M/wa/uB2AAAAAAAAJAgAAAAAAAAAAAQBIGrrdYq13yfJeHeBy57dlF8YqS8HhgVnWW7+Zc8tt+8Dk38wPofRWjc0lS7ZJzf3n+mAOvkCldLNPu6jfXKyCl95cH+QHLriBZ+ik8dZHvUX5Z/UCxAMgAAAAAAAAAADzkBkCMgMgN4BkBkBvARvAcvbWz5WpTqklZFY3ZerNd2ex+IFQ1mpnW9y2Mq590lz9z5P4Aayt54YGrauIH1DRx3aq4+zXBeUUBm3gOB0trzCqfapuPwa/oByNNpMgdjZ9aqmp73ZiSxzQHdrtUllPKAlSAneAZAJgTkBkBkBkAAyBjyA3gI3gIcwPLmA6wCOtA8yuA8vUIDw9ZFdqA1tVqqJxcLernHtjJJr8QK5rtlaR8ab+pfsuW/X5PivMDmVbOsdsYudUq2+NkLFwj28Hxz5gXxa+PY0B6/fF3gc7b96lQ37Moy+GQK1ZtyFa5pvwAw07W1FrxTVOfui8efIC4bC62Fb6/CnJ5UIy3t1Y7X3gdLrgJVwEq0D0rAJ6wCd8Cd8BvASpAN4DzgCMARgCHEDy4geXADy4AeXWB4lQBglok+YGGeyoP6oGJ7Gr9heQELZMOxLyA9f4djkB5/cZdjAxWaC58p4+AHOlsC/O9Gdaff1Mf0A2qNBrFzti19kDo06e1es0/cBsxqkBkVbAyKDAlRYHtRA9JASkB6QEgSB7wBGAGAG6BG6A3QI3AG4BDgA3AI6sB1QEdUBLrAjqgHVAOrAdWAVYE9WA6sCdwCdwBuAN0Cd0CVEBugTuge8ARgBgBgBgBgBgBgBgA0A3QGAGAGADQDAEYAndAjAE4AYAYAYAYAYAYAYAYAYA9AAAAAAAAAADAACAJAAQBOAGAAAAAAAAAAAAAAAAAAAAAAAAAAAAAAAAAAAAAAAAAAAAAAAAAf//Z">
            <a:extLst>
              <a:ext uri="{FF2B5EF4-FFF2-40B4-BE49-F238E27FC236}">
                <a16:creationId xmlns:a16="http://schemas.microsoft.com/office/drawing/2014/main" id="{B2351994-9680-655E-560F-F3EA985A917F}"/>
              </a:ext>
            </a:extLst>
          </p:cNvPr>
          <p:cNvSpPr>
            <a:spLocks noChangeAspect="1" noChangeArrowheads="1"/>
          </p:cNvSpPr>
          <p:nvPr/>
        </p:nvSpPr>
        <p:spPr bwMode="auto">
          <a:xfrm>
            <a:off x="471488" y="144463"/>
            <a:ext cx="2873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CO" altLang="es-CO">
              <a:solidFill>
                <a:srgbClr val="000000"/>
              </a:solidFill>
            </a:endParaRPr>
          </a:p>
        </p:txBody>
      </p:sp>
      <p:sp>
        <p:nvSpPr>
          <p:cNvPr id="18440" name="CuadroTexto 8">
            <a:extLst>
              <a:ext uri="{FF2B5EF4-FFF2-40B4-BE49-F238E27FC236}">
                <a16:creationId xmlns:a16="http://schemas.microsoft.com/office/drawing/2014/main" id="{73A09D8B-397B-C4AC-AA6F-5CC871E5B07F}"/>
              </a:ext>
            </a:extLst>
          </p:cNvPr>
          <p:cNvSpPr txBox="1">
            <a:spLocks noChangeArrowheads="1"/>
          </p:cNvSpPr>
          <p:nvPr/>
        </p:nvSpPr>
        <p:spPr bwMode="auto">
          <a:xfrm>
            <a:off x="3419872" y="3068960"/>
            <a:ext cx="2664296" cy="400110"/>
          </a:xfrm>
          <a:prstGeom prst="rect">
            <a:avLst/>
          </a:prstGeom>
          <a:solidFill>
            <a:srgbClr val="003A6A"/>
          </a:solidFill>
          <a:ln/>
        </p:spPr>
        <p:style>
          <a:lnRef idx="0">
            <a:schemeClr val="accent1"/>
          </a:lnRef>
          <a:fillRef idx="3">
            <a:schemeClr val="accent1"/>
          </a:fillRef>
          <a:effectRef idx="3">
            <a:schemeClr val="accent1"/>
          </a:effectRef>
          <a:fontRef idx="minor">
            <a:schemeClr val="lt1"/>
          </a:fontRef>
        </p:style>
        <p:txBody>
          <a:bodyPr wrap="square">
            <a:spAutoFit/>
          </a:bodyPr>
          <a:lstStyle>
            <a:defPPr>
              <a:defRPr lang="es-CO"/>
            </a:defPPr>
            <a:lvl1pPr algn="just">
              <a:defRPr sz="2000" b="1" i="1">
                <a:solidFill>
                  <a:srgbClr val="1F497D"/>
                </a:solidFill>
                <a:latin typeface="Arial titulos"/>
              </a:defRPr>
            </a:lvl1pPr>
          </a:lstStyle>
          <a:p>
            <a:pPr algn="ctr"/>
            <a:r>
              <a:rPr lang="en-US" sz="2000" b="1" noProof="1">
                <a:solidFill>
                  <a:schemeClr val="bg1"/>
                </a:solidFill>
              </a:rPr>
              <a:t>PROVISIONES</a:t>
            </a:r>
          </a:p>
        </p:txBody>
      </p:sp>
    </p:spTree>
    <p:extLst>
      <p:ext uri="{BB962C8B-B14F-4D97-AF65-F5344CB8AC3E}">
        <p14:creationId xmlns:p14="http://schemas.microsoft.com/office/powerpoint/2010/main" val="3724294370"/>
      </p:ext>
    </p:extLst>
  </p:cSld>
  <p:clrMapOvr>
    <a:overrideClrMapping bg1="lt1" tx1="dk1" bg2="lt2" tx2="dk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8434" name="AutoShape 15" descr="data:image/jpeg;base64,/9j/4AAQSkZJRgABAQAAAQABAAD/2wCEAAkGBxAQDxANDxAPDw4QDxAQDg0PDA8PDw8OFREWFhYSFBQYHCggGBolGxQUIT0hJSkrLi4uFx8zODMsNygtLisBCgoKDg0OGhAQGywmHyQsLDQtMDc3LCwvLC4sLDQsLy0sLTQsLDEsLDAsLDQsLC0sLCwsLCwsLCwsLCwsLCwsLP/AABEIAOEA4QMBEQACEQEDEQH/xAAbAAEAAgMBAQAAAAAAAAAAAAAAAQYDBAUCB//EAEAQAAICAQEEBgYHBgUFAAAAAAABAgMRBAUSITEGE0FRYZEiMlJxgbEjQnKCocHRBxRDYuHxFTM0ssIWJFNz8P/EABoBAQADAQEBAAAAAAAAAAAAAAACAwQBBQb/xAAxEQEAAgEDAgMGAwkAAAAAAAAAAQIDBBExEiEFE0FCUWFxsdEiMpEUIzNicoGhwfH/2gAMAwEAAhEDEQA/APuAAAAAAAAAAAAAAAAAAAAAAAAAAAAAAAAAAAAAAAAAc3be3tNo4b+ptjXn1Y85zfdGK4sha8V5X4NNkzTtSPsq8v2h7zfU6K2cF9aVtdba790r86fSG6vhtOLZI3/V1di9NdNqJqmanprperXbjEn3RkuDZ2uasztPaVefwzLjr11mLV98fZZS55wAAAAAAAAAAAAAAAAAAAAABIEASBAEgVvpp0ojs+lbq6zVXNx09HtS9qX8qK736e0ctWl03mzNrdqxzP8Ar5vnej0jtnLU6ubv1c+LnLjGC9mtfVSK4p6zy15NTvHRSNqx6ff3s04uEs93k0dlGtmDaVULI8GsvisPin3ruZXesWhv02e2O28L1+zrbs9TRKi5uV+mahKT52Vv1ZPx4Y+BPBeZjpnmGPxXS1x3jLj/AC27/KfWFuNDyUgAIAAAAACQIAASAAAAIAASAAgAAAAY9TqI1wlbN7sIRcpSfZFLLOTO0bpVrNrRWOZfHapz12os2pcnmz0NNB/w9Mn6KXi+fxKaRvPVL0dXeMcRgpxHPxlmsi48S2WOsteV7te7nEV9bC4vuX6/3IbLott2eqZbstyeXF8Mt8vEjML6XbnRvXPSbTq3v8vURdUn2PtjLzx5lEW6MsfF6eTF+0aG0etZ3h9aNz5gAAAIckuYHjrUBKsA9KQEgAAAAAAAAAEgAIAAAAFL/alq3+616KDxPW3RqeOaqj6U/wAFj4lOXvtX3vQ0EdM2zT7Mf5ntDiQpUIqMVhRSSS7Ei2I2YbW6p3loa95xBcHLhntS7X5Y8zkp1naN2CWhnuuUIScY83GLaQcizSutfqy5rk8cUcmF1btPVa5ylp/aqm2pdrWYtfIxZ4/FV9F4XbfDk39z7dsPaEdRSpxeXFuua7VZB4afz+Jtpbqjd81qMM4skxLoE1ABjvtUVl/Bd7A50tTl5bAmNwGSNoGRWAZabuOH8AM4AAAAAAAAABIEAAJAgChdJqv3jbNFfZptHKeP57J4+UUUWn978oenjrtop/mt9IZ7tmy7EW9Tz+iXAeklKc5YeI4jnxfpP5ryETDt4mOy1uUKNPl4UIQ48uLx82wi+a66O/Jzhc4yfOEsOOcdi7A45MYSeohXLdzlZcF2NmTN3yR8H0vh0eXo7Wn2lp6MdJZaXU2zS36LpydlaeHnPCcfHHmiNLzS3wWajSV1OKscWjj7LlT0vsjOKvphXXJr6VTluqtv18td3E0Rmj1ePfw63sd3b2V0h0mqk4UXQnNcXDjGWO/dfHBZXJW3EsubS5sMb3rMQ1tr6v6RwXKPD4k2dpq8DJG8DLG4DIrgPXXgdeizeipd6A9gAAAAAAkCAJAgAAAAUTWRf+OXYzx0VOPcpSyZrfxZ+T1q99DX+qfpDqzVvYn5EmRyNnztSnuxz6fH0c/ViErR3a+29PZqIKEoSjh5WMpP3rJ2L7K5xxKm7T2XbTmUoNwWXvYTSXbl/wBiXXGyFcVrWiseriaC3Ds1D7PU+01iK+HF/AyV7zNpfSZoila4K+jNotR6S8jsV3Rtl6YfQnqoOuuDeHGuMXl5/wDuZbanZ5uLUWi0zDlbVl1K02pqxC6Go3I2wbU3CfBruwU3rNYiYelgzRmval+9Zjj5OnLatnWpW4l1jaU0t17/ADw1y44ZfTLO+0vP1OhxeXOTFPHMN6GoNDx2aF4GeNwGRXgHeB39jSzSn4yx5gbwAAAAAAJAgAAAAAAFP6S2rS7S0etkvorarNLY+6ed+Hzl5IzZZ6bxZ62jr52lyYo5iYtH0lvajpDFerHzZLzFFdN75Vqzbc63NR4RnJvh2S/tjyI7r/KaF2v1NvqKb8eKXmcPKVLpHrL5TWj6zfnPHWQhJyUU3wi+9vuK7finphv0+KuCvnX/ALN3/o6+MIPUzjpasZjBrrNRY+2XVppRX2mvcXxinhgvrqxMzzLBqejyrmpaeV1sVFS37YQhFS7YuMW38TvRsqnU+ZHfs15avUQzvReFzknlJd43drEejHbthW20wT+iofWSftWdi8yufxTs1YonFS1p5nh2Y7Ud1tVa47kutm+6KTS82zsV3tCFr9GG0z69nbq1BpeM267wM8bwPavAh3gXfZdLhTXF893L97eX8wNoAAAAAAAAAAAAAADmdI9jQ1umnppvG9hwmuddkXmMl8SF6ReuzRpNRbT5YyR/2FA0j6ub02vk6L4cFvLdrvXZKE3weTJE7drPetjrkjzMHeJ/WPnD3tTaeioi0mpS74yTefFvgLZKxw7i0mW/o5Glu12031GkjONecT1MvRorj4yx6T8EKxbJwnmth0kb3nefcvPRXoJpdB9M279QuLusWFF9rjHs9/E1UxxTh4Gq1mTPO88K/tjUu+6Vj5N+iu6K5IsZDRtReXyXP3AhzatN105xs01ltM20t2mclut8OKRCIhfbJasxsuN/7P8AZ11MIvTLTzUY8aXuSXDk+aZ3ogjU5N95ndg13QejT6Xd0VbVkG5zcpOdlyxxy3zfchFYhDJltk/MqKkSVs0LQM0bwPf7wB3Oi+znfYrZL6Kt83ynNcooC8AAAAAAAAAAACQAAAAA1dfs+m+PV31V2w9mcFJfictWJ5WY8t8c70mYlyaehezYS346OjK5ZhlL4MrjDSPRpt4jqbRtN5d2mqMIqMIxhFcoxiope5ItY5mZneUaiG9CUVwbjJJ+LWA4+R62+VVjqlFqcZbss8MM5M7LMeObztBCyU2oT4RbWd3nu54kd91vlxTvL61pXDq4dXjq91bndu44E2bfd5s1tUedkF4byyBgltehfxPKE38kBUdsaSm26VlUXFS4y4YUpdrx2AaUtlLHBvyA0NTopxaSjKWXiO7Ftt92AO5sTojbNqzU/RV/+LKdkl4+z8/cBeaKYwioQSjGKworkkBkAAAAAAAAAAAEAAAAAAAAAAFX6d7Prlp3c4rrYyilPHFxb5PvDsTMTvCj6SWMLuOREQlfJa3LsU6yShu7zwuSy8I6g8w1XpJLm2B04PIGzXWBmVSAyQgv6gdPSazGIyeV39qA6IAAAAAAAAAAAASAAAAAAAAAAaG2tB+8UTpT3XLDjJ8lJPKz4AUK3orrYPhVGfjC2HHzaAwW7M1sVx0t33Yqz/a2A2XppqUpWRlCSeNycXGUfenyA71MQNysD1ZLAGlZqcATTq8gWHZes3luPn9V/kB0gAAAAAAAAAABAAAAAAAAAAAAAeLbFGMpvlGLk/clkCjbzlKU3zlJyfvbyBs1gbEGB5um8AcK+i6y6FVWHKbws8ku9+AGFXzqslVanCyDxKL+fivEDu7O1mcceIFs0d+/HPb2/qBnAAAAAAAAAAAAAAAAAAAAAAAc7b9u7RJds2o/Dm/wQFWiBmgwM0WB5sYG10YoTussfOMEl4bz/oBs9KNgLVQ34YjqIL0JclJexLw+QFE0l06puFicJweJQksNMC5bJ2knjjxAsdViksoD2AAAAAAAAAAAJAAQAAkCAAEgQBwelFv+XD7Un8kBXetAz12AbEJATJAbfRyzdvlD24fin/VgWUDmba2HTql6a3bEsRuj668H3rwYFJ1mnu0VijavRb9C1epP9H4AblfSRKON7D94Ex6S9u8394DYXSxLlJ+7mBYthbRlqK3Y4SglLEXJY3ljmvADpgQBIAABAAAAAAAAAAAAAVLpZb9Ml3QX5gVud4GejUAdCmwDYUgNrYUM6lP2YSb/AAQFoAAYNbpK7q5VWxU4SXFP5rufiB8+270LsqzZp3K6rm4fxYr/AJAViMUn7uwDs7K2s62uSA+hbG2oropN+l2eIHUAAAAAAAAAAAAAAAAAAFJ6YS+nf2I/ICq3zA86bVreSYFg0k8oDfggOl0eWLZ/+v8A5ICwgAAADlbS6O6XUNytqW++dkJShL4uPP4gVfa3QiVf0mmlKxLnVPG/918mBHR/Zut6yCdUqa4yTlOeI+inyS7QL8AAAAAEgAAAAAAAAAAABROmb/7h/Yj8gKvcBoyqcpKMVmTaUcd7fAC2X6SWmt6mbz6MWpd+Y8fxyvgBv0SygOjsaWL4/wAya/P8gLKAAAAAEASBAAABIACAAAAAAAAAAAAAonTL/Uy+zD5AVqaA3+iWjVmtqzyhmx/d5fjgC1dNNNnqrlzTcJe58V8mBx9Hb2AdPTz3Zwn3Si37s8QLZkAAAAAAAAAAAAJAgAAAAAAAAAAAAKF0u/1M/dD/AGoCvWMCw9AKs6iyfZGprzkv0AtfSKjf01mOLilNfB8fwyBR67cMDpae9NYAuOht364S74rPvXBgZwAAAAAAAAAAAAAAAAAAAAAGQAACi9IXvX2P+bHkkvyAr+oQFv6AafFVtvtTUV7or+oFqnFNOL5NNP3MD5pqaHXZOt84TlHyfBgeqW1yAuXRi3NUl7M/wa/uB2AAAAAAAAJAgAAAAAAAAAAAQBIGrrdYq13yfJeHeBy57dlF8YqS8HhgVnWW7+Zc8tt+8Dk38wPofRWjc0lS7ZJzf3n+mAOvkCldLNPu6jfXKyCl95cH+QHLriBZ+ik8dZHvUX5Z/UCxAMgAAAAAAAAAADzkBkCMgMgN4BkBkBvARvAcvbWz5WpTqklZFY3ZerNd2ex+IFQ1mpnW9y2Mq590lz9z5P4Aayt54YGrauIH1DRx3aq4+zXBeUUBm3gOB0trzCqfapuPwa/oByNNpMgdjZ9aqmp73ZiSxzQHdrtUllPKAlSAneAZAJgTkBkBkBkAAyBjyA3gI3gIcwPLmA6wCOtA8yuA8vUIDw9ZFdqA1tVqqJxcLernHtjJJr8QK5rtlaR8ab+pfsuW/X5PivMDmVbOsdsYudUq2+NkLFwj28Hxz5gXxa+PY0B6/fF3gc7b96lQ37Moy+GQK1ZtyFa5pvwAw07W1FrxTVOfui8efIC4bC62Fb6/CnJ5UIy3t1Y7X3gdLrgJVwEq0D0rAJ6wCd8Cd8BvASpAN4DzgCMARgCHEDy4geXADy4AeXWB4lQBglok+YGGeyoP6oGJ7Gr9heQELZMOxLyA9f4djkB5/cZdjAxWaC58p4+AHOlsC/O9Gdaff1Mf0A2qNBrFzti19kDo06e1es0/cBsxqkBkVbAyKDAlRYHtRA9JASkB6QEgSB7wBGAGAG6BG6A3QI3AG4BDgA3AI6sB1QEdUBLrAjqgHVAOrAdWAVYE9WA6sCdwCdwBuAN0Cd0CVEBugTuge8ARgBgBgBgBgBgBgBgA0A3QGAGAGADQDAEYAndAjAE4AYAYAYAYAYAYAYAYAYA9AAAAAAAAAADAACAJAAQBOAGAAAAAAAAAAAAAAAAAAAAAAAAAAAAAAAAAAAAAAAAAAAAAAAAAf//Z">
            <a:extLst>
              <a:ext uri="{FF2B5EF4-FFF2-40B4-BE49-F238E27FC236}">
                <a16:creationId xmlns:a16="http://schemas.microsoft.com/office/drawing/2014/main" id="{B2351994-9680-655E-560F-F3EA985A917F}"/>
              </a:ext>
            </a:extLst>
          </p:cNvPr>
          <p:cNvSpPr>
            <a:spLocks noChangeAspect="1" noChangeArrowheads="1"/>
          </p:cNvSpPr>
          <p:nvPr/>
        </p:nvSpPr>
        <p:spPr bwMode="auto">
          <a:xfrm>
            <a:off x="471488" y="144463"/>
            <a:ext cx="2873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CO" altLang="es-CO">
              <a:solidFill>
                <a:srgbClr val="000000"/>
              </a:solidFill>
            </a:endParaRPr>
          </a:p>
        </p:txBody>
      </p:sp>
      <p:sp>
        <p:nvSpPr>
          <p:cNvPr id="2" name="CuadroTexto 8">
            <a:extLst>
              <a:ext uri="{FF2B5EF4-FFF2-40B4-BE49-F238E27FC236}">
                <a16:creationId xmlns:a16="http://schemas.microsoft.com/office/drawing/2014/main" id="{B8A19078-8803-AC78-0735-D0CBC2433B3E}"/>
              </a:ext>
            </a:extLst>
          </p:cNvPr>
          <p:cNvSpPr txBox="1">
            <a:spLocks noChangeArrowheads="1"/>
          </p:cNvSpPr>
          <p:nvPr/>
        </p:nvSpPr>
        <p:spPr bwMode="auto">
          <a:xfrm>
            <a:off x="899592" y="75775"/>
            <a:ext cx="338437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s-CO"/>
            </a:defPPr>
            <a:lvl1pPr algn="just">
              <a:defRPr sz="2000" b="1" i="1">
                <a:solidFill>
                  <a:srgbClr val="1F497D"/>
                </a:solidFill>
                <a:latin typeface="Arial titulos"/>
              </a:defRPr>
            </a:lvl1pPr>
          </a:lstStyle>
          <a:p>
            <a:r>
              <a:rPr lang="es-CO" altLang="es-CO" dirty="0"/>
              <a:t>Provisiones</a:t>
            </a:r>
          </a:p>
        </p:txBody>
      </p:sp>
      <p:sp>
        <p:nvSpPr>
          <p:cNvPr id="4" name="Rectángulo: esquinas redondeadas 3">
            <a:extLst>
              <a:ext uri="{FF2B5EF4-FFF2-40B4-BE49-F238E27FC236}">
                <a16:creationId xmlns:a16="http://schemas.microsoft.com/office/drawing/2014/main" id="{9977263E-49AE-0589-1C7D-5A3B97C44152}"/>
              </a:ext>
            </a:extLst>
          </p:cNvPr>
          <p:cNvSpPr/>
          <p:nvPr/>
        </p:nvSpPr>
        <p:spPr>
          <a:xfrm>
            <a:off x="323528" y="502507"/>
            <a:ext cx="8579408" cy="3934606"/>
          </a:xfrm>
          <a:prstGeom prst="roundRect">
            <a:avLst/>
          </a:prstGeom>
          <a:ln w="19050">
            <a:prstDash val="sysDot"/>
          </a:ln>
        </p:spPr>
        <p:style>
          <a:lnRef idx="2">
            <a:schemeClr val="accent1"/>
          </a:lnRef>
          <a:fillRef idx="1">
            <a:schemeClr val="lt1"/>
          </a:fillRef>
          <a:effectRef idx="0">
            <a:schemeClr val="accent1"/>
          </a:effectRef>
          <a:fontRef idx="minor">
            <a:schemeClr val="dk1"/>
          </a:fontRef>
        </p:style>
        <p:txBody>
          <a:bodyPr rtlCol="0" anchor="ctr"/>
          <a:lstStyle/>
          <a:p>
            <a:r>
              <a:rPr lang="es-CO" sz="1800" b="1" i="0" u="none" strike="noStrike" baseline="0" dirty="0">
                <a:solidFill>
                  <a:srgbClr val="000000"/>
                </a:solidFill>
                <a:latin typeface="Verdana" panose="020B0604030504040204" pitchFamily="34" charset="0"/>
              </a:rPr>
              <a:t>6.2. Medición inicial </a:t>
            </a:r>
          </a:p>
          <a:p>
            <a:endParaRPr lang="es-CO" sz="1800" b="0" i="0" u="none" strike="noStrike" baseline="0" dirty="0">
              <a:solidFill>
                <a:srgbClr val="000000"/>
              </a:solidFill>
              <a:latin typeface="Verdana" panose="020B0604030504040204" pitchFamily="34" charset="0"/>
            </a:endParaRPr>
          </a:p>
          <a:p>
            <a:r>
              <a:rPr lang="es-MX" sz="1800" b="0" i="0" u="none" strike="noStrike" baseline="0" dirty="0">
                <a:solidFill>
                  <a:srgbClr val="000000"/>
                </a:solidFill>
                <a:latin typeface="Verdana" panose="020B0604030504040204" pitchFamily="34" charset="0"/>
              </a:rPr>
              <a:t>16. Cuando el efecto del valor del dinero en el tiempo resulte significativo, el valor de la provisión será el valor presente de los valores que se espera sean requeridos para liquidar la obligación. Un efecto significativo del valor del dinero en el tiempo se presenta cuando el plazo para cancelar la obligación se estima mayor a los 12 meses siguientes a la fecha de reconocimiento de la provisión. La tasa de descuento utilizada para el cálculo del valor presente será </a:t>
            </a:r>
            <a:r>
              <a:rPr lang="es-MX" sz="1800" b="0" i="0" u="none" strike="noStrike" baseline="0" dirty="0">
                <a:solidFill>
                  <a:srgbClr val="1F2023"/>
                </a:solidFill>
                <a:latin typeface="Verdana" panose="020B0604030504040204" pitchFamily="34" charset="0"/>
              </a:rPr>
              <a:t>la tasa de interés extraída de la curva cero cupón de los TES </a:t>
            </a:r>
            <a:r>
              <a:rPr lang="es-MX" sz="1800" b="0" i="0" u="none" strike="noStrike" baseline="0" dirty="0">
                <a:solidFill>
                  <a:srgbClr val="376D95"/>
                </a:solidFill>
                <a:latin typeface="Verdana" panose="020B0604030504040204" pitchFamily="34" charset="0"/>
              </a:rPr>
              <a:t>en pesos</a:t>
            </a:r>
            <a:r>
              <a:rPr lang="es-MX" sz="1800" b="0" i="0" u="none" strike="noStrike" baseline="0" dirty="0">
                <a:solidFill>
                  <a:srgbClr val="1F2023"/>
                </a:solidFill>
                <a:latin typeface="Verdana" panose="020B0604030504040204" pitchFamily="34" charset="0"/>
              </a:rPr>
              <a:t>, emitidos por el Gobierno Nacional, más cercana a los plazos estimados para el pago de dicho pasivo</a:t>
            </a:r>
            <a:r>
              <a:rPr lang="es-MX" sz="1800" b="0" i="0" u="none" strike="noStrike" baseline="0" dirty="0">
                <a:solidFill>
                  <a:srgbClr val="000000"/>
                </a:solidFill>
                <a:latin typeface="Verdana" panose="020B0604030504040204" pitchFamily="34" charset="0"/>
              </a:rPr>
              <a:t>. </a:t>
            </a:r>
          </a:p>
        </p:txBody>
      </p:sp>
    </p:spTree>
    <p:extLst>
      <p:ext uri="{BB962C8B-B14F-4D97-AF65-F5344CB8AC3E}">
        <p14:creationId xmlns:p14="http://schemas.microsoft.com/office/powerpoint/2010/main" val="3220177771"/>
      </p:ext>
    </p:extLst>
  </p:cSld>
  <p:clrMapOvr>
    <a:overrideClrMapping bg1="lt1" tx1="dk1" bg2="lt2" tx2="dk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0" name="Slide Number Placeholder 3">
            <a:extLst>
              <a:ext uri="{FF2B5EF4-FFF2-40B4-BE49-F238E27FC236}">
                <a16:creationId xmlns:a16="http://schemas.microsoft.com/office/drawing/2014/main" id="{73777657-44FD-BDC6-EA40-A32E03F99044}"/>
              </a:ext>
            </a:extLst>
          </p:cNvPr>
          <p:cNvSpPr>
            <a:spLocks noGrp="1"/>
          </p:cNvSpPr>
          <p:nvPr>
            <p:ph type="sldNum" sz="quarter" idx="12"/>
          </p:nvPr>
        </p:nvSpPr>
        <p:spPr>
          <a:xfrm>
            <a:off x="-625348" y="5451446"/>
            <a:ext cx="439241" cy="390437"/>
          </a:xfrm>
        </p:spPr>
        <p:txBody>
          <a:bodyPr/>
          <a:lstStyle/>
          <a:p>
            <a:fld id="{F68327C5-B821-4FE9-A59A-A60D9EB59A9A}" type="slidenum">
              <a:rPr lang="en-US" smtClean="0"/>
              <a:pPr/>
              <a:t>26</a:t>
            </a:fld>
            <a:endParaRPr lang="en-US" dirty="0"/>
          </a:p>
        </p:txBody>
      </p:sp>
      <p:sp>
        <p:nvSpPr>
          <p:cNvPr id="16400" name="CuadroTexto 8">
            <a:extLst>
              <a:ext uri="{FF2B5EF4-FFF2-40B4-BE49-F238E27FC236}">
                <a16:creationId xmlns:a16="http://schemas.microsoft.com/office/drawing/2014/main" id="{E9D206B3-41EB-C700-0715-4A829C626159}"/>
              </a:ext>
            </a:extLst>
          </p:cNvPr>
          <p:cNvSpPr txBox="1">
            <a:spLocks noChangeArrowheads="1"/>
          </p:cNvSpPr>
          <p:nvPr/>
        </p:nvSpPr>
        <p:spPr bwMode="auto">
          <a:xfrm>
            <a:off x="609232" y="138943"/>
            <a:ext cx="559569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s-CO"/>
            </a:defPPr>
            <a:lvl1pPr algn="just">
              <a:defRPr sz="2000" b="1" i="1">
                <a:solidFill>
                  <a:srgbClr val="1F497D"/>
                </a:solidFill>
                <a:latin typeface="Arial titulos"/>
              </a:defRPr>
            </a:lvl1pPr>
          </a:lstStyle>
          <a:p>
            <a:r>
              <a:rPr lang="es-CO" altLang="es-CO" sz="1600" dirty="0"/>
              <a:t>Cambios en las normas más significativas ER y otros  para la UTP</a:t>
            </a:r>
          </a:p>
        </p:txBody>
      </p:sp>
      <p:sp>
        <p:nvSpPr>
          <p:cNvPr id="2" name="CuadroTexto 8">
            <a:hlinkClick r:id="rId4" action="ppaction://hlinksldjump"/>
            <a:extLst>
              <a:ext uri="{FF2B5EF4-FFF2-40B4-BE49-F238E27FC236}">
                <a16:creationId xmlns:a16="http://schemas.microsoft.com/office/drawing/2014/main" id="{9B63ACCC-75C5-BDC6-34E9-765FC18BA66C}"/>
              </a:ext>
            </a:extLst>
          </p:cNvPr>
          <p:cNvSpPr txBox="1">
            <a:spLocks noChangeArrowheads="1"/>
          </p:cNvSpPr>
          <p:nvPr/>
        </p:nvSpPr>
        <p:spPr bwMode="auto">
          <a:xfrm>
            <a:off x="899592" y="1196752"/>
            <a:ext cx="2592289" cy="400110"/>
          </a:xfrm>
          <a:prstGeom prst="rect">
            <a:avLst/>
          </a:prstGeom>
          <a:solidFill>
            <a:srgbClr val="003A6A"/>
          </a:solidFill>
          <a:ln/>
        </p:spPr>
        <p:style>
          <a:lnRef idx="0">
            <a:schemeClr val="accent1"/>
          </a:lnRef>
          <a:fillRef idx="3">
            <a:schemeClr val="accent1"/>
          </a:fillRef>
          <a:effectRef idx="3">
            <a:schemeClr val="accent1"/>
          </a:effectRef>
          <a:fontRef idx="minor">
            <a:schemeClr val="lt1"/>
          </a:fontRef>
        </p:style>
        <p:txBody>
          <a:bodyPr wrap="square">
            <a:spAutoFit/>
          </a:bodyPr>
          <a:lstStyle>
            <a:defPPr>
              <a:defRPr lang="es-CO"/>
            </a:defPPr>
            <a:lvl1pPr algn="just">
              <a:defRPr sz="2000" b="1" i="1">
                <a:solidFill>
                  <a:srgbClr val="1F497D"/>
                </a:solidFill>
                <a:latin typeface="Arial titulos"/>
              </a:defRPr>
            </a:lvl1pPr>
          </a:lstStyle>
          <a:p>
            <a:pPr algn="ctr"/>
            <a:r>
              <a:rPr lang="en-US" sz="2000" b="1" noProof="1">
                <a:solidFill>
                  <a:schemeClr val="bg1"/>
                </a:solidFill>
              </a:rPr>
              <a:t>Ingresos sin Con</a:t>
            </a:r>
          </a:p>
        </p:txBody>
      </p:sp>
      <p:sp>
        <p:nvSpPr>
          <p:cNvPr id="4" name="CuadroTexto 8">
            <a:hlinkClick r:id="rId5" action="ppaction://hlinksldjump"/>
            <a:extLst>
              <a:ext uri="{FF2B5EF4-FFF2-40B4-BE49-F238E27FC236}">
                <a16:creationId xmlns:a16="http://schemas.microsoft.com/office/drawing/2014/main" id="{0E3A1EAA-5103-831D-DDE5-770BF343A33D}"/>
              </a:ext>
            </a:extLst>
          </p:cNvPr>
          <p:cNvSpPr txBox="1">
            <a:spLocks noChangeArrowheads="1"/>
          </p:cNvSpPr>
          <p:nvPr/>
        </p:nvSpPr>
        <p:spPr bwMode="auto">
          <a:xfrm>
            <a:off x="899592" y="1916832"/>
            <a:ext cx="2592289" cy="400110"/>
          </a:xfrm>
          <a:prstGeom prst="rect">
            <a:avLst/>
          </a:prstGeom>
          <a:solidFill>
            <a:srgbClr val="003A6A"/>
          </a:solidFill>
          <a:ln/>
        </p:spPr>
        <p:style>
          <a:lnRef idx="0">
            <a:schemeClr val="accent1"/>
          </a:lnRef>
          <a:fillRef idx="3">
            <a:schemeClr val="accent1"/>
          </a:fillRef>
          <a:effectRef idx="3">
            <a:schemeClr val="accent1"/>
          </a:effectRef>
          <a:fontRef idx="minor">
            <a:schemeClr val="lt1"/>
          </a:fontRef>
        </p:style>
        <p:txBody>
          <a:bodyPr wrap="square">
            <a:spAutoFit/>
          </a:bodyPr>
          <a:lstStyle>
            <a:defPPr>
              <a:defRPr lang="es-CO"/>
            </a:defPPr>
            <a:lvl1pPr algn="just">
              <a:defRPr sz="2000" b="1" i="1">
                <a:solidFill>
                  <a:srgbClr val="1F497D"/>
                </a:solidFill>
                <a:latin typeface="Arial titulos"/>
              </a:defRPr>
            </a:lvl1pPr>
          </a:lstStyle>
          <a:p>
            <a:pPr algn="ctr"/>
            <a:r>
              <a:rPr lang="en-US" sz="2000" b="1" noProof="1">
                <a:solidFill>
                  <a:schemeClr val="bg1"/>
                </a:solidFill>
              </a:rPr>
              <a:t>Ingresos con Con</a:t>
            </a:r>
          </a:p>
        </p:txBody>
      </p:sp>
      <p:sp>
        <p:nvSpPr>
          <p:cNvPr id="6" name="CuadroTexto 8">
            <a:hlinkClick r:id="rId6" action="ppaction://hlinksldjump"/>
            <a:extLst>
              <a:ext uri="{FF2B5EF4-FFF2-40B4-BE49-F238E27FC236}">
                <a16:creationId xmlns:a16="http://schemas.microsoft.com/office/drawing/2014/main" id="{896E0781-9CD1-5182-2D51-290D08DF2028}"/>
              </a:ext>
            </a:extLst>
          </p:cNvPr>
          <p:cNvSpPr txBox="1">
            <a:spLocks noChangeArrowheads="1"/>
          </p:cNvSpPr>
          <p:nvPr/>
        </p:nvSpPr>
        <p:spPr bwMode="auto">
          <a:xfrm>
            <a:off x="899592" y="2636912"/>
            <a:ext cx="2592289" cy="400110"/>
          </a:xfrm>
          <a:prstGeom prst="rect">
            <a:avLst/>
          </a:prstGeom>
          <a:solidFill>
            <a:srgbClr val="003A6A"/>
          </a:solidFill>
          <a:ln/>
        </p:spPr>
        <p:style>
          <a:lnRef idx="0">
            <a:schemeClr val="accent1"/>
          </a:lnRef>
          <a:fillRef idx="3">
            <a:schemeClr val="accent1"/>
          </a:fillRef>
          <a:effectRef idx="3">
            <a:schemeClr val="accent1"/>
          </a:effectRef>
          <a:fontRef idx="minor">
            <a:schemeClr val="lt1"/>
          </a:fontRef>
        </p:style>
        <p:txBody>
          <a:bodyPr wrap="square">
            <a:spAutoFit/>
          </a:bodyPr>
          <a:lstStyle>
            <a:defPPr>
              <a:defRPr lang="es-CO"/>
            </a:defPPr>
            <a:lvl1pPr algn="just">
              <a:defRPr sz="2000" b="1" i="1">
                <a:solidFill>
                  <a:srgbClr val="1F497D"/>
                </a:solidFill>
                <a:latin typeface="Arial titulos"/>
              </a:defRPr>
            </a:lvl1pPr>
          </a:lstStyle>
          <a:p>
            <a:pPr algn="ctr"/>
            <a:r>
              <a:rPr lang="en-US" sz="2000" b="1" noProof="1">
                <a:solidFill>
                  <a:schemeClr val="bg1"/>
                </a:solidFill>
              </a:rPr>
              <a:t>Notas a los EEFF</a:t>
            </a:r>
          </a:p>
        </p:txBody>
      </p:sp>
      <p:sp>
        <p:nvSpPr>
          <p:cNvPr id="9" name="CuadroTexto 8">
            <a:hlinkClick r:id="rId7" action="ppaction://hlinksldjump"/>
            <a:extLst>
              <a:ext uri="{FF2B5EF4-FFF2-40B4-BE49-F238E27FC236}">
                <a16:creationId xmlns:a16="http://schemas.microsoft.com/office/drawing/2014/main" id="{5F071C99-E70F-0BEE-4F3B-75F00A1B00B0}"/>
              </a:ext>
            </a:extLst>
          </p:cNvPr>
          <p:cNvSpPr txBox="1">
            <a:spLocks noChangeArrowheads="1"/>
          </p:cNvSpPr>
          <p:nvPr/>
        </p:nvSpPr>
        <p:spPr bwMode="auto">
          <a:xfrm>
            <a:off x="911952" y="3356992"/>
            <a:ext cx="2592289" cy="707886"/>
          </a:xfrm>
          <a:prstGeom prst="rect">
            <a:avLst/>
          </a:prstGeom>
          <a:solidFill>
            <a:srgbClr val="003A6A"/>
          </a:solidFill>
          <a:ln/>
        </p:spPr>
        <p:style>
          <a:lnRef idx="0">
            <a:schemeClr val="accent1"/>
          </a:lnRef>
          <a:fillRef idx="3">
            <a:schemeClr val="accent1"/>
          </a:fillRef>
          <a:effectRef idx="3">
            <a:schemeClr val="accent1"/>
          </a:effectRef>
          <a:fontRef idx="minor">
            <a:schemeClr val="lt1"/>
          </a:fontRef>
        </p:style>
        <p:txBody>
          <a:bodyPr wrap="square">
            <a:spAutoFit/>
          </a:bodyPr>
          <a:lstStyle>
            <a:defPPr>
              <a:defRPr lang="es-CO"/>
            </a:defPPr>
            <a:lvl1pPr algn="just">
              <a:defRPr sz="2000" b="1" i="1">
                <a:solidFill>
                  <a:srgbClr val="1F497D"/>
                </a:solidFill>
                <a:latin typeface="Arial titulos"/>
              </a:defRPr>
            </a:lvl1pPr>
          </a:lstStyle>
          <a:p>
            <a:pPr algn="ctr"/>
            <a:r>
              <a:rPr lang="en-US" sz="2000" b="1" noProof="1">
                <a:solidFill>
                  <a:schemeClr val="bg1"/>
                </a:solidFill>
              </a:rPr>
              <a:t>Estimaciones Contables</a:t>
            </a:r>
          </a:p>
        </p:txBody>
      </p:sp>
      <p:sp>
        <p:nvSpPr>
          <p:cNvPr id="11" name="CuadroTexto 8">
            <a:hlinkClick r:id="rId8" action="ppaction://hlinksldjump"/>
            <a:extLst>
              <a:ext uri="{FF2B5EF4-FFF2-40B4-BE49-F238E27FC236}">
                <a16:creationId xmlns:a16="http://schemas.microsoft.com/office/drawing/2014/main" id="{107179AC-6AB9-EC6F-9368-31E07E687D3F}"/>
              </a:ext>
            </a:extLst>
          </p:cNvPr>
          <p:cNvSpPr txBox="1">
            <a:spLocks noChangeArrowheads="1"/>
          </p:cNvSpPr>
          <p:nvPr/>
        </p:nvSpPr>
        <p:spPr bwMode="auto">
          <a:xfrm>
            <a:off x="5940152" y="1196752"/>
            <a:ext cx="2664296" cy="707886"/>
          </a:xfrm>
          <a:prstGeom prst="rect">
            <a:avLst/>
          </a:prstGeom>
          <a:solidFill>
            <a:srgbClr val="003A6A"/>
          </a:solidFill>
          <a:ln/>
        </p:spPr>
        <p:style>
          <a:lnRef idx="0">
            <a:schemeClr val="accent1"/>
          </a:lnRef>
          <a:fillRef idx="3">
            <a:schemeClr val="accent1"/>
          </a:fillRef>
          <a:effectRef idx="3">
            <a:schemeClr val="accent1"/>
          </a:effectRef>
          <a:fontRef idx="minor">
            <a:schemeClr val="lt1"/>
          </a:fontRef>
        </p:style>
        <p:txBody>
          <a:bodyPr wrap="square">
            <a:spAutoFit/>
          </a:bodyPr>
          <a:lstStyle>
            <a:defPPr>
              <a:defRPr lang="es-CO"/>
            </a:defPPr>
            <a:lvl1pPr algn="just">
              <a:defRPr sz="2000" b="1" i="1">
                <a:solidFill>
                  <a:srgbClr val="1F497D"/>
                </a:solidFill>
                <a:latin typeface="Arial titulos"/>
              </a:defRPr>
            </a:lvl1pPr>
          </a:lstStyle>
          <a:p>
            <a:pPr algn="ctr"/>
            <a:r>
              <a:rPr lang="en-US" sz="2000" b="1" noProof="1">
                <a:solidFill>
                  <a:schemeClr val="bg1"/>
                </a:solidFill>
              </a:rPr>
              <a:t>Periodo de preparación</a:t>
            </a:r>
          </a:p>
        </p:txBody>
      </p:sp>
      <p:sp>
        <p:nvSpPr>
          <p:cNvPr id="13" name="CuadroTexto 8">
            <a:hlinkClick r:id="rId9" action="ppaction://hlinksldjump"/>
            <a:extLst>
              <a:ext uri="{FF2B5EF4-FFF2-40B4-BE49-F238E27FC236}">
                <a16:creationId xmlns:a16="http://schemas.microsoft.com/office/drawing/2014/main" id="{F9DF10E1-F3AF-AC0F-C6FB-E59A0B306A87}"/>
              </a:ext>
            </a:extLst>
          </p:cNvPr>
          <p:cNvSpPr txBox="1">
            <a:spLocks noChangeArrowheads="1"/>
          </p:cNvSpPr>
          <p:nvPr/>
        </p:nvSpPr>
        <p:spPr bwMode="auto">
          <a:xfrm>
            <a:off x="5940152" y="1983739"/>
            <a:ext cx="2664296" cy="707886"/>
          </a:xfrm>
          <a:prstGeom prst="rect">
            <a:avLst/>
          </a:prstGeom>
          <a:solidFill>
            <a:srgbClr val="003A6A"/>
          </a:solidFill>
          <a:ln/>
        </p:spPr>
        <p:style>
          <a:lnRef idx="0">
            <a:schemeClr val="accent1"/>
          </a:lnRef>
          <a:fillRef idx="3">
            <a:schemeClr val="accent1"/>
          </a:fillRef>
          <a:effectRef idx="3">
            <a:schemeClr val="accent1"/>
          </a:effectRef>
          <a:fontRef idx="minor">
            <a:schemeClr val="lt1"/>
          </a:fontRef>
        </p:style>
        <p:txBody>
          <a:bodyPr wrap="square">
            <a:spAutoFit/>
          </a:bodyPr>
          <a:lstStyle>
            <a:defPPr>
              <a:defRPr lang="es-CO"/>
            </a:defPPr>
            <a:lvl1pPr algn="just">
              <a:defRPr sz="2000" b="1" i="1">
                <a:solidFill>
                  <a:srgbClr val="1F497D"/>
                </a:solidFill>
                <a:latin typeface="Arial titulos"/>
              </a:defRPr>
            </a:lvl1pPr>
          </a:lstStyle>
          <a:p>
            <a:pPr algn="ctr"/>
            <a:r>
              <a:rPr lang="en-US" sz="2000" b="1" noProof="1">
                <a:solidFill>
                  <a:schemeClr val="bg1"/>
                </a:solidFill>
              </a:rPr>
              <a:t>Ajustes por Cambios</a:t>
            </a:r>
          </a:p>
        </p:txBody>
      </p:sp>
      <p:sp>
        <p:nvSpPr>
          <p:cNvPr id="14" name="CuadroTexto 8">
            <a:hlinkClick r:id="rId10" action="ppaction://hlinksldjump"/>
            <a:extLst>
              <a:ext uri="{FF2B5EF4-FFF2-40B4-BE49-F238E27FC236}">
                <a16:creationId xmlns:a16="http://schemas.microsoft.com/office/drawing/2014/main" id="{2C478232-8ED4-49A9-9F8C-32BDA90CE521}"/>
              </a:ext>
            </a:extLst>
          </p:cNvPr>
          <p:cNvSpPr txBox="1">
            <a:spLocks noChangeArrowheads="1"/>
          </p:cNvSpPr>
          <p:nvPr/>
        </p:nvSpPr>
        <p:spPr bwMode="auto">
          <a:xfrm>
            <a:off x="5940152" y="2737163"/>
            <a:ext cx="2664296" cy="707886"/>
          </a:xfrm>
          <a:prstGeom prst="rect">
            <a:avLst/>
          </a:prstGeom>
          <a:solidFill>
            <a:srgbClr val="003A6A"/>
          </a:solidFill>
          <a:ln/>
        </p:spPr>
        <p:style>
          <a:lnRef idx="0">
            <a:schemeClr val="accent1"/>
          </a:lnRef>
          <a:fillRef idx="3">
            <a:schemeClr val="accent1"/>
          </a:fillRef>
          <a:effectRef idx="3">
            <a:schemeClr val="accent1"/>
          </a:effectRef>
          <a:fontRef idx="minor">
            <a:schemeClr val="lt1"/>
          </a:fontRef>
        </p:style>
        <p:txBody>
          <a:bodyPr wrap="square">
            <a:spAutoFit/>
          </a:bodyPr>
          <a:lstStyle>
            <a:defPPr>
              <a:defRPr lang="es-CO"/>
            </a:defPPr>
            <a:lvl1pPr algn="just">
              <a:defRPr sz="2000" b="1" i="1">
                <a:solidFill>
                  <a:srgbClr val="1F497D"/>
                </a:solidFill>
                <a:latin typeface="Arial titulos"/>
              </a:defRPr>
            </a:lvl1pPr>
          </a:lstStyle>
          <a:p>
            <a:pPr algn="ctr"/>
            <a:r>
              <a:rPr lang="en-US" sz="2000" b="1" noProof="1">
                <a:solidFill>
                  <a:schemeClr val="bg1"/>
                </a:solidFill>
              </a:rPr>
              <a:t>Primeros EEFF comparativos </a:t>
            </a:r>
          </a:p>
        </p:txBody>
      </p:sp>
      <p:sp>
        <p:nvSpPr>
          <p:cNvPr id="17" name="Rectángulo: esquinas redondeadas 16">
            <a:extLst>
              <a:ext uri="{FF2B5EF4-FFF2-40B4-BE49-F238E27FC236}">
                <a16:creationId xmlns:a16="http://schemas.microsoft.com/office/drawing/2014/main" id="{11A9FAAD-7C3A-4FCC-D00D-EE533B921C53}"/>
              </a:ext>
            </a:extLst>
          </p:cNvPr>
          <p:cNvSpPr/>
          <p:nvPr/>
        </p:nvSpPr>
        <p:spPr>
          <a:xfrm>
            <a:off x="899592" y="4818302"/>
            <a:ext cx="7889459" cy="584775"/>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s-ES" sz="1600" b="1" dirty="0"/>
              <a:t>Los cambios presentados en la res 285 de 2023 fueron analizados frente a la anterior resolución vigente para el año 2023 (Res 331 de 2022) </a:t>
            </a:r>
            <a:endParaRPr lang="es-CO" sz="1600" b="1" dirty="0"/>
          </a:p>
        </p:txBody>
      </p:sp>
      <p:sp>
        <p:nvSpPr>
          <p:cNvPr id="3" name="CuadroTexto 8">
            <a:hlinkClick r:id="rId11" action="ppaction://hlinksldjump"/>
            <a:extLst>
              <a:ext uri="{FF2B5EF4-FFF2-40B4-BE49-F238E27FC236}">
                <a16:creationId xmlns:a16="http://schemas.microsoft.com/office/drawing/2014/main" id="{2F246639-AAC7-94A6-2B5A-C9345EBBEA84}"/>
              </a:ext>
            </a:extLst>
          </p:cNvPr>
          <p:cNvSpPr txBox="1">
            <a:spLocks noChangeArrowheads="1"/>
          </p:cNvSpPr>
          <p:nvPr/>
        </p:nvSpPr>
        <p:spPr bwMode="auto">
          <a:xfrm>
            <a:off x="5940152" y="3510880"/>
            <a:ext cx="2664296" cy="400110"/>
          </a:xfrm>
          <a:prstGeom prst="rect">
            <a:avLst/>
          </a:prstGeom>
          <a:solidFill>
            <a:srgbClr val="003A6A"/>
          </a:solidFill>
          <a:ln/>
        </p:spPr>
        <p:style>
          <a:lnRef idx="0">
            <a:schemeClr val="accent1"/>
          </a:lnRef>
          <a:fillRef idx="3">
            <a:schemeClr val="accent1"/>
          </a:fillRef>
          <a:effectRef idx="3">
            <a:schemeClr val="accent1"/>
          </a:effectRef>
          <a:fontRef idx="minor">
            <a:schemeClr val="lt1"/>
          </a:fontRef>
        </p:style>
        <p:txBody>
          <a:bodyPr wrap="square">
            <a:spAutoFit/>
          </a:bodyPr>
          <a:lstStyle>
            <a:defPPr>
              <a:defRPr lang="es-CO"/>
            </a:defPPr>
            <a:lvl1pPr algn="just">
              <a:defRPr sz="2000" b="1" i="1">
                <a:solidFill>
                  <a:srgbClr val="1F497D"/>
                </a:solidFill>
                <a:latin typeface="Arial titulos"/>
              </a:defRPr>
            </a:lvl1pPr>
          </a:lstStyle>
          <a:p>
            <a:pPr algn="ctr"/>
            <a:r>
              <a:rPr lang="en-US" noProof="1">
                <a:solidFill>
                  <a:schemeClr val="bg1"/>
                </a:solidFill>
              </a:rPr>
              <a:t>EEFF Completos</a:t>
            </a:r>
            <a:endParaRPr lang="en-US" sz="2000" b="1" noProof="1">
              <a:solidFill>
                <a:schemeClr val="bg1"/>
              </a:solidFill>
            </a:endParaRPr>
          </a:p>
        </p:txBody>
      </p:sp>
    </p:spTree>
    <p:extLst>
      <p:ext uri="{BB962C8B-B14F-4D97-AF65-F5344CB8AC3E}">
        <p14:creationId xmlns:p14="http://schemas.microsoft.com/office/powerpoint/2010/main" val="26065273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 name="Slide Number Placeholder 3">
            <a:extLst>
              <a:ext uri="{FF2B5EF4-FFF2-40B4-BE49-F238E27FC236}">
                <a16:creationId xmlns:a16="http://schemas.microsoft.com/office/drawing/2014/main" id="{73777657-44FD-BDC6-EA40-A32E03F99044}"/>
              </a:ext>
            </a:extLst>
          </p:cNvPr>
          <p:cNvSpPr>
            <a:spLocks noGrp="1"/>
          </p:cNvSpPr>
          <p:nvPr>
            <p:ph type="sldNum" sz="quarter" idx="12"/>
          </p:nvPr>
        </p:nvSpPr>
        <p:spPr>
          <a:xfrm>
            <a:off x="-625348" y="5451446"/>
            <a:ext cx="439241" cy="390437"/>
          </a:xfrm>
        </p:spPr>
        <p:txBody>
          <a:bodyPr/>
          <a:lstStyle/>
          <a:p>
            <a:fld id="{F68327C5-B821-4FE9-A59A-A60D9EB59A9A}" type="slidenum">
              <a:rPr lang="en-US" smtClean="0"/>
              <a:pPr/>
              <a:t>27</a:t>
            </a:fld>
            <a:endParaRPr lang="en-US" dirty="0"/>
          </a:p>
        </p:txBody>
      </p:sp>
      <p:sp>
        <p:nvSpPr>
          <p:cNvPr id="16400" name="CuadroTexto 8">
            <a:extLst>
              <a:ext uri="{FF2B5EF4-FFF2-40B4-BE49-F238E27FC236}">
                <a16:creationId xmlns:a16="http://schemas.microsoft.com/office/drawing/2014/main" id="{E9D206B3-41EB-C700-0715-4A829C626159}"/>
              </a:ext>
            </a:extLst>
          </p:cNvPr>
          <p:cNvSpPr txBox="1">
            <a:spLocks noChangeArrowheads="1"/>
          </p:cNvSpPr>
          <p:nvPr/>
        </p:nvSpPr>
        <p:spPr bwMode="auto">
          <a:xfrm>
            <a:off x="609232" y="138943"/>
            <a:ext cx="559569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s-CO"/>
            </a:defPPr>
            <a:lvl1pPr algn="just">
              <a:defRPr sz="2000" b="1" i="1">
                <a:solidFill>
                  <a:srgbClr val="1F497D"/>
                </a:solidFill>
                <a:latin typeface="Arial titulos"/>
              </a:defRPr>
            </a:lvl1pPr>
          </a:lstStyle>
          <a:p>
            <a:r>
              <a:rPr lang="es-CO" altLang="es-CO" sz="1600" dirty="0"/>
              <a:t>Cambios en las normas más significativas ER y otros  para la UTP</a:t>
            </a:r>
          </a:p>
        </p:txBody>
      </p:sp>
      <p:sp>
        <p:nvSpPr>
          <p:cNvPr id="2" name="CuadroTexto 8">
            <a:extLst>
              <a:ext uri="{FF2B5EF4-FFF2-40B4-BE49-F238E27FC236}">
                <a16:creationId xmlns:a16="http://schemas.microsoft.com/office/drawing/2014/main" id="{9B63ACCC-75C5-BDC6-34E9-765FC18BA66C}"/>
              </a:ext>
            </a:extLst>
          </p:cNvPr>
          <p:cNvSpPr txBox="1">
            <a:spLocks noChangeArrowheads="1"/>
          </p:cNvSpPr>
          <p:nvPr/>
        </p:nvSpPr>
        <p:spPr bwMode="auto">
          <a:xfrm>
            <a:off x="3612642" y="2708920"/>
            <a:ext cx="2592289" cy="707886"/>
          </a:xfrm>
          <a:prstGeom prst="rect">
            <a:avLst/>
          </a:prstGeom>
          <a:solidFill>
            <a:srgbClr val="003A6A"/>
          </a:solidFill>
          <a:ln/>
        </p:spPr>
        <p:style>
          <a:lnRef idx="0">
            <a:schemeClr val="accent1"/>
          </a:lnRef>
          <a:fillRef idx="3">
            <a:schemeClr val="accent1"/>
          </a:fillRef>
          <a:effectRef idx="3">
            <a:schemeClr val="accent1"/>
          </a:effectRef>
          <a:fontRef idx="minor">
            <a:schemeClr val="lt1"/>
          </a:fontRef>
        </p:style>
        <p:txBody>
          <a:bodyPr wrap="square">
            <a:spAutoFit/>
          </a:bodyPr>
          <a:lstStyle>
            <a:defPPr>
              <a:defRPr lang="es-CO"/>
            </a:defPPr>
            <a:lvl1pPr algn="just">
              <a:defRPr sz="2000" b="1" i="1">
                <a:solidFill>
                  <a:srgbClr val="1F497D"/>
                </a:solidFill>
                <a:latin typeface="Arial titulos"/>
              </a:defRPr>
            </a:lvl1pPr>
          </a:lstStyle>
          <a:p>
            <a:pPr algn="ctr"/>
            <a:r>
              <a:rPr lang="en-US" sz="2000" b="1" noProof="1">
                <a:solidFill>
                  <a:schemeClr val="bg1"/>
                </a:solidFill>
              </a:rPr>
              <a:t>Ingresos sin Contraprestación</a:t>
            </a:r>
          </a:p>
        </p:txBody>
      </p:sp>
    </p:spTree>
    <p:extLst>
      <p:ext uri="{BB962C8B-B14F-4D97-AF65-F5344CB8AC3E}">
        <p14:creationId xmlns:p14="http://schemas.microsoft.com/office/powerpoint/2010/main" val="28562387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8434" name="AutoShape 15" descr="data:image/jpeg;base64,/9j/4AAQSkZJRgABAQAAAQABAAD/2wCEAAkGBxAQDxANDxAPDw4QDxAQDg0PDA8PDw8OFREWFhYSFBQYHCggGBolGxQUIT0hJSkrLi4uFx8zODMsNygtLisBCgoKDg0OGhAQGywmHyQsLDQtMDc3LCwvLC4sLDQsLy0sLTQsLDEsLDAsLDQsLC0sLCwsLCwsLCwsLCwsLCwsLP/AABEIAOEA4QMBEQACEQEDEQH/xAAbAAEAAgMBAQAAAAAAAAAAAAAAAQYDBAUCB//EAEAQAAICAQEEBgYHBgUFAAAAAAABAgMRBAUSITEGE0FRYZEiMlJxgbEjQnKCocHRBxRDYuHxFTM0ssIWJFNz8P/EABoBAQADAQEBAAAAAAAAAAAAAAACAwQBBQb/xAAxEQEAAgEDAgMGAwkAAAAAAAAAAQIDBBExEiEFE0FCUWFxsdEiMpEUIzNicoGhwfH/2gAMAwEAAhEDEQA/APuAAAAAAAAAAAAAAAAAAAAAAAAAAAAAAAAAAAAAAAAAc3be3tNo4b+ptjXn1Y85zfdGK4sha8V5X4NNkzTtSPsq8v2h7zfU6K2cF9aVtdba790r86fSG6vhtOLZI3/V1di9NdNqJqmanprperXbjEn3RkuDZ2uasztPaVefwzLjr11mLV98fZZS55wAAAAAAAAAAAAAAAAAAAAABIEASBAEgVvpp0ojs+lbq6zVXNx09HtS9qX8qK736e0ctWl03mzNrdqxzP8Ar5vnej0jtnLU6ubv1c+LnLjGC9mtfVSK4p6zy15NTvHRSNqx6ff3s04uEs93k0dlGtmDaVULI8GsvisPin3ruZXesWhv02e2O28L1+zrbs9TRKi5uV+mahKT52Vv1ZPx4Y+BPBeZjpnmGPxXS1x3jLj/AC27/KfWFuNDyUgAIAAAAACQIAASAAAAIAASAAgAAAAY9TqI1wlbN7sIRcpSfZFLLOTO0bpVrNrRWOZfHapz12os2pcnmz0NNB/w9Mn6KXi+fxKaRvPVL0dXeMcRgpxHPxlmsi48S2WOsteV7te7nEV9bC4vuX6/3IbLott2eqZbstyeXF8Mt8vEjML6XbnRvXPSbTq3v8vURdUn2PtjLzx5lEW6MsfF6eTF+0aG0etZ3h9aNz5gAAAIckuYHjrUBKsA9KQEgAAAAAAAAAEgAIAAAAFL/alq3+616KDxPW3RqeOaqj6U/wAFj4lOXvtX3vQ0EdM2zT7Mf5ntDiQpUIqMVhRSSS7Ei2I2YbW6p3loa95xBcHLhntS7X5Y8zkp1naN2CWhnuuUIScY83GLaQcizSutfqy5rk8cUcmF1btPVa5ylp/aqm2pdrWYtfIxZ4/FV9F4XbfDk39z7dsPaEdRSpxeXFuua7VZB4afz+Jtpbqjd81qMM4skxLoE1ABjvtUVl/Bd7A50tTl5bAmNwGSNoGRWAZabuOH8AM4AAAAAAAAABIEAAJAgChdJqv3jbNFfZptHKeP57J4+UUUWn978oenjrtop/mt9IZ7tmy7EW9Tz+iXAeklKc5YeI4jnxfpP5ryETDt4mOy1uUKNPl4UIQ48uLx82wi+a66O/Jzhc4yfOEsOOcdi7A45MYSeohXLdzlZcF2NmTN3yR8H0vh0eXo7Wn2lp6MdJZaXU2zS36LpydlaeHnPCcfHHmiNLzS3wWajSV1OKscWjj7LlT0vsjOKvphXXJr6VTluqtv18td3E0Rmj1ePfw63sd3b2V0h0mqk4UXQnNcXDjGWO/dfHBZXJW3EsubS5sMb3rMQ1tr6v6RwXKPD4k2dpq8DJG8DLG4DIrgPXXgdeizeipd6A9gAAAAAAkCAJAgAAAAUTWRf+OXYzx0VOPcpSyZrfxZ+T1q99DX+qfpDqzVvYn5EmRyNnztSnuxz6fH0c/ViErR3a+29PZqIKEoSjh5WMpP3rJ2L7K5xxKm7T2XbTmUoNwWXvYTSXbl/wBiXXGyFcVrWiseriaC3Ds1D7PU+01iK+HF/AyV7zNpfSZoila4K+jNotR6S8jsV3Rtl6YfQnqoOuuDeHGuMXl5/wDuZbanZ5uLUWi0zDlbVl1K02pqxC6Go3I2wbU3CfBruwU3rNYiYelgzRmval+9Zjj5OnLatnWpW4l1jaU0t17/ADw1y44ZfTLO+0vP1OhxeXOTFPHMN6GoNDx2aF4GeNwGRXgHeB39jSzSn4yx5gbwAAAAAAJAgAAAAAAFP6S2rS7S0etkvorarNLY+6ed+Hzl5IzZZ6bxZ62jr52lyYo5iYtH0lvajpDFerHzZLzFFdN75Vqzbc63NR4RnJvh2S/tjyI7r/KaF2v1NvqKb8eKXmcPKVLpHrL5TWj6zfnPHWQhJyUU3wi+9vuK7finphv0+KuCvnX/ALN3/o6+MIPUzjpasZjBrrNRY+2XVppRX2mvcXxinhgvrqxMzzLBqejyrmpaeV1sVFS37YQhFS7YuMW38TvRsqnU+ZHfs15avUQzvReFzknlJd43drEejHbthW20wT+iofWSftWdi8yufxTs1YonFS1p5nh2Y7Ud1tVa47kutm+6KTS82zsV3tCFr9GG0z69nbq1BpeM267wM8bwPavAh3gXfZdLhTXF893L97eX8wNoAAAAAAAAAAAAAADmdI9jQ1umnppvG9hwmuddkXmMl8SF6ReuzRpNRbT5YyR/2FA0j6ub02vk6L4cFvLdrvXZKE3weTJE7drPetjrkjzMHeJ/WPnD3tTaeioi0mpS74yTefFvgLZKxw7i0mW/o5Glu12031GkjONecT1MvRorj4yx6T8EKxbJwnmth0kb3nefcvPRXoJpdB9M279QuLusWFF9rjHs9/E1UxxTh4Gq1mTPO88K/tjUu+6Vj5N+iu6K5IsZDRtReXyXP3AhzatN105xs01ltM20t2mclut8OKRCIhfbJasxsuN/7P8AZ11MIvTLTzUY8aXuSXDk+aZ3ogjU5N95ndg13QejT6Xd0VbVkG5zcpOdlyxxy3zfchFYhDJltk/MqKkSVs0LQM0bwPf7wB3Oi+znfYrZL6Kt83ynNcooC8AAAAAAAAAAACQAAAAA1dfs+m+PV31V2w9mcFJfictWJ5WY8t8c70mYlyaehezYS346OjK5ZhlL4MrjDSPRpt4jqbRtN5d2mqMIqMIxhFcoxiope5ItY5mZneUaiG9CUVwbjJJ+LWA4+R62+VVjqlFqcZbss8MM5M7LMeObztBCyU2oT4RbWd3nu54kd91vlxTvL61pXDq4dXjq91bndu44E2bfd5s1tUedkF4byyBgltehfxPKE38kBUdsaSm26VlUXFS4y4YUpdrx2AaUtlLHBvyA0NTopxaSjKWXiO7Ftt92AO5sTojbNqzU/RV/+LKdkl4+z8/cBeaKYwioQSjGKworkkBkAAAAAAAAAAAEAAAAAAAAAAFX6d7Prlp3c4rrYyilPHFxb5PvDsTMTvCj6SWMLuOREQlfJa3LsU6yShu7zwuSy8I6g8w1XpJLm2B04PIGzXWBmVSAyQgv6gdPSazGIyeV39qA6IAAAAAAAAAAAASAAAAAAAAAAaG2tB+8UTpT3XLDjJ8lJPKz4AUK3orrYPhVGfjC2HHzaAwW7M1sVx0t33Yqz/a2A2XppqUpWRlCSeNycXGUfenyA71MQNysD1ZLAGlZqcATTq8gWHZes3luPn9V/kB0gAAAAAAAAAABAAAAAAAAAAAAAeLbFGMpvlGLk/clkCjbzlKU3zlJyfvbyBs1gbEGB5um8AcK+i6y6FVWHKbws8ku9+AGFXzqslVanCyDxKL+fivEDu7O1mcceIFs0d+/HPb2/qBnAAAAAAAAAAAAAAAAAAAAAAAc7b9u7RJds2o/Dm/wQFWiBmgwM0WB5sYG10YoTussfOMEl4bz/oBs9KNgLVQ34YjqIL0JclJexLw+QFE0l06puFicJweJQksNMC5bJ2knjjxAsdViksoD2AAAAAAAAAAAJAAQAAkCAAEgQBwelFv+XD7Un8kBXetAz12AbEJATJAbfRyzdvlD24fin/VgWUDmba2HTql6a3bEsRuj668H3rwYFJ1mnu0VijavRb9C1epP9H4AblfSRKON7D94Ex6S9u8394DYXSxLlJ+7mBYthbRlqK3Y4SglLEXJY3ljmvADpgQBIAABAAAAAAAAAAAAAVLpZb9Ml3QX5gVud4GejUAdCmwDYUgNrYUM6lP2YSb/AAQFoAAYNbpK7q5VWxU4SXFP5rufiB8+270LsqzZp3K6rm4fxYr/AJAViMUn7uwDs7K2s62uSA+hbG2oropN+l2eIHUAAAAAAAAAAAAAAAAAAFJ6YS+nf2I/ICq3zA86bVreSYFg0k8oDfggOl0eWLZ/+v8A5ICwgAAADlbS6O6XUNytqW++dkJShL4uPP4gVfa3QiVf0mmlKxLnVPG/918mBHR/Zut6yCdUqa4yTlOeI+inyS7QL8AAAAAEgAAAAAAAAAAABROmb/7h/Yj8gKvcBoyqcpKMVmTaUcd7fAC2X6SWmt6mbz6MWpd+Y8fxyvgBv0SygOjsaWL4/wAya/P8gLKAAAAAEASBAAABIACAAAAAAAAAAAAAonTL/Uy+zD5AVqaA3+iWjVmtqzyhmx/d5fjgC1dNNNnqrlzTcJe58V8mBx9Hb2AdPTz3Zwn3Si37s8QLZkAAAAAAAAAAAAJAgAAAAAAAAAAAAKF0u/1M/dD/AGoCvWMCw9AKs6iyfZGprzkv0AtfSKjf01mOLilNfB8fwyBR67cMDpae9NYAuOht364S74rPvXBgZwAAAAAAAAAAAAAAAAAAAAAGQAACi9IXvX2P+bHkkvyAr+oQFv6AafFVtvtTUV7or+oFqnFNOL5NNP3MD5pqaHXZOt84TlHyfBgeqW1yAuXRi3NUl7M/wa/uB2AAAAAAAAJAgAAAAAAAAAAAQBIGrrdYq13yfJeHeBy57dlF8YqS8HhgVnWW7+Zc8tt+8Dk38wPofRWjc0lS7ZJzf3n+mAOvkCldLNPu6jfXKyCl95cH+QHLriBZ+ik8dZHvUX5Z/UCxAMgAAAAAAAAAADzkBkCMgMgN4BkBkBvARvAcvbWz5WpTqklZFY3ZerNd2ex+IFQ1mpnW9y2Mq590lz9z5P4Aayt54YGrauIH1DRx3aq4+zXBeUUBm3gOB0trzCqfapuPwa/oByNNpMgdjZ9aqmp73ZiSxzQHdrtUllPKAlSAneAZAJgTkBkBkBkAAyBjyA3gI3gIcwPLmA6wCOtA8yuA8vUIDw9ZFdqA1tVqqJxcLernHtjJJr8QK5rtlaR8ab+pfsuW/X5PivMDmVbOsdsYudUq2+NkLFwj28Hxz5gXxa+PY0B6/fF3gc7b96lQ37Moy+GQK1ZtyFa5pvwAw07W1FrxTVOfui8efIC4bC62Fb6/CnJ5UIy3t1Y7X3gdLrgJVwEq0D0rAJ6wCd8Cd8BvASpAN4DzgCMARgCHEDy4geXADy4AeXWB4lQBglok+YGGeyoP6oGJ7Gr9heQELZMOxLyA9f4djkB5/cZdjAxWaC58p4+AHOlsC/O9Gdaff1Mf0A2qNBrFzti19kDo06e1es0/cBsxqkBkVbAyKDAlRYHtRA9JASkB6QEgSB7wBGAGAG6BG6A3QI3AG4BDgA3AI6sB1QEdUBLrAjqgHVAOrAdWAVYE9WA6sCdwCdwBuAN0Cd0CVEBugTuge8ARgBgBgBgBgBgBgBgA0A3QGAGAGADQDAEYAndAjAE4AYAYAYAYAYAYAYAYAYA9AAAAAAAAAADAACAJAAQBOAGAAAAAAAAAAAAAAAAAAAAAAAAAAAAAAAAAAAAAAAAAAAAAAAAAf//Z">
            <a:extLst>
              <a:ext uri="{FF2B5EF4-FFF2-40B4-BE49-F238E27FC236}">
                <a16:creationId xmlns:a16="http://schemas.microsoft.com/office/drawing/2014/main" id="{B2351994-9680-655E-560F-F3EA985A917F}"/>
              </a:ext>
            </a:extLst>
          </p:cNvPr>
          <p:cNvSpPr>
            <a:spLocks noChangeAspect="1" noChangeArrowheads="1"/>
          </p:cNvSpPr>
          <p:nvPr/>
        </p:nvSpPr>
        <p:spPr bwMode="auto">
          <a:xfrm>
            <a:off x="471488" y="144463"/>
            <a:ext cx="2873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CO" altLang="es-CO">
              <a:solidFill>
                <a:srgbClr val="000000"/>
              </a:solidFill>
            </a:endParaRPr>
          </a:p>
        </p:txBody>
      </p:sp>
      <p:sp>
        <p:nvSpPr>
          <p:cNvPr id="2" name="CuadroTexto 8">
            <a:extLst>
              <a:ext uri="{FF2B5EF4-FFF2-40B4-BE49-F238E27FC236}">
                <a16:creationId xmlns:a16="http://schemas.microsoft.com/office/drawing/2014/main" id="{B8A19078-8803-AC78-0735-D0CBC2433B3E}"/>
              </a:ext>
            </a:extLst>
          </p:cNvPr>
          <p:cNvSpPr txBox="1">
            <a:spLocks noChangeArrowheads="1"/>
          </p:cNvSpPr>
          <p:nvPr/>
        </p:nvSpPr>
        <p:spPr bwMode="auto">
          <a:xfrm>
            <a:off x="471488" y="75775"/>
            <a:ext cx="604867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s-CO"/>
            </a:defPPr>
            <a:lvl1pPr algn="just">
              <a:defRPr sz="2000" b="1" i="1">
                <a:solidFill>
                  <a:srgbClr val="1F497D"/>
                </a:solidFill>
                <a:latin typeface="Arial titulos"/>
              </a:defRPr>
            </a:lvl1pPr>
          </a:lstStyle>
          <a:p>
            <a:r>
              <a:rPr lang="es-CO" altLang="es-CO" dirty="0"/>
              <a:t>Ingresos de transacciones sin contraprestación</a:t>
            </a:r>
          </a:p>
        </p:txBody>
      </p:sp>
      <p:sp>
        <p:nvSpPr>
          <p:cNvPr id="4" name="Rectángulo: esquinas redondeadas 3">
            <a:extLst>
              <a:ext uri="{FF2B5EF4-FFF2-40B4-BE49-F238E27FC236}">
                <a16:creationId xmlns:a16="http://schemas.microsoft.com/office/drawing/2014/main" id="{9977263E-49AE-0589-1C7D-5A3B97C44152}"/>
              </a:ext>
            </a:extLst>
          </p:cNvPr>
          <p:cNvSpPr/>
          <p:nvPr/>
        </p:nvSpPr>
        <p:spPr>
          <a:xfrm>
            <a:off x="323528" y="502506"/>
            <a:ext cx="8579408" cy="5374765"/>
          </a:xfrm>
          <a:prstGeom prst="roundRect">
            <a:avLst/>
          </a:prstGeom>
          <a:ln w="19050">
            <a:prstDash val="sysDot"/>
          </a:ln>
        </p:spPr>
        <p:style>
          <a:lnRef idx="2">
            <a:schemeClr val="accent1"/>
          </a:lnRef>
          <a:fillRef idx="1">
            <a:schemeClr val="lt1"/>
          </a:fillRef>
          <a:effectRef idx="0">
            <a:schemeClr val="accent1"/>
          </a:effectRef>
          <a:fontRef idx="minor">
            <a:schemeClr val="dk1"/>
          </a:fontRef>
        </p:style>
        <p:txBody>
          <a:bodyPr rtlCol="0" anchor="ctr"/>
          <a:lstStyle/>
          <a:p>
            <a:r>
              <a:rPr lang="es-CO" sz="1800" b="1" dirty="0">
                <a:solidFill>
                  <a:srgbClr val="000000"/>
                </a:solidFill>
                <a:latin typeface="Verdana" panose="020B0604030504040204" pitchFamily="34" charset="0"/>
              </a:rPr>
              <a:t>1</a:t>
            </a:r>
            <a:r>
              <a:rPr lang="es-CO" sz="1800" b="1" i="0" u="none" strike="noStrike" baseline="0" dirty="0">
                <a:solidFill>
                  <a:srgbClr val="000000"/>
                </a:solidFill>
                <a:latin typeface="Verdana" panose="020B0604030504040204" pitchFamily="34" charset="0"/>
              </a:rPr>
              <a:t>.1. Criterio general de reconocimiento </a:t>
            </a:r>
          </a:p>
          <a:p>
            <a:endParaRPr lang="es-CO" sz="1800" b="0" i="0" u="none" strike="noStrike" baseline="0" dirty="0">
              <a:solidFill>
                <a:srgbClr val="000000"/>
              </a:solidFill>
              <a:latin typeface="Verdana" panose="020B0604030504040204" pitchFamily="34" charset="0"/>
            </a:endParaRPr>
          </a:p>
          <a:p>
            <a:pPr algn="l"/>
            <a:endParaRPr lang="es-CO" sz="1800" b="0" i="0" u="none" strike="noStrike" baseline="0" dirty="0">
              <a:solidFill>
                <a:srgbClr val="000000"/>
              </a:solidFill>
              <a:latin typeface="Verdana" panose="020B0604030504040204" pitchFamily="34" charset="0"/>
            </a:endParaRPr>
          </a:p>
          <a:p>
            <a:r>
              <a:rPr lang="es-MX" sz="1800" b="0" i="0" u="none" strike="noStrike" baseline="0" dirty="0">
                <a:solidFill>
                  <a:srgbClr val="000000"/>
                </a:solidFill>
                <a:latin typeface="Verdana" panose="020B0604030504040204" pitchFamily="34" charset="0"/>
              </a:rPr>
              <a:t>Los servicios </a:t>
            </a:r>
            <a:r>
              <a:rPr lang="es-MX" sz="1800" b="0" i="0" u="none" strike="sngStrike" baseline="0" dirty="0">
                <a:solidFill>
                  <a:srgbClr val="871723"/>
                </a:solidFill>
                <a:latin typeface="Verdana" panose="020B0604030504040204" pitchFamily="34" charset="0"/>
              </a:rPr>
              <a:t>o bienes de consumo inmediato,</a:t>
            </a:r>
            <a:r>
              <a:rPr lang="es-MX" sz="1800" b="0" i="0" u="none" strike="noStrike" baseline="0" dirty="0">
                <a:solidFill>
                  <a:srgbClr val="871723"/>
                </a:solidFill>
                <a:latin typeface="Verdana" panose="020B0604030504040204" pitchFamily="34" charset="0"/>
              </a:rPr>
              <a:t> </a:t>
            </a:r>
            <a:r>
              <a:rPr lang="es-MX" sz="1800" b="0" i="0" u="none" strike="noStrike" baseline="0" dirty="0">
                <a:solidFill>
                  <a:srgbClr val="000000"/>
                </a:solidFill>
                <a:latin typeface="Verdana" panose="020B0604030504040204" pitchFamily="34" charset="0"/>
              </a:rPr>
              <a:t>que reciba la entidad sin entregar nada a cambio o entregando un valor significativamente menor a</a:t>
            </a:r>
            <a:r>
              <a:rPr lang="es-MX" sz="1800" b="0" i="0" u="none" strike="sngStrike" baseline="0" dirty="0">
                <a:solidFill>
                  <a:srgbClr val="871723"/>
                </a:solidFill>
                <a:latin typeface="Verdana" panose="020B0604030504040204" pitchFamily="34" charset="0"/>
              </a:rPr>
              <a:t>l</a:t>
            </a:r>
            <a:r>
              <a:rPr lang="es-MX" sz="1800" b="0" i="0" u="none" strike="noStrike" baseline="0" dirty="0">
                <a:solidFill>
                  <a:srgbClr val="871723"/>
                </a:solidFill>
                <a:latin typeface="Verdana" panose="020B0604030504040204" pitchFamily="34" charset="0"/>
              </a:rPr>
              <a:t> </a:t>
            </a:r>
            <a:r>
              <a:rPr lang="es-MX" sz="1800" b="0" i="0" u="none" strike="noStrike" baseline="0" dirty="0">
                <a:solidFill>
                  <a:srgbClr val="376D95"/>
                </a:solidFill>
                <a:latin typeface="Verdana" panose="020B0604030504040204" pitchFamily="34" charset="0"/>
              </a:rPr>
              <a:t>su </a:t>
            </a:r>
            <a:r>
              <a:rPr lang="es-MX" sz="1800" b="0" i="0" u="none" strike="noStrike" baseline="0" dirty="0">
                <a:solidFill>
                  <a:srgbClr val="000000"/>
                </a:solidFill>
                <a:latin typeface="Verdana" panose="020B0604030504040204" pitchFamily="34" charset="0"/>
              </a:rPr>
              <a:t>valor de mercado </a:t>
            </a:r>
            <a:r>
              <a:rPr lang="es-MX" sz="1800" b="0" i="0" u="none" strike="sngStrike" baseline="0" dirty="0">
                <a:solidFill>
                  <a:srgbClr val="871723"/>
                </a:solidFill>
                <a:latin typeface="Verdana" panose="020B0604030504040204" pitchFamily="34" charset="0"/>
              </a:rPr>
              <a:t>del servicio o bien recibido,</a:t>
            </a:r>
            <a:r>
              <a:rPr lang="es-MX" sz="1800" b="0" i="0" u="none" strike="noStrike" baseline="0" dirty="0">
                <a:solidFill>
                  <a:srgbClr val="871723"/>
                </a:solidFill>
                <a:latin typeface="Verdana" panose="020B0604030504040204" pitchFamily="34" charset="0"/>
              </a:rPr>
              <a:t> </a:t>
            </a:r>
            <a:r>
              <a:rPr lang="es-MX" sz="1800" b="0" i="0" u="none" strike="noStrike" baseline="0" dirty="0">
                <a:solidFill>
                  <a:srgbClr val="000000"/>
                </a:solidFill>
                <a:latin typeface="Verdana" panose="020B0604030504040204" pitchFamily="34" charset="0"/>
              </a:rPr>
              <a:t>no se</a:t>
            </a:r>
            <a:r>
              <a:rPr lang="es-MX" sz="1800" b="0" i="0" u="none" strike="noStrike" baseline="0" dirty="0">
                <a:solidFill>
                  <a:srgbClr val="376D95"/>
                </a:solidFill>
                <a:latin typeface="Verdana" panose="020B0604030504040204" pitchFamily="34" charset="0"/>
              </a:rPr>
              <a:t>rán objeto de </a:t>
            </a:r>
            <a:r>
              <a:rPr lang="es-MX" sz="1800" b="0" i="0" u="none" strike="noStrike" baseline="0" dirty="0" err="1">
                <a:solidFill>
                  <a:srgbClr val="000000"/>
                </a:solidFill>
                <a:latin typeface="Verdana" panose="020B0604030504040204" pitchFamily="34" charset="0"/>
              </a:rPr>
              <a:t>reconoc</a:t>
            </a:r>
            <a:r>
              <a:rPr lang="es-MX" sz="1800" b="0" i="0" u="none" strike="noStrike" baseline="0" dirty="0" err="1">
                <a:solidFill>
                  <a:srgbClr val="376D95"/>
                </a:solidFill>
                <a:latin typeface="Verdana" panose="020B0604030504040204" pitchFamily="34" charset="0"/>
              </a:rPr>
              <a:t>imiento</a:t>
            </a:r>
            <a:r>
              <a:rPr lang="es-MX" sz="1800" b="0" i="0" u="none" strike="sngStrike" baseline="0" dirty="0" err="1">
                <a:solidFill>
                  <a:srgbClr val="871723"/>
                </a:solidFill>
                <a:latin typeface="Verdana" panose="020B0604030504040204" pitchFamily="34" charset="0"/>
              </a:rPr>
              <a:t>erán</a:t>
            </a:r>
            <a:r>
              <a:rPr lang="es-MX" sz="1800" b="0" i="0" u="none" strike="noStrike" baseline="0" dirty="0">
                <a:solidFill>
                  <a:srgbClr val="871723"/>
                </a:solidFill>
                <a:latin typeface="Verdana" panose="020B0604030504040204" pitchFamily="34" charset="0"/>
              </a:rPr>
              <a:t> </a:t>
            </a:r>
            <a:r>
              <a:rPr lang="es-MX" sz="1800" b="0" i="0" u="none" strike="sngStrike" baseline="0" dirty="0">
                <a:solidFill>
                  <a:srgbClr val="871723"/>
                </a:solidFill>
                <a:latin typeface="Verdana" panose="020B0604030504040204" pitchFamily="34" charset="0"/>
              </a:rPr>
              <a:t>como activo ni como ingresos de transacciones sin contraprestación</a:t>
            </a:r>
            <a:r>
              <a:rPr lang="es-MX" sz="1800" b="0" i="0" u="none" strike="noStrike" baseline="0" dirty="0">
                <a:solidFill>
                  <a:srgbClr val="000000"/>
                </a:solidFill>
                <a:latin typeface="Verdana" panose="020B0604030504040204" pitchFamily="34" charset="0"/>
              </a:rPr>
              <a:t>. </a:t>
            </a:r>
          </a:p>
          <a:p>
            <a:endParaRPr lang="es-CO" sz="1800" b="0" i="0" u="none" strike="noStrike" baseline="0" dirty="0">
              <a:solidFill>
                <a:srgbClr val="000000"/>
              </a:solidFill>
              <a:latin typeface="Verdana" panose="020B0604030504040204" pitchFamily="34" charset="0"/>
            </a:endParaRPr>
          </a:p>
          <a:p>
            <a:r>
              <a:rPr lang="es-MX" sz="1800" b="0" i="0" u="none" strike="noStrike" baseline="0" dirty="0">
                <a:solidFill>
                  <a:srgbClr val="376D95"/>
                </a:solidFill>
                <a:latin typeface="Verdana" panose="020B0604030504040204" pitchFamily="34" charset="0"/>
              </a:rPr>
              <a:t>Los bienes que reciba la entidad sin entregar nada a cambio o entregando un valor significativamente menor a su valor de mercado y que no cumplan los criterios de reconocimiento de las normas de Inventarios; Propiedades, planta y equipo; Bienes de uso público; Bienes históricos y culturales; Propiedades de inversión; Activos intangibles; o Activos biológicos no se reconocerán como activo ni como ingreso de transacciones sin contraprestación. </a:t>
            </a:r>
          </a:p>
        </p:txBody>
      </p:sp>
    </p:spTree>
    <p:extLst>
      <p:ext uri="{BB962C8B-B14F-4D97-AF65-F5344CB8AC3E}">
        <p14:creationId xmlns:p14="http://schemas.microsoft.com/office/powerpoint/2010/main" val="3256314884"/>
      </p:ext>
    </p:extLst>
  </p:cSld>
  <p:clrMapOvr>
    <a:overrideClrMapping bg1="lt1" tx1="dk1" bg2="lt2" tx2="dk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8434" name="AutoShape 15" descr="data:image/jpeg;base64,/9j/4AAQSkZJRgABAQAAAQABAAD/2wCEAAkGBxAQDxANDxAPDw4QDxAQDg0PDA8PDw8OFREWFhYSFBQYHCggGBolGxQUIT0hJSkrLi4uFx8zODMsNygtLisBCgoKDg0OGhAQGywmHyQsLDQtMDc3LCwvLC4sLDQsLy0sLTQsLDEsLDAsLDQsLC0sLCwsLCwsLCwsLCwsLCwsLP/AABEIAOEA4QMBEQACEQEDEQH/xAAbAAEAAgMBAQAAAAAAAAAAAAAAAQYDBAUCB//EAEAQAAICAQEEBgYHBgUFAAAAAAABAgMRBAUSITEGE0FRYZEiMlJxgbEjQnKCocHRBxRDYuHxFTM0ssIWJFNz8P/EABoBAQADAQEBAAAAAAAAAAAAAAACAwQBBQb/xAAxEQEAAgEDAgMGAwkAAAAAAAAAAQIDBBExEiEFE0FCUWFxsdEiMpEUIzNicoGhwfH/2gAMAwEAAhEDEQA/APuAAAAAAAAAAAAAAAAAAAAAAAAAAAAAAAAAAAAAAAAAc3be3tNo4b+ptjXn1Y85zfdGK4sha8V5X4NNkzTtSPsq8v2h7zfU6K2cF9aVtdba790r86fSG6vhtOLZI3/V1di9NdNqJqmanprperXbjEn3RkuDZ2uasztPaVefwzLjr11mLV98fZZS55wAAAAAAAAAAAAAAAAAAAAABIEASBAEgVvpp0ojs+lbq6zVXNx09HtS9qX8qK736e0ctWl03mzNrdqxzP8Ar5vnej0jtnLU6ubv1c+LnLjGC9mtfVSK4p6zy15NTvHRSNqx6ff3s04uEs93k0dlGtmDaVULI8GsvisPin3ruZXesWhv02e2O28L1+zrbs9TRKi5uV+mahKT52Vv1ZPx4Y+BPBeZjpnmGPxXS1x3jLj/AC27/KfWFuNDyUgAIAAAAACQIAASAAAAIAASAAgAAAAY9TqI1wlbN7sIRcpSfZFLLOTO0bpVrNrRWOZfHapz12os2pcnmz0NNB/w9Mn6KXi+fxKaRvPVL0dXeMcRgpxHPxlmsi48S2WOsteV7te7nEV9bC4vuX6/3IbLott2eqZbstyeXF8Mt8vEjML6XbnRvXPSbTq3v8vURdUn2PtjLzx5lEW6MsfF6eTF+0aG0etZ3h9aNz5gAAAIckuYHjrUBKsA9KQEgAAAAAAAAAEgAIAAAAFL/alq3+616KDxPW3RqeOaqj6U/wAFj4lOXvtX3vQ0EdM2zT7Mf5ntDiQpUIqMVhRSSS7Ei2I2YbW6p3loa95xBcHLhntS7X5Y8zkp1naN2CWhnuuUIScY83GLaQcizSutfqy5rk8cUcmF1btPVa5ylp/aqm2pdrWYtfIxZ4/FV9F4XbfDk39z7dsPaEdRSpxeXFuua7VZB4afz+Jtpbqjd81qMM4skxLoE1ABjvtUVl/Bd7A50tTl5bAmNwGSNoGRWAZabuOH8AM4AAAAAAAAABIEAAJAgChdJqv3jbNFfZptHKeP57J4+UUUWn978oenjrtop/mt9IZ7tmy7EW9Tz+iXAeklKc5YeI4jnxfpP5ryETDt4mOy1uUKNPl4UIQ48uLx82wi+a66O/Jzhc4yfOEsOOcdi7A45MYSeohXLdzlZcF2NmTN3yR8H0vh0eXo7Wn2lp6MdJZaXU2zS36LpydlaeHnPCcfHHmiNLzS3wWajSV1OKscWjj7LlT0vsjOKvphXXJr6VTluqtv18td3E0Rmj1ePfw63sd3b2V0h0mqk4UXQnNcXDjGWO/dfHBZXJW3EsubS5sMb3rMQ1tr6v6RwXKPD4k2dpq8DJG8DLG4DIrgPXXgdeizeipd6A9gAAAAAAkCAJAgAAAAUTWRf+OXYzx0VOPcpSyZrfxZ+T1q99DX+qfpDqzVvYn5EmRyNnztSnuxz6fH0c/ViErR3a+29PZqIKEoSjh5WMpP3rJ2L7K5xxKm7T2XbTmUoNwWXvYTSXbl/wBiXXGyFcVrWiseriaC3Ds1D7PU+01iK+HF/AyV7zNpfSZoila4K+jNotR6S8jsV3Rtl6YfQnqoOuuDeHGuMXl5/wDuZbanZ5uLUWi0zDlbVl1K02pqxC6Go3I2wbU3CfBruwU3rNYiYelgzRmval+9Zjj5OnLatnWpW4l1jaU0t17/ADw1y44ZfTLO+0vP1OhxeXOTFPHMN6GoNDx2aF4GeNwGRXgHeB39jSzSn4yx5gbwAAAAAAJAgAAAAAAFP6S2rS7S0etkvorarNLY+6ed+Hzl5IzZZ6bxZ62jr52lyYo5iYtH0lvajpDFerHzZLzFFdN75Vqzbc63NR4RnJvh2S/tjyI7r/KaF2v1NvqKb8eKXmcPKVLpHrL5TWj6zfnPHWQhJyUU3wi+9vuK7finphv0+KuCvnX/ALN3/o6+MIPUzjpasZjBrrNRY+2XVppRX2mvcXxinhgvrqxMzzLBqejyrmpaeV1sVFS37YQhFS7YuMW38TvRsqnU+ZHfs15avUQzvReFzknlJd43drEejHbthW20wT+iofWSftWdi8yufxTs1YonFS1p5nh2Y7Ud1tVa47kutm+6KTS82zsV3tCFr9GG0z69nbq1BpeM267wM8bwPavAh3gXfZdLhTXF893L97eX8wNoAAAAAAAAAAAAAADmdI9jQ1umnppvG9hwmuddkXmMl8SF6ReuzRpNRbT5YyR/2FA0j6ub02vk6L4cFvLdrvXZKE3weTJE7drPetjrkjzMHeJ/WPnD3tTaeioi0mpS74yTefFvgLZKxw7i0mW/o5Glu12031GkjONecT1MvRorj4yx6T8EKxbJwnmth0kb3nefcvPRXoJpdB9M279QuLusWFF9rjHs9/E1UxxTh4Gq1mTPO88K/tjUu+6Vj5N+iu6K5IsZDRtReXyXP3AhzatN105xs01ltM20t2mclut8OKRCIhfbJasxsuN/7P8AZ11MIvTLTzUY8aXuSXDk+aZ3ogjU5N95ndg13QejT6Xd0VbVkG5zcpOdlyxxy3zfchFYhDJltk/MqKkSVs0LQM0bwPf7wB3Oi+znfYrZL6Kt83ynNcooC8AAAAAAAAAAACQAAAAA1dfs+m+PV31V2w9mcFJfictWJ5WY8t8c70mYlyaehezYS346OjK5ZhlL4MrjDSPRpt4jqbRtN5d2mqMIqMIxhFcoxiope5ItY5mZneUaiG9CUVwbjJJ+LWA4+R62+VVjqlFqcZbss8MM5M7LMeObztBCyU2oT4RbWd3nu54kd91vlxTvL61pXDq4dXjq91bndu44E2bfd5s1tUedkF4byyBgltehfxPKE38kBUdsaSm26VlUXFS4y4YUpdrx2AaUtlLHBvyA0NTopxaSjKWXiO7Ftt92AO5sTojbNqzU/RV/+LKdkl4+z8/cBeaKYwioQSjGKworkkBkAAAAAAAAAAAEAAAAAAAAAAFX6d7Prlp3c4rrYyilPHFxb5PvDsTMTvCj6SWMLuOREQlfJa3LsU6yShu7zwuSy8I6g8w1XpJLm2B04PIGzXWBmVSAyQgv6gdPSazGIyeV39qA6IAAAAAAAAAAAASAAAAAAAAAAaG2tB+8UTpT3XLDjJ8lJPKz4AUK3orrYPhVGfjC2HHzaAwW7M1sVx0t33Yqz/a2A2XppqUpWRlCSeNycXGUfenyA71MQNysD1ZLAGlZqcATTq8gWHZes3luPn9V/kB0gAAAAAAAAAABAAAAAAAAAAAAAeLbFGMpvlGLk/clkCjbzlKU3zlJyfvbyBs1gbEGB5um8AcK+i6y6FVWHKbws8ku9+AGFXzqslVanCyDxKL+fivEDu7O1mcceIFs0d+/HPb2/qBnAAAAAAAAAAAAAAAAAAAAAAAc7b9u7RJds2o/Dm/wQFWiBmgwM0WB5sYG10YoTussfOMEl4bz/oBs9KNgLVQ34YjqIL0JclJexLw+QFE0l06puFicJweJQksNMC5bJ2knjjxAsdViksoD2AAAAAAAAAAAJAAQAAkCAAEgQBwelFv+XD7Un8kBXetAz12AbEJATJAbfRyzdvlD24fin/VgWUDmba2HTql6a3bEsRuj668H3rwYFJ1mnu0VijavRb9C1epP9H4AblfSRKON7D94Ex6S9u8394DYXSxLlJ+7mBYthbRlqK3Y4SglLEXJY3ljmvADpgQBIAABAAAAAAAAAAAAAVLpZb9Ml3QX5gVud4GejUAdCmwDYUgNrYUM6lP2YSb/AAQFoAAYNbpK7q5VWxU4SXFP5rufiB8+270LsqzZp3K6rm4fxYr/AJAViMUn7uwDs7K2s62uSA+hbG2oropN+l2eIHUAAAAAAAAAAAAAAAAAAFJ6YS+nf2I/ICq3zA86bVreSYFg0k8oDfggOl0eWLZ/+v8A5ICwgAAADlbS6O6XUNytqW++dkJShL4uPP4gVfa3QiVf0mmlKxLnVPG/918mBHR/Zut6yCdUqa4yTlOeI+inyS7QL8AAAAAEgAAAAAAAAAAABROmb/7h/Yj8gKvcBoyqcpKMVmTaUcd7fAC2X6SWmt6mbz6MWpd+Y8fxyvgBv0SygOjsaWL4/wAya/P8gLKAAAAAEASBAAABIACAAAAAAAAAAAAAonTL/Uy+zD5AVqaA3+iWjVmtqzyhmx/d5fjgC1dNNNnqrlzTcJe58V8mBx9Hb2AdPTz3Zwn3Si37s8QLZkAAAAAAAAAAAAJAgAAAAAAAAAAAAKF0u/1M/dD/AGoCvWMCw9AKs6iyfZGprzkv0AtfSKjf01mOLilNfB8fwyBR67cMDpae9NYAuOht364S74rPvXBgZwAAAAAAAAAAAAAAAAAAAAAGQAACi9IXvX2P+bHkkvyAr+oQFv6AafFVtvtTUV7or+oFqnFNOL5NNP3MD5pqaHXZOt84TlHyfBgeqW1yAuXRi3NUl7M/wa/uB2AAAAAAAAJAgAAAAAAAAAAAQBIGrrdYq13yfJeHeBy57dlF8YqS8HhgVnWW7+Zc8tt+8Dk38wPofRWjc0lS7ZJzf3n+mAOvkCldLNPu6jfXKyCl95cH+QHLriBZ+ik8dZHvUX5Z/UCxAMgAAAAAAAAAADzkBkCMgMgN4BkBkBvARvAcvbWz5WpTqklZFY3ZerNd2ex+IFQ1mpnW9y2Mq590lz9z5P4Aayt54YGrauIH1DRx3aq4+zXBeUUBm3gOB0trzCqfapuPwa/oByNNpMgdjZ9aqmp73ZiSxzQHdrtUllPKAlSAneAZAJgTkBkBkBkAAyBjyA3gI3gIcwPLmA6wCOtA8yuA8vUIDw9ZFdqA1tVqqJxcLernHtjJJr8QK5rtlaR8ab+pfsuW/X5PivMDmVbOsdsYudUq2+NkLFwj28Hxz5gXxa+PY0B6/fF3gc7b96lQ37Moy+GQK1ZtyFa5pvwAw07W1FrxTVOfui8efIC4bC62Fb6/CnJ5UIy3t1Y7X3gdLrgJVwEq0D0rAJ6wCd8Cd8BvASpAN4DzgCMARgCHEDy4geXADy4AeXWB4lQBglok+YGGeyoP6oGJ7Gr9heQELZMOxLyA9f4djkB5/cZdjAxWaC58p4+AHOlsC/O9Gdaff1Mf0A2qNBrFzti19kDo06e1es0/cBsxqkBkVbAyKDAlRYHtRA9JASkB6QEgSB7wBGAGAG6BG6A3QI3AG4BDgA3AI6sB1QEdUBLrAjqgHVAOrAdWAVYE9WA6sCdwCdwBuAN0Cd0CVEBugTuge8ARgBgBgBgBgBgBgBgA0A3QGAGAGADQDAEYAndAjAE4AYAYAYAYAYAYAYAYAYA9AAAAAAAAAADAACAJAAQBOAGAAAAAAAAAAAAAAAAAAAAAAAAAAAAAAAAAAAAAAAAAAAAAAAAAf//Z">
            <a:extLst>
              <a:ext uri="{FF2B5EF4-FFF2-40B4-BE49-F238E27FC236}">
                <a16:creationId xmlns:a16="http://schemas.microsoft.com/office/drawing/2014/main" id="{B2351994-9680-655E-560F-F3EA985A917F}"/>
              </a:ext>
            </a:extLst>
          </p:cNvPr>
          <p:cNvSpPr>
            <a:spLocks noChangeAspect="1" noChangeArrowheads="1"/>
          </p:cNvSpPr>
          <p:nvPr/>
        </p:nvSpPr>
        <p:spPr bwMode="auto">
          <a:xfrm>
            <a:off x="471488" y="144463"/>
            <a:ext cx="2873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CO" altLang="es-CO">
              <a:solidFill>
                <a:srgbClr val="000000"/>
              </a:solidFill>
            </a:endParaRPr>
          </a:p>
        </p:txBody>
      </p:sp>
      <p:sp>
        <p:nvSpPr>
          <p:cNvPr id="2" name="CuadroTexto 8">
            <a:extLst>
              <a:ext uri="{FF2B5EF4-FFF2-40B4-BE49-F238E27FC236}">
                <a16:creationId xmlns:a16="http://schemas.microsoft.com/office/drawing/2014/main" id="{B8A19078-8803-AC78-0735-D0CBC2433B3E}"/>
              </a:ext>
            </a:extLst>
          </p:cNvPr>
          <p:cNvSpPr txBox="1">
            <a:spLocks noChangeArrowheads="1"/>
          </p:cNvSpPr>
          <p:nvPr/>
        </p:nvSpPr>
        <p:spPr bwMode="auto">
          <a:xfrm>
            <a:off x="471488" y="75775"/>
            <a:ext cx="604867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s-CO"/>
            </a:defPPr>
            <a:lvl1pPr algn="just">
              <a:defRPr sz="2000" b="1" i="1">
                <a:solidFill>
                  <a:srgbClr val="1F497D"/>
                </a:solidFill>
                <a:latin typeface="Arial titulos"/>
              </a:defRPr>
            </a:lvl1pPr>
          </a:lstStyle>
          <a:p>
            <a:r>
              <a:rPr lang="es-CO" altLang="es-CO" dirty="0"/>
              <a:t>Ingresos de transacciones sin contraprestación</a:t>
            </a:r>
          </a:p>
        </p:txBody>
      </p:sp>
      <p:sp>
        <p:nvSpPr>
          <p:cNvPr id="4" name="Rectángulo: esquinas redondeadas 3">
            <a:extLst>
              <a:ext uri="{FF2B5EF4-FFF2-40B4-BE49-F238E27FC236}">
                <a16:creationId xmlns:a16="http://schemas.microsoft.com/office/drawing/2014/main" id="{9977263E-49AE-0589-1C7D-5A3B97C44152}"/>
              </a:ext>
            </a:extLst>
          </p:cNvPr>
          <p:cNvSpPr/>
          <p:nvPr/>
        </p:nvSpPr>
        <p:spPr>
          <a:xfrm>
            <a:off x="323528" y="502506"/>
            <a:ext cx="8579408" cy="5878822"/>
          </a:xfrm>
          <a:prstGeom prst="roundRect">
            <a:avLst/>
          </a:prstGeom>
          <a:ln w="19050">
            <a:prstDash val="sysDot"/>
          </a:ln>
        </p:spPr>
        <p:style>
          <a:lnRef idx="2">
            <a:schemeClr val="accent1"/>
          </a:lnRef>
          <a:fillRef idx="1">
            <a:schemeClr val="lt1"/>
          </a:fillRef>
          <a:effectRef idx="0">
            <a:schemeClr val="accent1"/>
          </a:effectRef>
          <a:fontRef idx="minor">
            <a:schemeClr val="dk1"/>
          </a:fontRef>
        </p:style>
        <p:txBody>
          <a:bodyPr rtlCol="0" anchor="ctr"/>
          <a:lstStyle/>
          <a:p>
            <a:r>
              <a:rPr lang="es-CO" sz="1600" b="1" dirty="0">
                <a:solidFill>
                  <a:srgbClr val="000000"/>
                </a:solidFill>
                <a:latin typeface="Verdana" panose="020B0604030504040204" pitchFamily="34" charset="0"/>
              </a:rPr>
              <a:t>1</a:t>
            </a:r>
            <a:r>
              <a:rPr lang="es-CO" sz="1600" b="1" i="0" u="none" strike="noStrike" baseline="0" dirty="0">
                <a:solidFill>
                  <a:srgbClr val="000000"/>
                </a:solidFill>
                <a:latin typeface="Verdana" panose="020B0604030504040204" pitchFamily="34" charset="0"/>
              </a:rPr>
              <a:t>.3. Transferencias </a:t>
            </a:r>
          </a:p>
          <a:p>
            <a:r>
              <a:rPr lang="es-CO" sz="1600" b="0" i="0" u="none" strike="noStrike" baseline="0" dirty="0">
                <a:solidFill>
                  <a:srgbClr val="000000"/>
                </a:solidFill>
                <a:latin typeface="Verdana" panose="020B0604030504040204" pitchFamily="34" charset="0"/>
              </a:rPr>
              <a:t>1.3.1 Reconocimiento</a:t>
            </a:r>
          </a:p>
          <a:p>
            <a:pPr algn="l"/>
            <a:endParaRPr lang="es-CO" sz="1600" b="0" i="0" u="none" strike="noStrike" baseline="0" dirty="0">
              <a:solidFill>
                <a:srgbClr val="000000"/>
              </a:solidFill>
              <a:latin typeface="Verdana" panose="020B0604030504040204" pitchFamily="34" charset="0"/>
            </a:endParaRPr>
          </a:p>
          <a:p>
            <a:pPr algn="l"/>
            <a:endParaRPr lang="es-CO" sz="1600" b="0" i="0" u="none" strike="noStrike" baseline="0" dirty="0">
              <a:solidFill>
                <a:srgbClr val="000000"/>
              </a:solidFill>
              <a:latin typeface="Verdana" panose="020B0604030504040204" pitchFamily="34" charset="0"/>
            </a:endParaRPr>
          </a:p>
          <a:p>
            <a:r>
              <a:rPr lang="es-MX" sz="1600" b="0" i="0" u="none" strike="noStrike" baseline="0" dirty="0">
                <a:solidFill>
                  <a:srgbClr val="000000"/>
                </a:solidFill>
                <a:latin typeface="Verdana" panose="020B0604030504040204" pitchFamily="34" charset="0"/>
              </a:rPr>
              <a:t>11. Las estipulaciones son especificaciones que le imponen a la entidad receptora del activo una obligación de </a:t>
            </a:r>
            <a:r>
              <a:rPr lang="es-MX" sz="1600" b="0" i="0" u="none" strike="sngStrike" baseline="0" dirty="0" err="1">
                <a:solidFill>
                  <a:srgbClr val="871723"/>
                </a:solidFill>
                <a:latin typeface="Verdana" panose="020B0604030504040204" pitchFamily="34" charset="0"/>
              </a:rPr>
              <a:t>rendimiento</a:t>
            </a:r>
            <a:r>
              <a:rPr lang="es-MX" sz="1600" b="0" i="0" u="none" strike="noStrike" baseline="0" dirty="0" err="1">
                <a:solidFill>
                  <a:srgbClr val="376D95"/>
                </a:solidFill>
                <a:latin typeface="Verdana" panose="020B0604030504040204" pitchFamily="34" charset="0"/>
              </a:rPr>
              <a:t>desempeño</a:t>
            </a:r>
            <a:r>
              <a:rPr lang="es-MX" sz="1600" b="0" i="0" u="none" strike="noStrike" baseline="0" dirty="0">
                <a:solidFill>
                  <a:srgbClr val="000000"/>
                </a:solidFill>
                <a:latin typeface="Verdana" panose="020B0604030504040204" pitchFamily="34" charset="0"/>
              </a:rPr>
              <a:t>. Existirá una obligación de </a:t>
            </a:r>
            <a:r>
              <a:rPr lang="es-MX" sz="1600" b="0" i="0" u="none" strike="sngStrike" baseline="0" dirty="0" err="1">
                <a:solidFill>
                  <a:srgbClr val="871723"/>
                </a:solidFill>
                <a:latin typeface="Verdana" panose="020B0604030504040204" pitchFamily="34" charset="0"/>
              </a:rPr>
              <a:t>rendimiento</a:t>
            </a:r>
            <a:r>
              <a:rPr lang="es-MX" sz="1600" b="0" i="0" u="none" strike="noStrike" baseline="0" dirty="0" err="1">
                <a:solidFill>
                  <a:srgbClr val="376D95"/>
                </a:solidFill>
                <a:latin typeface="Verdana" panose="020B0604030504040204" pitchFamily="34" charset="0"/>
              </a:rPr>
              <a:t>desempeño</a:t>
            </a:r>
            <a:r>
              <a:rPr lang="es-MX" sz="1600" b="0" i="0" u="none" strike="noStrike" baseline="0" dirty="0">
                <a:solidFill>
                  <a:srgbClr val="376D95"/>
                </a:solidFill>
                <a:latin typeface="Verdana" panose="020B0604030504040204" pitchFamily="34" charset="0"/>
              </a:rPr>
              <a:t> </a:t>
            </a:r>
            <a:r>
              <a:rPr lang="es-MX" sz="1600" b="0" i="0" u="none" strike="noStrike" baseline="0" dirty="0">
                <a:solidFill>
                  <a:srgbClr val="000000"/>
                </a:solidFill>
                <a:latin typeface="Verdana" panose="020B0604030504040204" pitchFamily="34" charset="0"/>
              </a:rPr>
              <a:t>cuando la entidad deba usar o consumir el beneficio económico futuro o el potencial de servicio del activo transferido para un propósito </a:t>
            </a:r>
            <a:r>
              <a:rPr lang="es-MX" sz="1600" b="0" i="0" u="none" strike="sngStrike" baseline="0" dirty="0" err="1">
                <a:solidFill>
                  <a:srgbClr val="871723"/>
                </a:solidFill>
                <a:latin typeface="Verdana" panose="020B0604030504040204" pitchFamily="34" charset="0"/>
              </a:rPr>
              <a:t>particular</a:t>
            </a:r>
            <a:r>
              <a:rPr lang="es-MX" sz="1600" b="0" i="0" u="none" strike="noStrike" baseline="0" dirty="0" err="1">
                <a:solidFill>
                  <a:srgbClr val="376D95"/>
                </a:solidFill>
                <a:latin typeface="Verdana" panose="020B0604030504040204" pitchFamily="34" charset="0"/>
              </a:rPr>
              <a:t>concreto</a:t>
            </a:r>
            <a:r>
              <a:rPr lang="es-MX" sz="1600" b="0" i="0" u="none" strike="noStrike" baseline="0" dirty="0">
                <a:solidFill>
                  <a:srgbClr val="000000"/>
                </a:solidFill>
                <a:latin typeface="Verdana" panose="020B0604030504040204" pitchFamily="34" charset="0"/>
              </a:rPr>
              <a:t>. Las estipulaciones relacionadas con un activo transferido podrán ser restricciones o condiciones. </a:t>
            </a:r>
          </a:p>
          <a:p>
            <a:endParaRPr lang="es-CO" sz="1600" b="0" i="0" u="none" strike="noStrike" baseline="0" dirty="0">
              <a:solidFill>
                <a:srgbClr val="000000"/>
              </a:solidFill>
              <a:latin typeface="Verdana" panose="020B0604030504040204" pitchFamily="34" charset="0"/>
            </a:endParaRPr>
          </a:p>
          <a:p>
            <a:r>
              <a:rPr lang="es-MX" sz="1600" b="0" i="0" u="none" strike="noStrike" baseline="0" dirty="0">
                <a:solidFill>
                  <a:srgbClr val="000000"/>
                </a:solidFill>
                <a:latin typeface="Verdana" panose="020B0604030504040204" pitchFamily="34" charset="0"/>
              </a:rPr>
              <a:t>12. Existirán restricciones cuando se requiera que la entidad receptora use o consuma el beneficio económico futuro o el potencial de servicio del activo transferido para un propósito </a:t>
            </a:r>
            <a:r>
              <a:rPr lang="es-MX" sz="1600" b="0" i="0" u="none" strike="sngStrike" baseline="0" dirty="0">
                <a:solidFill>
                  <a:srgbClr val="871723"/>
                </a:solidFill>
                <a:latin typeface="Verdana" panose="020B0604030504040204" pitchFamily="34" charset="0"/>
              </a:rPr>
              <a:t>particular, </a:t>
            </a:r>
            <a:r>
              <a:rPr lang="es-MX" sz="1600" b="0" i="0" u="none" strike="sngStrike" baseline="0" dirty="0" err="1">
                <a:solidFill>
                  <a:srgbClr val="871723"/>
                </a:solidFill>
                <a:latin typeface="Verdana" panose="020B0604030504040204" pitchFamily="34" charset="0"/>
              </a:rPr>
              <a:t>pero</a:t>
            </a:r>
            <a:r>
              <a:rPr lang="es-MX" sz="1600" b="0" i="0" u="none" strike="noStrike" baseline="0" dirty="0" err="1">
                <a:solidFill>
                  <a:srgbClr val="376D95"/>
                </a:solidFill>
                <a:latin typeface="Verdana" panose="020B0604030504040204" pitchFamily="34" charset="0"/>
              </a:rPr>
              <a:t>concreto</a:t>
            </a:r>
            <a:r>
              <a:rPr lang="es-MX" sz="1600" b="0" i="0" u="none" strike="noStrike" baseline="0" dirty="0">
                <a:solidFill>
                  <a:srgbClr val="376D95"/>
                </a:solidFill>
                <a:latin typeface="Verdana" panose="020B0604030504040204" pitchFamily="34" charset="0"/>
              </a:rPr>
              <a:t>, sin </a:t>
            </a:r>
            <a:r>
              <a:rPr lang="es-MX" sz="1600" b="0" i="0" u="none" strike="noStrike" baseline="0" dirty="0">
                <a:solidFill>
                  <a:srgbClr val="000000"/>
                </a:solidFill>
                <a:latin typeface="Verdana" panose="020B0604030504040204" pitchFamily="34" charset="0"/>
              </a:rPr>
              <a:t>que </a:t>
            </a:r>
            <a:r>
              <a:rPr lang="es-MX" sz="1600" b="0" i="0" u="none" strike="sngStrike" baseline="0" dirty="0">
                <a:solidFill>
                  <a:srgbClr val="871723"/>
                </a:solidFill>
                <a:latin typeface="Verdana" panose="020B0604030504040204" pitchFamily="34" charset="0"/>
              </a:rPr>
              <a:t>si estos </a:t>
            </a:r>
            <a:r>
              <a:rPr lang="es-MX" sz="1600" b="0" i="0" u="none" strike="noStrike" baseline="0" dirty="0">
                <a:solidFill>
                  <a:srgbClr val="376D95"/>
                </a:solidFill>
                <a:latin typeface="Verdana" panose="020B0604030504040204" pitchFamily="34" charset="0"/>
              </a:rPr>
              <a:t>se requiera su devolución al transferidor cuando este </a:t>
            </a:r>
            <a:r>
              <a:rPr lang="es-MX" sz="1600" b="0" i="0" u="none" strike="noStrike" baseline="0" dirty="0">
                <a:solidFill>
                  <a:srgbClr val="000000"/>
                </a:solidFill>
                <a:latin typeface="Verdana" panose="020B0604030504040204" pitchFamily="34" charset="0"/>
              </a:rPr>
              <a:t>no se </a:t>
            </a:r>
            <a:r>
              <a:rPr lang="es-MX" sz="1600" b="0" i="0" u="none" strike="noStrike" baseline="0" dirty="0" err="1">
                <a:solidFill>
                  <a:srgbClr val="000000"/>
                </a:solidFill>
                <a:latin typeface="Verdana" panose="020B0604030504040204" pitchFamily="34" charset="0"/>
              </a:rPr>
              <a:t>us</a:t>
            </a:r>
            <a:r>
              <a:rPr lang="es-MX" sz="1600" b="0" i="0" u="none" strike="sngStrike" baseline="0" dirty="0" err="1">
                <a:solidFill>
                  <a:srgbClr val="871723"/>
                </a:solidFill>
                <a:latin typeface="Verdana" panose="020B0604030504040204" pitchFamily="34" charset="0"/>
              </a:rPr>
              <a:t>an</a:t>
            </a:r>
            <a:r>
              <a:rPr lang="es-MX" sz="1600" b="0" i="0" u="none" strike="noStrike" baseline="0" dirty="0" err="1">
                <a:solidFill>
                  <a:srgbClr val="376D95"/>
                </a:solidFill>
                <a:latin typeface="Verdana" panose="020B0604030504040204" pitchFamily="34" charset="0"/>
              </a:rPr>
              <a:t>e</a:t>
            </a:r>
            <a:r>
              <a:rPr lang="es-MX" sz="1600" b="0" i="0" u="none" strike="noStrike" baseline="0" dirty="0">
                <a:solidFill>
                  <a:srgbClr val="376D95"/>
                </a:solidFill>
                <a:latin typeface="Verdana" panose="020B0604030504040204" pitchFamily="34" charset="0"/>
              </a:rPr>
              <a:t> </a:t>
            </a:r>
            <a:r>
              <a:rPr lang="es-MX" sz="1600" b="0" i="0" u="none" strike="noStrike" baseline="0" dirty="0">
                <a:solidFill>
                  <a:srgbClr val="000000"/>
                </a:solidFill>
                <a:latin typeface="Verdana" panose="020B0604030504040204" pitchFamily="34" charset="0"/>
              </a:rPr>
              <a:t>o </a:t>
            </a:r>
            <a:r>
              <a:rPr lang="es-MX" sz="1600" b="0" i="0" u="none" strike="noStrike" baseline="0" dirty="0" err="1">
                <a:solidFill>
                  <a:srgbClr val="000000"/>
                </a:solidFill>
                <a:latin typeface="Verdana" panose="020B0604030504040204" pitchFamily="34" charset="0"/>
              </a:rPr>
              <a:t>consum</a:t>
            </a:r>
            <a:r>
              <a:rPr lang="es-MX" sz="1600" b="0" i="0" u="none" strike="sngStrike" baseline="0" dirty="0" err="1">
                <a:solidFill>
                  <a:srgbClr val="871723"/>
                </a:solidFill>
                <a:latin typeface="Verdana" panose="020B0604030504040204" pitchFamily="34" charset="0"/>
              </a:rPr>
              <a:t>en</a:t>
            </a:r>
            <a:r>
              <a:rPr lang="es-MX" sz="1600" b="0" i="0" u="none" strike="noStrike" baseline="0" dirty="0" err="1">
                <a:solidFill>
                  <a:srgbClr val="376D95"/>
                </a:solidFill>
                <a:latin typeface="Verdana" panose="020B0604030504040204" pitchFamily="34" charset="0"/>
              </a:rPr>
              <a:t>a</a:t>
            </a:r>
            <a:r>
              <a:rPr lang="es-MX" sz="1600" b="0" i="0" u="none" strike="noStrike" baseline="0" dirty="0">
                <a:solidFill>
                  <a:srgbClr val="376D95"/>
                </a:solidFill>
                <a:latin typeface="Verdana" panose="020B0604030504040204" pitchFamily="34" charset="0"/>
              </a:rPr>
              <a:t> </a:t>
            </a:r>
            <a:r>
              <a:rPr lang="es-MX" sz="1600" b="0" i="0" u="none" strike="noStrike" baseline="0" dirty="0">
                <a:solidFill>
                  <a:srgbClr val="000000"/>
                </a:solidFill>
                <a:latin typeface="Verdana" panose="020B0604030504040204" pitchFamily="34" charset="0"/>
              </a:rPr>
              <a:t>como se especifica</a:t>
            </a:r>
            <a:r>
              <a:rPr lang="es-MX" sz="1600" b="0" i="0" u="none" strike="sngStrike" baseline="0" dirty="0">
                <a:solidFill>
                  <a:srgbClr val="871723"/>
                </a:solidFill>
                <a:latin typeface="Verdana" panose="020B0604030504040204" pitchFamily="34" charset="0"/>
              </a:rPr>
              <a:t>, no se requiera su devolución a la entidad que transfirió el activo</a:t>
            </a:r>
            <a:r>
              <a:rPr lang="es-MX" sz="1600" b="0" i="0" u="none" strike="noStrike" baseline="0" dirty="0">
                <a:solidFill>
                  <a:srgbClr val="871723"/>
                </a:solidFill>
                <a:latin typeface="Verdana" panose="020B0604030504040204" pitchFamily="34" charset="0"/>
              </a:rPr>
              <a:t>.</a:t>
            </a:r>
            <a:r>
              <a:rPr lang="es-MX" sz="1600" b="0" i="0" u="none" strike="noStrike" baseline="0" dirty="0">
                <a:solidFill>
                  <a:srgbClr val="376D95"/>
                </a:solidFill>
                <a:latin typeface="Verdana" panose="020B0604030504040204" pitchFamily="34" charset="0"/>
              </a:rPr>
              <a:t>. </a:t>
            </a:r>
            <a:r>
              <a:rPr lang="es-MX" sz="1600" b="0" i="0" u="none" strike="noStrike" baseline="0" dirty="0">
                <a:solidFill>
                  <a:srgbClr val="000000"/>
                </a:solidFill>
                <a:latin typeface="Verdana" panose="020B0604030504040204" pitchFamily="34" charset="0"/>
              </a:rPr>
              <a:t>En este caso, si la entidad </a:t>
            </a:r>
            <a:r>
              <a:rPr lang="es-MX" sz="1600" b="0" i="0" u="none" strike="sngStrike" baseline="0" dirty="0" err="1">
                <a:solidFill>
                  <a:srgbClr val="871723"/>
                </a:solidFill>
                <a:latin typeface="Verdana" panose="020B0604030504040204" pitchFamily="34" charset="0"/>
              </a:rPr>
              <a:t>beneficiaria</a:t>
            </a:r>
            <a:r>
              <a:rPr lang="es-MX" sz="1600" b="0" i="0" u="none" strike="noStrike" baseline="0" dirty="0" err="1">
                <a:solidFill>
                  <a:srgbClr val="376D95"/>
                </a:solidFill>
                <a:latin typeface="Verdana" panose="020B0604030504040204" pitchFamily="34" charset="0"/>
              </a:rPr>
              <a:t>receptora</a:t>
            </a:r>
            <a:r>
              <a:rPr lang="es-MX" sz="1600" b="0" i="0" u="none" strike="noStrike" baseline="0" dirty="0">
                <a:solidFill>
                  <a:srgbClr val="376D95"/>
                </a:solidFill>
                <a:latin typeface="Verdana" panose="020B0604030504040204" pitchFamily="34" charset="0"/>
              </a:rPr>
              <a:t> </a:t>
            </a:r>
            <a:r>
              <a:rPr lang="es-MX" sz="1600" b="0" i="0" u="none" strike="noStrike" baseline="0" dirty="0">
                <a:solidFill>
                  <a:srgbClr val="000000"/>
                </a:solidFill>
                <a:latin typeface="Verdana" panose="020B0604030504040204" pitchFamily="34" charset="0"/>
              </a:rPr>
              <a:t>del activo transferido evalúa que </a:t>
            </a:r>
            <a:r>
              <a:rPr lang="es-MX" sz="1600" b="0" i="0" u="none" strike="sngStrike" baseline="0" dirty="0">
                <a:solidFill>
                  <a:srgbClr val="871723"/>
                </a:solidFill>
                <a:latin typeface="Verdana" panose="020B0604030504040204" pitchFamily="34" charset="0"/>
              </a:rPr>
              <a:t>su</a:t>
            </a:r>
            <a:r>
              <a:rPr lang="es-MX" sz="1600" b="0" i="0" u="none" strike="noStrike" baseline="0" dirty="0">
                <a:solidFill>
                  <a:srgbClr val="376D95"/>
                </a:solidFill>
                <a:latin typeface="Verdana" panose="020B0604030504040204" pitchFamily="34" charset="0"/>
              </a:rPr>
              <a:t>la </a:t>
            </a:r>
            <a:r>
              <a:rPr lang="es-MX" sz="1600" b="0" i="0" u="none" strike="noStrike" baseline="0" dirty="0">
                <a:solidFill>
                  <a:srgbClr val="000000"/>
                </a:solidFill>
                <a:latin typeface="Verdana" panose="020B0604030504040204" pitchFamily="34" charset="0"/>
              </a:rPr>
              <a:t>transferencia le impone restricciones, reconocerá un ingreso en el resultado del periodo cuando </a:t>
            </a:r>
            <a:r>
              <a:rPr lang="es-MX" sz="1600" b="0" i="0" u="none" strike="sngStrike" baseline="0" dirty="0">
                <a:solidFill>
                  <a:srgbClr val="871723"/>
                </a:solidFill>
                <a:latin typeface="Verdana" panose="020B0604030504040204" pitchFamily="34" charset="0"/>
              </a:rPr>
              <a:t>se den las </a:t>
            </a:r>
            <a:r>
              <a:rPr lang="es-MX" sz="1600" b="0" i="0" u="none" strike="sngStrike" baseline="0" dirty="0" err="1">
                <a:solidFill>
                  <a:srgbClr val="871723"/>
                </a:solidFill>
                <a:latin typeface="Verdana" panose="020B0604030504040204" pitchFamily="34" charset="0"/>
              </a:rPr>
              <a:t>condiciones</a:t>
            </a:r>
            <a:r>
              <a:rPr lang="es-MX" sz="1600" b="0" i="0" u="none" strike="noStrike" baseline="0" dirty="0" err="1">
                <a:solidFill>
                  <a:srgbClr val="376D95"/>
                </a:solidFill>
                <a:latin typeface="Verdana" panose="020B0604030504040204" pitchFamily="34" charset="0"/>
              </a:rPr>
              <a:t>surja</a:t>
            </a:r>
            <a:r>
              <a:rPr lang="es-MX" sz="1600" b="0" i="0" u="none" strike="noStrike" baseline="0" dirty="0">
                <a:solidFill>
                  <a:srgbClr val="376D95"/>
                </a:solidFill>
                <a:latin typeface="Verdana" panose="020B0604030504040204" pitchFamily="34" charset="0"/>
              </a:rPr>
              <a:t> el derecho </a:t>
            </a:r>
            <a:r>
              <a:rPr lang="es-MX" sz="1600" b="0" i="0" u="none" strike="noStrike" baseline="0" dirty="0">
                <a:solidFill>
                  <a:srgbClr val="000000"/>
                </a:solidFill>
                <a:latin typeface="Verdana" panose="020B0604030504040204" pitchFamily="34" charset="0"/>
              </a:rPr>
              <a:t>de </a:t>
            </a:r>
            <a:r>
              <a:rPr lang="es-MX" sz="1600" b="0" i="0" u="none" strike="noStrike" baseline="0" dirty="0">
                <a:solidFill>
                  <a:srgbClr val="376D95"/>
                </a:solidFill>
                <a:latin typeface="Verdana" panose="020B0604030504040204" pitchFamily="34" charset="0"/>
              </a:rPr>
              <a:t>recibir el activo monetario o la entidad obtenga el </a:t>
            </a:r>
            <a:r>
              <a:rPr lang="es-MX" sz="1600" b="0" i="0" u="none" strike="noStrike" baseline="0" dirty="0">
                <a:solidFill>
                  <a:srgbClr val="000000"/>
                </a:solidFill>
                <a:latin typeface="Verdana" panose="020B0604030504040204" pitchFamily="34" charset="0"/>
              </a:rPr>
              <a:t>control del activo </a:t>
            </a:r>
            <a:r>
              <a:rPr lang="es-MX" sz="1600" b="0" i="0" u="none" strike="noStrike" baseline="0" dirty="0">
                <a:solidFill>
                  <a:srgbClr val="376D95"/>
                </a:solidFill>
                <a:latin typeface="Verdana" panose="020B0604030504040204" pitchFamily="34" charset="0"/>
              </a:rPr>
              <a:t>no monetario</a:t>
            </a:r>
            <a:r>
              <a:rPr lang="es-MX" sz="1600" b="0" i="0" u="none" strike="noStrike" baseline="0" dirty="0">
                <a:solidFill>
                  <a:srgbClr val="000000"/>
                </a:solidFill>
                <a:latin typeface="Verdana" panose="020B0604030504040204" pitchFamily="34" charset="0"/>
              </a:rPr>
              <a:t>. </a:t>
            </a:r>
          </a:p>
        </p:txBody>
      </p:sp>
    </p:spTree>
    <p:extLst>
      <p:ext uri="{BB962C8B-B14F-4D97-AF65-F5344CB8AC3E}">
        <p14:creationId xmlns:p14="http://schemas.microsoft.com/office/powerpoint/2010/main" val="104244692"/>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3" name="Group 27">
            <a:extLst>
              <a:ext uri="{FF2B5EF4-FFF2-40B4-BE49-F238E27FC236}">
                <a16:creationId xmlns:a16="http://schemas.microsoft.com/office/drawing/2014/main" id="{07A26561-4A19-C043-660F-D1D6093B2848}"/>
              </a:ext>
            </a:extLst>
          </p:cNvPr>
          <p:cNvGrpSpPr/>
          <p:nvPr/>
        </p:nvGrpSpPr>
        <p:grpSpPr>
          <a:xfrm>
            <a:off x="3059832" y="1052736"/>
            <a:ext cx="3697918" cy="3594613"/>
            <a:chOff x="4013349" y="1838602"/>
            <a:chExt cx="4165302" cy="4174352"/>
          </a:xfrm>
        </p:grpSpPr>
        <p:sp>
          <p:nvSpPr>
            <p:cNvPr id="5" name="Shape">
              <a:extLst>
                <a:ext uri="{FF2B5EF4-FFF2-40B4-BE49-F238E27FC236}">
                  <a16:creationId xmlns:a16="http://schemas.microsoft.com/office/drawing/2014/main" id="{323866E3-DF54-4A72-9B14-A56C752B4529}"/>
                </a:ext>
              </a:extLst>
            </p:cNvPr>
            <p:cNvSpPr/>
            <p:nvPr/>
          </p:nvSpPr>
          <p:spPr>
            <a:xfrm>
              <a:off x="4888607" y="1838602"/>
              <a:ext cx="2024564" cy="1140805"/>
            </a:xfrm>
            <a:custGeom>
              <a:avLst/>
              <a:gdLst/>
              <a:ahLst/>
              <a:cxnLst>
                <a:cxn ang="0">
                  <a:pos x="wd2" y="hd2"/>
                </a:cxn>
                <a:cxn ang="5400000">
                  <a:pos x="wd2" y="hd2"/>
                </a:cxn>
                <a:cxn ang="10800000">
                  <a:pos x="wd2" y="hd2"/>
                </a:cxn>
                <a:cxn ang="16200000">
                  <a:pos x="wd2" y="hd2"/>
                </a:cxn>
              </a:cxnLst>
              <a:rect l="0" t="0" r="r" b="b"/>
              <a:pathLst>
                <a:path w="21493" h="21600" extrusionOk="0">
                  <a:moveTo>
                    <a:pt x="18387" y="0"/>
                  </a:moveTo>
                  <a:lnTo>
                    <a:pt x="7270" y="0"/>
                  </a:lnTo>
                  <a:cubicBezTo>
                    <a:pt x="6208" y="0"/>
                    <a:pt x="5168" y="349"/>
                    <a:pt x="4194" y="1006"/>
                  </a:cubicBezTo>
                  <a:cubicBezTo>
                    <a:pt x="3426" y="1524"/>
                    <a:pt x="2697" y="2234"/>
                    <a:pt x="2035" y="3122"/>
                  </a:cubicBezTo>
                  <a:cubicBezTo>
                    <a:pt x="1556" y="3862"/>
                    <a:pt x="1141" y="4744"/>
                    <a:pt x="811" y="5747"/>
                  </a:cubicBezTo>
                  <a:cubicBezTo>
                    <a:pt x="394" y="7011"/>
                    <a:pt x="140" y="8393"/>
                    <a:pt x="44" y="9801"/>
                  </a:cubicBezTo>
                  <a:cubicBezTo>
                    <a:pt x="-107" y="12006"/>
                    <a:pt x="132" y="14276"/>
                    <a:pt x="767" y="16270"/>
                  </a:cubicBezTo>
                  <a:cubicBezTo>
                    <a:pt x="1808" y="19540"/>
                    <a:pt x="3747" y="21573"/>
                    <a:pt x="5856" y="21600"/>
                  </a:cubicBezTo>
                  <a:cubicBezTo>
                    <a:pt x="5871" y="21600"/>
                    <a:pt x="5886" y="21600"/>
                    <a:pt x="5899" y="21600"/>
                  </a:cubicBezTo>
                  <a:cubicBezTo>
                    <a:pt x="7992" y="21600"/>
                    <a:pt x="9928" y="19626"/>
                    <a:pt x="10988" y="16403"/>
                  </a:cubicBezTo>
                  <a:cubicBezTo>
                    <a:pt x="12055" y="13160"/>
                    <a:pt x="12072" y="9150"/>
                    <a:pt x="11031" y="5877"/>
                  </a:cubicBezTo>
                  <a:cubicBezTo>
                    <a:pt x="10577" y="4448"/>
                    <a:pt x="9950" y="3255"/>
                    <a:pt x="9213" y="2364"/>
                  </a:cubicBezTo>
                  <a:lnTo>
                    <a:pt x="16436" y="2364"/>
                  </a:lnTo>
                  <a:cubicBezTo>
                    <a:pt x="17398" y="1201"/>
                    <a:pt x="18546" y="547"/>
                    <a:pt x="19747" y="547"/>
                  </a:cubicBezTo>
                  <a:cubicBezTo>
                    <a:pt x="19762" y="547"/>
                    <a:pt x="19777" y="547"/>
                    <a:pt x="19791" y="547"/>
                  </a:cubicBezTo>
                  <a:cubicBezTo>
                    <a:pt x="20376" y="556"/>
                    <a:pt x="20949" y="722"/>
                    <a:pt x="21493" y="1024"/>
                  </a:cubicBezTo>
                  <a:cubicBezTo>
                    <a:pt x="20512" y="355"/>
                    <a:pt x="19460" y="0"/>
                    <a:pt x="18387" y="0"/>
                  </a:cubicBezTo>
                  <a:close/>
                </a:path>
              </a:pathLst>
            </a:custGeom>
            <a:solidFill>
              <a:schemeClr val="accent5"/>
            </a:solidFill>
            <a:ln w="12700">
              <a:miter lim="400000"/>
            </a:ln>
          </p:spPr>
          <p:txBody>
            <a:bodyPr lIns="38100" tIns="38100" rIns="38100" bIns="38100" anchor="ctr"/>
            <a:lstStyle/>
            <a:p>
              <a:pPr>
                <a:defRPr sz="3000">
                  <a:solidFill>
                    <a:srgbClr val="FFFFFF"/>
                  </a:solidFill>
                </a:defRPr>
              </a:pPr>
              <a:endParaRPr sz="1100"/>
            </a:p>
          </p:txBody>
        </p:sp>
        <p:sp>
          <p:nvSpPr>
            <p:cNvPr id="7" name="Shape">
              <a:extLst>
                <a:ext uri="{FF2B5EF4-FFF2-40B4-BE49-F238E27FC236}">
                  <a16:creationId xmlns:a16="http://schemas.microsoft.com/office/drawing/2014/main" id="{A3A4636B-5010-FE6D-4457-8BDB05CD3839}"/>
                </a:ext>
              </a:extLst>
            </p:cNvPr>
            <p:cNvSpPr/>
            <p:nvPr/>
          </p:nvSpPr>
          <p:spPr>
            <a:xfrm>
              <a:off x="6185863" y="1869862"/>
              <a:ext cx="1828710" cy="1111889"/>
            </a:xfrm>
            <a:custGeom>
              <a:avLst/>
              <a:gdLst/>
              <a:ahLst/>
              <a:cxnLst>
                <a:cxn ang="0">
                  <a:pos x="wd2" y="hd2"/>
                </a:cxn>
                <a:cxn ang="5400000">
                  <a:pos x="wd2" y="hd2"/>
                </a:cxn>
                <a:cxn ang="10800000">
                  <a:pos x="wd2" y="hd2"/>
                </a:cxn>
                <a:cxn ang="16200000">
                  <a:pos x="wd2" y="hd2"/>
                </a:cxn>
              </a:cxnLst>
              <a:rect l="0" t="0" r="r" b="b"/>
              <a:pathLst>
                <a:path w="21302" h="21600" extrusionOk="0">
                  <a:moveTo>
                    <a:pt x="20364" y="18485"/>
                  </a:moveTo>
                  <a:lnTo>
                    <a:pt x="11740" y="4102"/>
                  </a:lnTo>
                  <a:cubicBezTo>
                    <a:pt x="11387" y="3513"/>
                    <a:pt x="11010" y="2979"/>
                    <a:pt x="10611" y="2496"/>
                  </a:cubicBezTo>
                  <a:cubicBezTo>
                    <a:pt x="9925" y="1661"/>
                    <a:pt x="9178" y="990"/>
                    <a:pt x="8390" y="489"/>
                  </a:cubicBezTo>
                  <a:cubicBezTo>
                    <a:pt x="7793" y="179"/>
                    <a:pt x="7165" y="9"/>
                    <a:pt x="6522" y="0"/>
                  </a:cubicBezTo>
                  <a:cubicBezTo>
                    <a:pt x="6506" y="0"/>
                    <a:pt x="6489" y="0"/>
                    <a:pt x="6475" y="0"/>
                  </a:cubicBezTo>
                  <a:cubicBezTo>
                    <a:pt x="5157" y="0"/>
                    <a:pt x="3897" y="671"/>
                    <a:pt x="2841" y="1864"/>
                  </a:cubicBezTo>
                  <a:cubicBezTo>
                    <a:pt x="2058" y="2751"/>
                    <a:pt x="1386" y="3923"/>
                    <a:pt x="891" y="5332"/>
                  </a:cubicBezTo>
                  <a:cubicBezTo>
                    <a:pt x="-280" y="8659"/>
                    <a:pt x="-298" y="12774"/>
                    <a:pt x="844" y="16132"/>
                  </a:cubicBezTo>
                  <a:cubicBezTo>
                    <a:pt x="1985" y="19490"/>
                    <a:pt x="4113" y="21573"/>
                    <a:pt x="6427" y="21600"/>
                  </a:cubicBezTo>
                  <a:cubicBezTo>
                    <a:pt x="6444" y="21600"/>
                    <a:pt x="6460" y="21600"/>
                    <a:pt x="6475" y="21600"/>
                  </a:cubicBezTo>
                  <a:cubicBezTo>
                    <a:pt x="8771" y="21600"/>
                    <a:pt x="10895" y="19575"/>
                    <a:pt x="12059" y="16268"/>
                  </a:cubicBezTo>
                  <a:cubicBezTo>
                    <a:pt x="12791" y="14188"/>
                    <a:pt x="13073" y="11799"/>
                    <a:pt x="12902" y="9479"/>
                  </a:cubicBezTo>
                  <a:lnTo>
                    <a:pt x="17444" y="17055"/>
                  </a:lnTo>
                  <a:cubicBezTo>
                    <a:pt x="18296" y="17237"/>
                    <a:pt x="19132" y="17701"/>
                    <a:pt x="19898" y="18451"/>
                  </a:cubicBezTo>
                  <a:cubicBezTo>
                    <a:pt x="20423" y="18965"/>
                    <a:pt x="20892" y="19596"/>
                    <a:pt x="21302" y="20310"/>
                  </a:cubicBezTo>
                  <a:cubicBezTo>
                    <a:pt x="21020" y="19666"/>
                    <a:pt x="20707" y="19056"/>
                    <a:pt x="20364" y="18485"/>
                  </a:cubicBezTo>
                  <a:close/>
                </a:path>
              </a:pathLst>
            </a:custGeom>
            <a:solidFill>
              <a:schemeClr val="accent4"/>
            </a:solidFill>
            <a:ln w="12700">
              <a:miter lim="400000"/>
            </a:ln>
          </p:spPr>
          <p:txBody>
            <a:bodyPr lIns="38100" tIns="38100" rIns="38100" bIns="38100" anchor="ctr"/>
            <a:lstStyle/>
            <a:p>
              <a:pPr>
                <a:defRPr sz="3000">
                  <a:solidFill>
                    <a:srgbClr val="FFFFFF"/>
                  </a:solidFill>
                </a:defRPr>
              </a:pPr>
              <a:endParaRPr sz="1100"/>
            </a:p>
          </p:txBody>
        </p:sp>
        <p:sp>
          <p:nvSpPr>
            <p:cNvPr id="8" name="Shape">
              <a:extLst>
                <a:ext uri="{FF2B5EF4-FFF2-40B4-BE49-F238E27FC236}">
                  <a16:creationId xmlns:a16="http://schemas.microsoft.com/office/drawing/2014/main" id="{B6A0BD0A-E821-65F8-283D-3CE8620B6D0B}"/>
                </a:ext>
              </a:extLst>
            </p:cNvPr>
            <p:cNvSpPr/>
            <p:nvPr/>
          </p:nvSpPr>
          <p:spPr>
            <a:xfrm>
              <a:off x="4200905" y="4870744"/>
              <a:ext cx="1793996" cy="1111889"/>
            </a:xfrm>
            <a:custGeom>
              <a:avLst/>
              <a:gdLst/>
              <a:ahLst/>
              <a:cxnLst>
                <a:cxn ang="0">
                  <a:pos x="wd2" y="hd2"/>
                </a:cxn>
                <a:cxn ang="5400000">
                  <a:pos x="wd2" y="hd2"/>
                </a:cxn>
                <a:cxn ang="10800000">
                  <a:pos x="wd2" y="hd2"/>
                </a:cxn>
                <a:cxn ang="16200000">
                  <a:pos x="wd2" y="hd2"/>
                </a:cxn>
              </a:cxnLst>
              <a:rect l="0" t="0" r="r" b="b"/>
              <a:pathLst>
                <a:path w="21296" h="21600" extrusionOk="0">
                  <a:moveTo>
                    <a:pt x="20437" y="5468"/>
                  </a:moveTo>
                  <a:cubicBezTo>
                    <a:pt x="19273" y="2113"/>
                    <a:pt x="17104" y="27"/>
                    <a:pt x="14746" y="0"/>
                  </a:cubicBezTo>
                  <a:cubicBezTo>
                    <a:pt x="14730" y="0"/>
                    <a:pt x="14713" y="0"/>
                    <a:pt x="14698" y="0"/>
                  </a:cubicBezTo>
                  <a:cubicBezTo>
                    <a:pt x="12358" y="0"/>
                    <a:pt x="10193" y="2025"/>
                    <a:pt x="9008" y="5332"/>
                  </a:cubicBezTo>
                  <a:cubicBezTo>
                    <a:pt x="8260" y="7415"/>
                    <a:pt x="7974" y="9807"/>
                    <a:pt x="8149" y="12130"/>
                  </a:cubicBezTo>
                  <a:lnTo>
                    <a:pt x="3603" y="4691"/>
                  </a:lnTo>
                  <a:cubicBezTo>
                    <a:pt x="2685" y="4530"/>
                    <a:pt x="1781" y="4063"/>
                    <a:pt x="957" y="3270"/>
                  </a:cubicBezTo>
                  <a:cubicBezTo>
                    <a:pt x="614" y="2939"/>
                    <a:pt x="297" y="2560"/>
                    <a:pt x="0" y="2147"/>
                  </a:cubicBezTo>
                  <a:cubicBezTo>
                    <a:pt x="176" y="2487"/>
                    <a:pt x="358" y="2818"/>
                    <a:pt x="553" y="3136"/>
                  </a:cubicBezTo>
                  <a:lnTo>
                    <a:pt x="9342" y="17519"/>
                  </a:lnTo>
                  <a:cubicBezTo>
                    <a:pt x="9713" y="18127"/>
                    <a:pt x="10114" y="18679"/>
                    <a:pt x="10535" y="19174"/>
                  </a:cubicBezTo>
                  <a:cubicBezTo>
                    <a:pt x="11180" y="19936"/>
                    <a:pt x="11878" y="20562"/>
                    <a:pt x="12613" y="21044"/>
                  </a:cubicBezTo>
                  <a:cubicBezTo>
                    <a:pt x="13260" y="21397"/>
                    <a:pt x="13947" y="21594"/>
                    <a:pt x="14648" y="21600"/>
                  </a:cubicBezTo>
                  <a:cubicBezTo>
                    <a:pt x="14665" y="21600"/>
                    <a:pt x="14681" y="21600"/>
                    <a:pt x="14696" y="21600"/>
                  </a:cubicBezTo>
                  <a:cubicBezTo>
                    <a:pt x="16030" y="21600"/>
                    <a:pt x="17309" y="20938"/>
                    <a:pt x="18381" y="19757"/>
                  </a:cubicBezTo>
                  <a:cubicBezTo>
                    <a:pt x="19188" y="18867"/>
                    <a:pt x="19878" y="17686"/>
                    <a:pt x="20387" y="16268"/>
                  </a:cubicBezTo>
                  <a:cubicBezTo>
                    <a:pt x="21581" y="12941"/>
                    <a:pt x="21600" y="8823"/>
                    <a:pt x="20437" y="5468"/>
                  </a:cubicBezTo>
                  <a:close/>
                </a:path>
              </a:pathLst>
            </a:custGeom>
            <a:solidFill>
              <a:schemeClr val="accent2"/>
            </a:solidFill>
            <a:ln w="12700">
              <a:miter lim="400000"/>
            </a:ln>
          </p:spPr>
          <p:txBody>
            <a:bodyPr lIns="38100" tIns="38100" rIns="38100" bIns="38100" anchor="ctr"/>
            <a:lstStyle/>
            <a:p>
              <a:pPr>
                <a:defRPr sz="3000">
                  <a:solidFill>
                    <a:srgbClr val="FFFFFF"/>
                  </a:solidFill>
                </a:defRPr>
              </a:pPr>
              <a:endParaRPr sz="1100"/>
            </a:p>
          </p:txBody>
        </p:sp>
        <p:sp>
          <p:nvSpPr>
            <p:cNvPr id="10" name="Shape">
              <a:extLst>
                <a:ext uri="{FF2B5EF4-FFF2-40B4-BE49-F238E27FC236}">
                  <a16:creationId xmlns:a16="http://schemas.microsoft.com/office/drawing/2014/main" id="{493AEC77-8F0F-86EA-FD27-D76F4BA8B693}"/>
                </a:ext>
              </a:extLst>
            </p:cNvPr>
            <p:cNvSpPr/>
            <p:nvPr/>
          </p:nvSpPr>
          <p:spPr>
            <a:xfrm>
              <a:off x="5263716" y="4870744"/>
              <a:ext cx="2035810" cy="1142210"/>
            </a:xfrm>
            <a:custGeom>
              <a:avLst/>
              <a:gdLst/>
              <a:ahLst/>
              <a:cxnLst>
                <a:cxn ang="0">
                  <a:pos x="wd2" y="hd2"/>
                </a:cxn>
                <a:cxn ang="5400000">
                  <a:pos x="wd2" y="hd2"/>
                </a:cxn>
                <a:cxn ang="10800000">
                  <a:pos x="wd2" y="hd2"/>
                </a:cxn>
                <a:cxn ang="16200000">
                  <a:pos x="wd2" y="hd2"/>
                </a:cxn>
              </a:cxnLst>
              <a:rect l="0" t="0" r="r" b="b"/>
              <a:pathLst>
                <a:path w="21492" h="21600" extrusionOk="0">
                  <a:moveTo>
                    <a:pt x="20727" y="5323"/>
                  </a:moveTo>
                  <a:cubicBezTo>
                    <a:pt x="19693" y="2057"/>
                    <a:pt x="17764" y="27"/>
                    <a:pt x="15667" y="0"/>
                  </a:cubicBezTo>
                  <a:cubicBezTo>
                    <a:pt x="15652" y="0"/>
                    <a:pt x="15637" y="0"/>
                    <a:pt x="15624" y="0"/>
                  </a:cubicBezTo>
                  <a:cubicBezTo>
                    <a:pt x="13543" y="0"/>
                    <a:pt x="11618" y="1971"/>
                    <a:pt x="10563" y="5190"/>
                  </a:cubicBezTo>
                  <a:cubicBezTo>
                    <a:pt x="9502" y="8430"/>
                    <a:pt x="9486" y="12434"/>
                    <a:pt x="10520" y="15703"/>
                  </a:cubicBezTo>
                  <a:cubicBezTo>
                    <a:pt x="10976" y="17143"/>
                    <a:pt x="11606" y="18340"/>
                    <a:pt x="12347" y="19233"/>
                  </a:cubicBezTo>
                  <a:lnTo>
                    <a:pt x="5130" y="19233"/>
                  </a:lnTo>
                  <a:cubicBezTo>
                    <a:pt x="4176" y="20382"/>
                    <a:pt x="3041" y="21027"/>
                    <a:pt x="1853" y="21027"/>
                  </a:cubicBezTo>
                  <a:cubicBezTo>
                    <a:pt x="1838" y="21027"/>
                    <a:pt x="1823" y="21027"/>
                    <a:pt x="1810" y="21027"/>
                  </a:cubicBezTo>
                  <a:cubicBezTo>
                    <a:pt x="1185" y="21018"/>
                    <a:pt x="576" y="20829"/>
                    <a:pt x="0" y="20486"/>
                  </a:cubicBezTo>
                  <a:cubicBezTo>
                    <a:pt x="1013" y="21213"/>
                    <a:pt x="2104" y="21600"/>
                    <a:pt x="3216" y="21600"/>
                  </a:cubicBezTo>
                  <a:lnTo>
                    <a:pt x="14271" y="21600"/>
                  </a:lnTo>
                  <a:cubicBezTo>
                    <a:pt x="15388" y="21600"/>
                    <a:pt x="16483" y="21210"/>
                    <a:pt x="17501" y="20477"/>
                  </a:cubicBezTo>
                  <a:cubicBezTo>
                    <a:pt x="18125" y="20028"/>
                    <a:pt x="18719" y="19448"/>
                    <a:pt x="19272" y="18748"/>
                  </a:cubicBezTo>
                  <a:cubicBezTo>
                    <a:pt x="19831" y="17953"/>
                    <a:pt x="20313" y="16977"/>
                    <a:pt x="20686" y="15839"/>
                  </a:cubicBezTo>
                  <a:cubicBezTo>
                    <a:pt x="21097" y="14589"/>
                    <a:pt x="21348" y="13224"/>
                    <a:pt x="21447" y="11829"/>
                  </a:cubicBezTo>
                  <a:cubicBezTo>
                    <a:pt x="21600" y="9612"/>
                    <a:pt x="21362" y="7330"/>
                    <a:pt x="20727" y="5323"/>
                  </a:cubicBezTo>
                  <a:close/>
                </a:path>
              </a:pathLst>
            </a:custGeom>
            <a:solidFill>
              <a:schemeClr val="accent6"/>
            </a:solidFill>
            <a:ln w="12700">
              <a:miter lim="400000"/>
            </a:ln>
          </p:spPr>
          <p:txBody>
            <a:bodyPr lIns="38100" tIns="38100" rIns="38100" bIns="38100" anchor="ctr"/>
            <a:lstStyle/>
            <a:p>
              <a:pPr>
                <a:defRPr sz="3000">
                  <a:solidFill>
                    <a:srgbClr val="FFFFFF"/>
                  </a:solidFill>
                </a:defRPr>
              </a:pPr>
              <a:endParaRPr sz="1100"/>
            </a:p>
          </p:txBody>
        </p:sp>
        <p:sp>
          <p:nvSpPr>
            <p:cNvPr id="12" name="Shape">
              <a:extLst>
                <a:ext uri="{FF2B5EF4-FFF2-40B4-BE49-F238E27FC236}">
                  <a16:creationId xmlns:a16="http://schemas.microsoft.com/office/drawing/2014/main" id="{028E7BC8-D63D-9833-DDD5-5E73DB6CB9AD}"/>
                </a:ext>
              </a:extLst>
            </p:cNvPr>
            <p:cNvSpPr/>
            <p:nvPr/>
          </p:nvSpPr>
          <p:spPr>
            <a:xfrm>
              <a:off x="4013349" y="3354672"/>
              <a:ext cx="1111748" cy="1758955"/>
            </a:xfrm>
            <a:custGeom>
              <a:avLst/>
              <a:gdLst/>
              <a:ahLst/>
              <a:cxnLst>
                <a:cxn ang="0">
                  <a:pos x="wd2" y="hd2"/>
                </a:cxn>
                <a:cxn ang="5400000">
                  <a:pos x="wd2" y="hd2"/>
                </a:cxn>
                <a:cxn ang="10800000">
                  <a:pos x="wd2" y="hd2"/>
                </a:cxn>
                <a:cxn ang="16200000">
                  <a:pos x="wd2" y="hd2"/>
                </a:cxn>
              </a:cxnLst>
              <a:rect l="0" t="0" r="r" b="b"/>
              <a:pathLst>
                <a:path w="21573" h="21600" extrusionOk="0">
                  <a:moveTo>
                    <a:pt x="16247" y="8883"/>
                  </a:moveTo>
                  <a:cubicBezTo>
                    <a:pt x="14561" y="8257"/>
                    <a:pt x="12674" y="7942"/>
                    <a:pt x="10785" y="7942"/>
                  </a:cubicBezTo>
                  <a:cubicBezTo>
                    <a:pt x="8950" y="7942"/>
                    <a:pt x="7112" y="8238"/>
                    <a:pt x="5462" y="8831"/>
                  </a:cubicBezTo>
                  <a:cubicBezTo>
                    <a:pt x="4279" y="9255"/>
                    <a:pt x="3257" y="9812"/>
                    <a:pt x="2426" y="10460"/>
                  </a:cubicBezTo>
                  <a:lnTo>
                    <a:pt x="2426" y="3827"/>
                  </a:lnTo>
                  <a:cubicBezTo>
                    <a:pt x="1040" y="2748"/>
                    <a:pt x="188" y="1416"/>
                    <a:pt x="30" y="0"/>
                  </a:cubicBezTo>
                  <a:cubicBezTo>
                    <a:pt x="12" y="196"/>
                    <a:pt x="0" y="392"/>
                    <a:pt x="0" y="589"/>
                  </a:cubicBezTo>
                  <a:lnTo>
                    <a:pt x="0" y="13449"/>
                  </a:lnTo>
                  <a:cubicBezTo>
                    <a:pt x="0" y="13690"/>
                    <a:pt x="18" y="13932"/>
                    <a:pt x="45" y="14172"/>
                  </a:cubicBezTo>
                  <a:cubicBezTo>
                    <a:pt x="288" y="16299"/>
                    <a:pt x="1589" y="18322"/>
                    <a:pt x="3761" y="19949"/>
                  </a:cubicBezTo>
                  <a:cubicBezTo>
                    <a:pt x="4243" y="20212"/>
                    <a:pt x="4765" y="20452"/>
                    <a:pt x="5326" y="20660"/>
                  </a:cubicBezTo>
                  <a:cubicBezTo>
                    <a:pt x="6672" y="21160"/>
                    <a:pt x="8149" y="21458"/>
                    <a:pt x="9650" y="21558"/>
                  </a:cubicBezTo>
                  <a:cubicBezTo>
                    <a:pt x="10030" y="21583"/>
                    <a:pt x="10409" y="21600"/>
                    <a:pt x="10788" y="21600"/>
                  </a:cubicBezTo>
                  <a:cubicBezTo>
                    <a:pt x="12623" y="21600"/>
                    <a:pt x="14461" y="21304"/>
                    <a:pt x="16110" y="20711"/>
                  </a:cubicBezTo>
                  <a:cubicBezTo>
                    <a:pt x="19462" y="19508"/>
                    <a:pt x="21545" y="17264"/>
                    <a:pt x="21573" y="14825"/>
                  </a:cubicBezTo>
                  <a:cubicBezTo>
                    <a:pt x="21600" y="12382"/>
                    <a:pt x="19571" y="10119"/>
                    <a:pt x="16247" y="8883"/>
                  </a:cubicBezTo>
                  <a:close/>
                </a:path>
              </a:pathLst>
            </a:custGeom>
            <a:solidFill>
              <a:schemeClr val="tx1"/>
            </a:solidFill>
            <a:ln w="12700">
              <a:miter lim="400000"/>
            </a:ln>
          </p:spPr>
          <p:txBody>
            <a:bodyPr lIns="38100" tIns="38100" rIns="38100" bIns="38100" anchor="ctr"/>
            <a:lstStyle/>
            <a:p>
              <a:pPr>
                <a:defRPr sz="3000">
                  <a:solidFill>
                    <a:srgbClr val="FFFFFF"/>
                  </a:solidFill>
                </a:defRPr>
              </a:pPr>
              <a:endParaRPr sz="1100"/>
            </a:p>
          </p:txBody>
        </p:sp>
        <p:sp>
          <p:nvSpPr>
            <p:cNvPr id="16" name="Shape">
              <a:extLst>
                <a:ext uri="{FF2B5EF4-FFF2-40B4-BE49-F238E27FC236}">
                  <a16:creationId xmlns:a16="http://schemas.microsoft.com/office/drawing/2014/main" id="{A10EB61F-6B90-A408-A91A-E46E0E5A70C2}"/>
                </a:ext>
              </a:extLst>
            </p:cNvPr>
            <p:cNvSpPr/>
            <p:nvPr/>
          </p:nvSpPr>
          <p:spPr>
            <a:xfrm>
              <a:off x="4013349" y="2010529"/>
              <a:ext cx="1110188" cy="1865079"/>
            </a:xfrm>
            <a:custGeom>
              <a:avLst/>
              <a:gdLst/>
              <a:ahLst/>
              <a:cxnLst>
                <a:cxn ang="0">
                  <a:pos x="wd2" y="hd2"/>
                </a:cxn>
                <a:cxn ang="5400000">
                  <a:pos x="wd2" y="hd2"/>
                </a:cxn>
                <a:cxn ang="10800000">
                  <a:pos x="wd2" y="hd2"/>
                </a:cxn>
                <a:cxn ang="16200000">
                  <a:pos x="wd2" y="hd2"/>
                </a:cxn>
              </a:cxnLst>
              <a:rect l="0" t="0" r="r" b="b"/>
              <a:pathLst>
                <a:path w="21570" h="21600" extrusionOk="0">
                  <a:moveTo>
                    <a:pt x="16240" y="9610"/>
                  </a:moveTo>
                  <a:cubicBezTo>
                    <a:pt x="14552" y="9020"/>
                    <a:pt x="12663" y="8723"/>
                    <a:pt x="10771" y="8723"/>
                  </a:cubicBezTo>
                  <a:cubicBezTo>
                    <a:pt x="10237" y="8723"/>
                    <a:pt x="9702" y="8750"/>
                    <a:pt x="9171" y="8797"/>
                  </a:cubicBezTo>
                  <a:lnTo>
                    <a:pt x="17075" y="4085"/>
                  </a:lnTo>
                  <a:cubicBezTo>
                    <a:pt x="17251" y="3224"/>
                    <a:pt x="17716" y="2378"/>
                    <a:pt x="18478" y="1606"/>
                  </a:cubicBezTo>
                  <a:cubicBezTo>
                    <a:pt x="19083" y="992"/>
                    <a:pt x="19845" y="453"/>
                    <a:pt x="20719" y="0"/>
                  </a:cubicBezTo>
                  <a:cubicBezTo>
                    <a:pt x="20124" y="266"/>
                    <a:pt x="19556" y="558"/>
                    <a:pt x="19025" y="874"/>
                  </a:cubicBezTo>
                  <a:lnTo>
                    <a:pt x="4640" y="9451"/>
                  </a:lnTo>
                  <a:cubicBezTo>
                    <a:pt x="3847" y="9923"/>
                    <a:pt x="3152" y="10441"/>
                    <a:pt x="2551" y="10991"/>
                  </a:cubicBezTo>
                  <a:cubicBezTo>
                    <a:pt x="1048" y="12368"/>
                    <a:pt x="164" y="13960"/>
                    <a:pt x="0" y="15616"/>
                  </a:cubicBezTo>
                  <a:cubicBezTo>
                    <a:pt x="158" y="16952"/>
                    <a:pt x="1011" y="18208"/>
                    <a:pt x="2399" y="19225"/>
                  </a:cubicBezTo>
                  <a:cubicBezTo>
                    <a:pt x="3201" y="19812"/>
                    <a:pt x="4172" y="20318"/>
                    <a:pt x="5302" y="20713"/>
                  </a:cubicBezTo>
                  <a:cubicBezTo>
                    <a:pt x="6991" y="21303"/>
                    <a:pt x="8879" y="21600"/>
                    <a:pt x="10771" y="21600"/>
                  </a:cubicBezTo>
                  <a:cubicBezTo>
                    <a:pt x="12608" y="21600"/>
                    <a:pt x="14449" y="21321"/>
                    <a:pt x="16101" y="20762"/>
                  </a:cubicBezTo>
                  <a:cubicBezTo>
                    <a:pt x="19456" y="19627"/>
                    <a:pt x="21542" y="17511"/>
                    <a:pt x="21570" y="15210"/>
                  </a:cubicBezTo>
                  <a:cubicBezTo>
                    <a:pt x="21600" y="12910"/>
                    <a:pt x="19568" y="10774"/>
                    <a:pt x="16240" y="9610"/>
                  </a:cubicBezTo>
                  <a:close/>
                </a:path>
              </a:pathLst>
            </a:custGeom>
            <a:solidFill>
              <a:schemeClr val="tx2"/>
            </a:solidFill>
            <a:ln w="12700">
              <a:miter lim="400000"/>
            </a:ln>
          </p:spPr>
          <p:txBody>
            <a:bodyPr lIns="38100" tIns="38100" rIns="38100" bIns="38100" anchor="ctr"/>
            <a:lstStyle/>
            <a:p>
              <a:pPr>
                <a:defRPr sz="3000">
                  <a:solidFill>
                    <a:srgbClr val="FFFFFF"/>
                  </a:solidFill>
                </a:defRPr>
              </a:pPr>
              <a:endParaRPr sz="1100"/>
            </a:p>
          </p:txBody>
        </p:sp>
        <p:sp>
          <p:nvSpPr>
            <p:cNvPr id="20" name="Shape">
              <a:extLst>
                <a:ext uri="{FF2B5EF4-FFF2-40B4-BE49-F238E27FC236}">
                  <a16:creationId xmlns:a16="http://schemas.microsoft.com/office/drawing/2014/main" id="{F669CB2A-A8AD-9EB8-D938-55CB571D78F5}"/>
                </a:ext>
              </a:extLst>
            </p:cNvPr>
            <p:cNvSpPr/>
            <p:nvPr/>
          </p:nvSpPr>
          <p:spPr>
            <a:xfrm>
              <a:off x="7061120" y="3979857"/>
              <a:ext cx="1111760" cy="1873831"/>
            </a:xfrm>
            <a:custGeom>
              <a:avLst/>
              <a:gdLst/>
              <a:ahLst/>
              <a:cxnLst>
                <a:cxn ang="0">
                  <a:pos x="wd2" y="hd2"/>
                </a:cxn>
                <a:cxn ang="5400000">
                  <a:pos x="wd2" y="hd2"/>
                </a:cxn>
                <a:cxn ang="10800000">
                  <a:pos x="wd2" y="hd2"/>
                </a:cxn>
                <a:cxn ang="16200000">
                  <a:pos x="wd2" y="hd2"/>
                </a:cxn>
              </a:cxnLst>
              <a:rect l="0" t="0" r="r" b="b"/>
              <a:pathLst>
                <a:path w="21558" h="21600" extrusionOk="0">
                  <a:moveTo>
                    <a:pt x="19245" y="2448"/>
                  </a:moveTo>
                  <a:cubicBezTo>
                    <a:pt x="18427" y="1830"/>
                    <a:pt x="17415" y="1295"/>
                    <a:pt x="16236" y="883"/>
                  </a:cubicBezTo>
                  <a:cubicBezTo>
                    <a:pt x="14551" y="295"/>
                    <a:pt x="12666" y="0"/>
                    <a:pt x="10778" y="0"/>
                  </a:cubicBezTo>
                  <a:cubicBezTo>
                    <a:pt x="8944" y="0"/>
                    <a:pt x="7107" y="277"/>
                    <a:pt x="5459" y="834"/>
                  </a:cubicBezTo>
                  <a:cubicBezTo>
                    <a:pt x="2110" y="1964"/>
                    <a:pt x="28" y="4070"/>
                    <a:pt x="0" y="6360"/>
                  </a:cubicBezTo>
                  <a:cubicBezTo>
                    <a:pt x="-27" y="8650"/>
                    <a:pt x="2001" y="10774"/>
                    <a:pt x="5322" y="11932"/>
                  </a:cubicBezTo>
                  <a:cubicBezTo>
                    <a:pt x="7007" y="12520"/>
                    <a:pt x="8892" y="12815"/>
                    <a:pt x="10781" y="12815"/>
                  </a:cubicBezTo>
                  <a:cubicBezTo>
                    <a:pt x="11320" y="12815"/>
                    <a:pt x="11860" y="12788"/>
                    <a:pt x="12393" y="12739"/>
                  </a:cubicBezTo>
                  <a:lnTo>
                    <a:pt x="4583" y="17382"/>
                  </a:lnTo>
                  <a:cubicBezTo>
                    <a:pt x="4404" y="18231"/>
                    <a:pt x="3940" y="19063"/>
                    <a:pt x="3186" y="19827"/>
                  </a:cubicBezTo>
                  <a:cubicBezTo>
                    <a:pt x="2501" y="20521"/>
                    <a:pt x="1613" y="21115"/>
                    <a:pt x="588" y="21600"/>
                  </a:cubicBezTo>
                  <a:cubicBezTo>
                    <a:pt x="1319" y="21292"/>
                    <a:pt x="2013" y="20950"/>
                    <a:pt x="2655" y="20568"/>
                  </a:cubicBezTo>
                  <a:lnTo>
                    <a:pt x="17012" y="12033"/>
                  </a:lnTo>
                  <a:cubicBezTo>
                    <a:pt x="17845" y="11538"/>
                    <a:pt x="18573" y="10992"/>
                    <a:pt x="19194" y="10410"/>
                  </a:cubicBezTo>
                  <a:cubicBezTo>
                    <a:pt x="20467" y="9215"/>
                    <a:pt x="21279" y="7864"/>
                    <a:pt x="21558" y="6452"/>
                  </a:cubicBezTo>
                  <a:cubicBezTo>
                    <a:pt x="21573" y="4976"/>
                    <a:pt x="20733" y="3573"/>
                    <a:pt x="19245" y="2448"/>
                  </a:cubicBezTo>
                  <a:close/>
                </a:path>
              </a:pathLst>
            </a:custGeom>
            <a:solidFill>
              <a:schemeClr val="accent1"/>
            </a:solidFill>
            <a:ln w="12700">
              <a:miter lim="400000"/>
            </a:ln>
          </p:spPr>
          <p:txBody>
            <a:bodyPr lIns="38100" tIns="38100" rIns="38100" bIns="38100" anchor="ctr"/>
            <a:lstStyle/>
            <a:p>
              <a:pPr>
                <a:defRPr sz="3000">
                  <a:solidFill>
                    <a:srgbClr val="FFFFFF"/>
                  </a:solidFill>
                </a:defRPr>
              </a:pPr>
              <a:endParaRPr sz="1100"/>
            </a:p>
          </p:txBody>
        </p:sp>
        <p:sp>
          <p:nvSpPr>
            <p:cNvPr id="21" name="Shape">
              <a:extLst>
                <a:ext uri="{FF2B5EF4-FFF2-40B4-BE49-F238E27FC236}">
                  <a16:creationId xmlns:a16="http://schemas.microsoft.com/office/drawing/2014/main" id="{C9E7A91D-CD22-2715-5BEC-51AA216A2FAE}"/>
                </a:ext>
              </a:extLst>
            </p:cNvPr>
            <p:cNvSpPr/>
            <p:nvPr/>
          </p:nvSpPr>
          <p:spPr>
            <a:xfrm>
              <a:off x="7061120" y="2745119"/>
              <a:ext cx="1117531" cy="1801623"/>
            </a:xfrm>
            <a:custGeom>
              <a:avLst/>
              <a:gdLst/>
              <a:ahLst/>
              <a:cxnLst>
                <a:cxn ang="0">
                  <a:pos x="wd2" y="hd2"/>
                </a:cxn>
                <a:cxn ang="5400000">
                  <a:pos x="wd2" y="hd2"/>
                </a:cxn>
                <a:cxn ang="10800000">
                  <a:pos x="wd2" y="hd2"/>
                </a:cxn>
                <a:cxn ang="16200000">
                  <a:pos x="wd2" y="hd2"/>
                </a:cxn>
              </a:cxnLst>
              <a:rect l="0" t="0" r="r" b="b"/>
              <a:pathLst>
                <a:path w="21573" h="21600" extrusionOk="0">
                  <a:moveTo>
                    <a:pt x="21458" y="6737"/>
                  </a:moveTo>
                  <a:cubicBezTo>
                    <a:pt x="21136" y="5044"/>
                    <a:pt x="20113" y="3433"/>
                    <a:pt x="18489" y="2063"/>
                  </a:cubicBezTo>
                  <a:cubicBezTo>
                    <a:pt x="17811" y="1623"/>
                    <a:pt x="17035" y="1233"/>
                    <a:pt x="16163" y="916"/>
                  </a:cubicBezTo>
                  <a:cubicBezTo>
                    <a:pt x="14893" y="453"/>
                    <a:pt x="13508" y="167"/>
                    <a:pt x="12096" y="54"/>
                  </a:cubicBezTo>
                  <a:cubicBezTo>
                    <a:pt x="11643" y="19"/>
                    <a:pt x="11185" y="0"/>
                    <a:pt x="10729" y="0"/>
                  </a:cubicBezTo>
                  <a:cubicBezTo>
                    <a:pt x="8904" y="0"/>
                    <a:pt x="7075" y="289"/>
                    <a:pt x="5434" y="868"/>
                  </a:cubicBezTo>
                  <a:cubicBezTo>
                    <a:pt x="2100" y="2043"/>
                    <a:pt x="27" y="4233"/>
                    <a:pt x="0" y="6615"/>
                  </a:cubicBezTo>
                  <a:cubicBezTo>
                    <a:pt x="-27" y="8996"/>
                    <a:pt x="1992" y="11206"/>
                    <a:pt x="5298" y="12411"/>
                  </a:cubicBezTo>
                  <a:cubicBezTo>
                    <a:pt x="6976" y="13021"/>
                    <a:pt x="8853" y="13329"/>
                    <a:pt x="10732" y="13329"/>
                  </a:cubicBezTo>
                  <a:cubicBezTo>
                    <a:pt x="12558" y="13329"/>
                    <a:pt x="14386" y="13040"/>
                    <a:pt x="16027" y="12461"/>
                  </a:cubicBezTo>
                  <a:cubicBezTo>
                    <a:pt x="17258" y="12028"/>
                    <a:pt x="18315" y="11455"/>
                    <a:pt x="19159" y="10788"/>
                  </a:cubicBezTo>
                  <a:lnTo>
                    <a:pt x="19159" y="17436"/>
                  </a:lnTo>
                  <a:cubicBezTo>
                    <a:pt x="20641" y="18606"/>
                    <a:pt x="21476" y="20065"/>
                    <a:pt x="21461" y="21600"/>
                  </a:cubicBezTo>
                  <a:cubicBezTo>
                    <a:pt x="21534" y="21220"/>
                    <a:pt x="21573" y="20837"/>
                    <a:pt x="21573" y="20449"/>
                  </a:cubicBezTo>
                  <a:lnTo>
                    <a:pt x="21573" y="7895"/>
                  </a:lnTo>
                  <a:cubicBezTo>
                    <a:pt x="21573" y="7505"/>
                    <a:pt x="21534" y="7119"/>
                    <a:pt x="21458" y="6737"/>
                  </a:cubicBezTo>
                  <a:close/>
                </a:path>
              </a:pathLst>
            </a:custGeom>
            <a:solidFill>
              <a:schemeClr val="accent3"/>
            </a:solidFill>
            <a:ln w="12700">
              <a:miter lim="400000"/>
            </a:ln>
          </p:spPr>
          <p:txBody>
            <a:bodyPr lIns="38100" tIns="38100" rIns="38100" bIns="38100" anchor="ctr"/>
            <a:lstStyle/>
            <a:p>
              <a:pPr>
                <a:defRPr sz="3000">
                  <a:solidFill>
                    <a:srgbClr val="FFFFFF"/>
                  </a:solidFill>
                </a:defRPr>
              </a:pPr>
              <a:endParaRPr sz="1100"/>
            </a:p>
          </p:txBody>
        </p:sp>
        <p:sp>
          <p:nvSpPr>
            <p:cNvPr id="22" name="Shape">
              <a:extLst>
                <a:ext uri="{FF2B5EF4-FFF2-40B4-BE49-F238E27FC236}">
                  <a16:creationId xmlns:a16="http://schemas.microsoft.com/office/drawing/2014/main" id="{CE99AB3B-546A-645C-6A57-99659F47600A}"/>
                </a:ext>
              </a:extLst>
            </p:cNvPr>
            <p:cNvSpPr/>
            <p:nvPr/>
          </p:nvSpPr>
          <p:spPr>
            <a:xfrm>
              <a:off x="4138386" y="2885784"/>
              <a:ext cx="861854" cy="861661"/>
            </a:xfrm>
            <a:custGeom>
              <a:avLst/>
              <a:gdLst/>
              <a:ahLst/>
              <a:cxnLst>
                <a:cxn ang="0">
                  <a:pos x="wd2" y="hd2"/>
                </a:cxn>
                <a:cxn ang="5400000">
                  <a:pos x="wd2" y="hd2"/>
                </a:cxn>
                <a:cxn ang="10800000">
                  <a:pos x="wd2" y="hd2"/>
                </a:cxn>
                <a:cxn ang="16200000">
                  <a:pos x="wd2" y="hd2"/>
                </a:cxn>
              </a:cxnLst>
              <a:rect l="0" t="0" r="r" b="b"/>
              <a:pathLst>
                <a:path w="21570" h="21600" extrusionOk="0">
                  <a:moveTo>
                    <a:pt x="16109" y="20193"/>
                  </a:moveTo>
                  <a:cubicBezTo>
                    <a:pt x="14490" y="21114"/>
                    <a:pt x="12647" y="21600"/>
                    <a:pt x="10785" y="21600"/>
                  </a:cubicBezTo>
                  <a:cubicBezTo>
                    <a:pt x="8869" y="21600"/>
                    <a:pt x="6979" y="21087"/>
                    <a:pt x="5325" y="20111"/>
                  </a:cubicBezTo>
                  <a:cubicBezTo>
                    <a:pt x="2309" y="18340"/>
                    <a:pt x="357" y="15194"/>
                    <a:pt x="48" y="11746"/>
                  </a:cubicBezTo>
                  <a:cubicBezTo>
                    <a:pt x="16" y="11405"/>
                    <a:pt x="-3" y="11064"/>
                    <a:pt x="1" y="10720"/>
                  </a:cubicBezTo>
                  <a:cubicBezTo>
                    <a:pt x="20" y="8095"/>
                    <a:pt x="1002" y="5595"/>
                    <a:pt x="2688" y="3671"/>
                  </a:cubicBezTo>
                  <a:cubicBezTo>
                    <a:pt x="3470" y="2778"/>
                    <a:pt x="4401" y="2006"/>
                    <a:pt x="5462" y="1407"/>
                  </a:cubicBezTo>
                  <a:cubicBezTo>
                    <a:pt x="7081" y="486"/>
                    <a:pt x="8923" y="0"/>
                    <a:pt x="10785" y="0"/>
                  </a:cubicBezTo>
                  <a:cubicBezTo>
                    <a:pt x="12702" y="0"/>
                    <a:pt x="14591" y="513"/>
                    <a:pt x="16246" y="1489"/>
                  </a:cubicBezTo>
                  <a:cubicBezTo>
                    <a:pt x="19559" y="3436"/>
                    <a:pt x="21597" y="7037"/>
                    <a:pt x="21570" y="10880"/>
                  </a:cubicBezTo>
                  <a:cubicBezTo>
                    <a:pt x="21542" y="14728"/>
                    <a:pt x="19449" y="18297"/>
                    <a:pt x="16109" y="20193"/>
                  </a:cubicBezTo>
                  <a:close/>
                </a:path>
              </a:pathLst>
            </a:custGeom>
            <a:solidFill>
              <a:srgbClr val="EBECED"/>
            </a:solidFill>
            <a:ln w="12700">
              <a:miter lim="400000"/>
            </a:ln>
          </p:spPr>
          <p:txBody>
            <a:bodyPr lIns="38100" tIns="38100" rIns="38100" bIns="38100" anchor="ctr"/>
            <a:lstStyle/>
            <a:p>
              <a:pPr>
                <a:defRPr sz="3000">
                  <a:solidFill>
                    <a:srgbClr val="FFFFFF"/>
                  </a:solidFill>
                </a:defRPr>
              </a:pPr>
              <a:endParaRPr sz="1100"/>
            </a:p>
          </p:txBody>
        </p:sp>
        <p:sp>
          <p:nvSpPr>
            <p:cNvPr id="23" name="Shape">
              <a:extLst>
                <a:ext uri="{FF2B5EF4-FFF2-40B4-BE49-F238E27FC236}">
                  <a16:creationId xmlns:a16="http://schemas.microsoft.com/office/drawing/2014/main" id="{623092B2-BED9-F5C8-D6EB-95D20792628C}"/>
                </a:ext>
              </a:extLst>
            </p:cNvPr>
            <p:cNvSpPr/>
            <p:nvPr/>
          </p:nvSpPr>
          <p:spPr>
            <a:xfrm>
              <a:off x="5013643" y="1994898"/>
              <a:ext cx="861235" cy="861818"/>
            </a:xfrm>
            <a:custGeom>
              <a:avLst/>
              <a:gdLst/>
              <a:ahLst/>
              <a:cxnLst>
                <a:cxn ang="0">
                  <a:pos x="wd2" y="hd2"/>
                </a:cxn>
                <a:cxn ang="5400000">
                  <a:pos x="wd2" y="hd2"/>
                </a:cxn>
                <a:cxn ang="10800000">
                  <a:pos x="wd2" y="hd2"/>
                </a:cxn>
                <a:cxn ang="16200000">
                  <a:pos x="wd2" y="hd2"/>
                </a:cxn>
              </a:cxnLst>
              <a:rect l="0" t="0" r="r" b="b"/>
              <a:pathLst>
                <a:path w="20653" h="21600" extrusionOk="0">
                  <a:moveTo>
                    <a:pt x="19310" y="5469"/>
                  </a:moveTo>
                  <a:cubicBezTo>
                    <a:pt x="21128" y="8814"/>
                    <a:pt x="21098" y="12951"/>
                    <a:pt x="19235" y="16269"/>
                  </a:cubicBezTo>
                  <a:cubicBezTo>
                    <a:pt x="17387" y="19555"/>
                    <a:pt x="13973" y="21600"/>
                    <a:pt x="10326" y="21600"/>
                  </a:cubicBezTo>
                  <a:lnTo>
                    <a:pt x="10251" y="21600"/>
                  </a:lnTo>
                  <a:cubicBezTo>
                    <a:pt x="6571" y="21573"/>
                    <a:pt x="3156" y="19477"/>
                    <a:pt x="1342" y="16131"/>
                  </a:cubicBezTo>
                  <a:cubicBezTo>
                    <a:pt x="-472" y="12786"/>
                    <a:pt x="-446" y="8649"/>
                    <a:pt x="1417" y="5331"/>
                  </a:cubicBezTo>
                  <a:cubicBezTo>
                    <a:pt x="1994" y="4301"/>
                    <a:pt x="2725" y="3396"/>
                    <a:pt x="3568" y="2636"/>
                  </a:cubicBezTo>
                  <a:cubicBezTo>
                    <a:pt x="4652" y="1661"/>
                    <a:pt x="5922" y="928"/>
                    <a:pt x="7290" y="486"/>
                  </a:cubicBezTo>
                  <a:cubicBezTo>
                    <a:pt x="8261" y="172"/>
                    <a:pt x="9284" y="0"/>
                    <a:pt x="10326" y="0"/>
                  </a:cubicBezTo>
                  <a:lnTo>
                    <a:pt x="10401" y="0"/>
                  </a:lnTo>
                  <a:cubicBezTo>
                    <a:pt x="14082" y="27"/>
                    <a:pt x="17496" y="2123"/>
                    <a:pt x="19310" y="5469"/>
                  </a:cubicBezTo>
                  <a:close/>
                </a:path>
              </a:pathLst>
            </a:custGeom>
            <a:solidFill>
              <a:srgbClr val="EBECED"/>
            </a:solidFill>
            <a:ln w="12700">
              <a:miter lim="400000"/>
            </a:ln>
          </p:spPr>
          <p:txBody>
            <a:bodyPr lIns="38100" tIns="38100" rIns="38100" bIns="38100" anchor="ctr"/>
            <a:lstStyle/>
            <a:p>
              <a:pPr>
                <a:defRPr sz="3000">
                  <a:solidFill>
                    <a:srgbClr val="FFFFFF"/>
                  </a:solidFill>
                </a:defRPr>
              </a:pPr>
              <a:endParaRPr sz="1100"/>
            </a:p>
          </p:txBody>
        </p:sp>
        <p:sp>
          <p:nvSpPr>
            <p:cNvPr id="24" name="Shape">
              <a:extLst>
                <a:ext uri="{FF2B5EF4-FFF2-40B4-BE49-F238E27FC236}">
                  <a16:creationId xmlns:a16="http://schemas.microsoft.com/office/drawing/2014/main" id="{43059944-E0AA-9886-F1FB-F48A5D5FACCA}"/>
                </a:ext>
              </a:extLst>
            </p:cNvPr>
            <p:cNvSpPr/>
            <p:nvPr/>
          </p:nvSpPr>
          <p:spPr>
            <a:xfrm>
              <a:off x="6310899" y="1994898"/>
              <a:ext cx="861295" cy="861817"/>
            </a:xfrm>
            <a:custGeom>
              <a:avLst/>
              <a:gdLst/>
              <a:ahLst/>
              <a:cxnLst>
                <a:cxn ang="0">
                  <a:pos x="wd2" y="hd2"/>
                </a:cxn>
                <a:cxn ang="5400000">
                  <a:pos x="wd2" y="hd2"/>
                </a:cxn>
                <a:cxn ang="10800000">
                  <a:pos x="wd2" y="hd2"/>
                </a:cxn>
                <a:cxn ang="16200000">
                  <a:pos x="wd2" y="hd2"/>
                </a:cxn>
              </a:cxnLst>
              <a:rect l="0" t="0" r="r" b="b"/>
              <a:pathLst>
                <a:path w="20651" h="21600" extrusionOk="0">
                  <a:moveTo>
                    <a:pt x="19233" y="16269"/>
                  </a:moveTo>
                  <a:cubicBezTo>
                    <a:pt x="17385" y="19555"/>
                    <a:pt x="13971" y="21600"/>
                    <a:pt x="10325" y="21600"/>
                  </a:cubicBezTo>
                  <a:lnTo>
                    <a:pt x="10250" y="21600"/>
                  </a:lnTo>
                  <a:cubicBezTo>
                    <a:pt x="6570" y="21573"/>
                    <a:pt x="3156" y="19477"/>
                    <a:pt x="1343" y="16131"/>
                  </a:cubicBezTo>
                  <a:cubicBezTo>
                    <a:pt x="-475" y="12786"/>
                    <a:pt x="-445" y="8649"/>
                    <a:pt x="1417" y="5331"/>
                  </a:cubicBezTo>
                  <a:cubicBezTo>
                    <a:pt x="3265" y="2045"/>
                    <a:pt x="6679" y="0"/>
                    <a:pt x="10325" y="0"/>
                  </a:cubicBezTo>
                  <a:lnTo>
                    <a:pt x="10400" y="0"/>
                  </a:lnTo>
                  <a:cubicBezTo>
                    <a:pt x="11445" y="8"/>
                    <a:pt x="12472" y="188"/>
                    <a:pt x="13443" y="513"/>
                  </a:cubicBezTo>
                  <a:cubicBezTo>
                    <a:pt x="14724" y="940"/>
                    <a:pt x="15916" y="1626"/>
                    <a:pt x="16947" y="2523"/>
                  </a:cubicBezTo>
                  <a:cubicBezTo>
                    <a:pt x="17884" y="3338"/>
                    <a:pt x="18689" y="4329"/>
                    <a:pt x="19308" y="5469"/>
                  </a:cubicBezTo>
                  <a:cubicBezTo>
                    <a:pt x="21125" y="8818"/>
                    <a:pt x="21095" y="12955"/>
                    <a:pt x="19233" y="16269"/>
                  </a:cubicBezTo>
                  <a:close/>
                </a:path>
              </a:pathLst>
            </a:custGeom>
            <a:solidFill>
              <a:srgbClr val="EBECED"/>
            </a:solidFill>
            <a:ln w="12700">
              <a:miter lim="400000"/>
            </a:ln>
          </p:spPr>
          <p:txBody>
            <a:bodyPr lIns="38100" tIns="38100" rIns="38100" bIns="38100" anchor="ctr"/>
            <a:lstStyle/>
            <a:p>
              <a:pPr>
                <a:defRPr sz="3000">
                  <a:solidFill>
                    <a:srgbClr val="FFFFFF"/>
                  </a:solidFill>
                </a:defRPr>
              </a:pPr>
              <a:endParaRPr sz="1100" dirty="0"/>
            </a:p>
          </p:txBody>
        </p:sp>
        <p:sp>
          <p:nvSpPr>
            <p:cNvPr id="25" name="Shape">
              <a:extLst>
                <a:ext uri="{FF2B5EF4-FFF2-40B4-BE49-F238E27FC236}">
                  <a16:creationId xmlns:a16="http://schemas.microsoft.com/office/drawing/2014/main" id="{2983BEEF-5055-3CA0-B867-D7AC5FFBC639}"/>
                </a:ext>
              </a:extLst>
            </p:cNvPr>
            <p:cNvSpPr/>
            <p:nvPr/>
          </p:nvSpPr>
          <p:spPr>
            <a:xfrm>
              <a:off x="7186156" y="2870155"/>
              <a:ext cx="861837" cy="861661"/>
            </a:xfrm>
            <a:custGeom>
              <a:avLst/>
              <a:gdLst/>
              <a:ahLst/>
              <a:cxnLst>
                <a:cxn ang="0">
                  <a:pos x="wd2" y="hd2"/>
                </a:cxn>
                <a:cxn ang="5400000">
                  <a:pos x="wd2" y="hd2"/>
                </a:cxn>
                <a:cxn ang="10800000">
                  <a:pos x="wd2" y="hd2"/>
                </a:cxn>
                <a:cxn ang="16200000">
                  <a:pos x="wd2" y="hd2"/>
                </a:cxn>
              </a:cxnLst>
              <a:rect l="0" t="0" r="r" b="b"/>
              <a:pathLst>
                <a:path w="21554" h="21600" extrusionOk="0">
                  <a:moveTo>
                    <a:pt x="16097" y="20193"/>
                  </a:moveTo>
                  <a:cubicBezTo>
                    <a:pt x="14479" y="21114"/>
                    <a:pt x="12638" y="21600"/>
                    <a:pt x="10777" y="21600"/>
                  </a:cubicBezTo>
                  <a:cubicBezTo>
                    <a:pt x="8862" y="21600"/>
                    <a:pt x="6974" y="21087"/>
                    <a:pt x="5320" y="20111"/>
                  </a:cubicBezTo>
                  <a:cubicBezTo>
                    <a:pt x="2009" y="18164"/>
                    <a:pt x="-27" y="14563"/>
                    <a:pt x="0" y="10720"/>
                  </a:cubicBezTo>
                  <a:cubicBezTo>
                    <a:pt x="28" y="6872"/>
                    <a:pt x="2119" y="3303"/>
                    <a:pt x="5457" y="1407"/>
                  </a:cubicBezTo>
                  <a:cubicBezTo>
                    <a:pt x="7075" y="486"/>
                    <a:pt x="8916" y="0"/>
                    <a:pt x="10777" y="0"/>
                  </a:cubicBezTo>
                  <a:cubicBezTo>
                    <a:pt x="12692" y="0"/>
                    <a:pt x="14580" y="513"/>
                    <a:pt x="16234" y="1489"/>
                  </a:cubicBezTo>
                  <a:cubicBezTo>
                    <a:pt x="17047" y="1967"/>
                    <a:pt x="17785" y="2547"/>
                    <a:pt x="18434" y="3209"/>
                  </a:cubicBezTo>
                  <a:cubicBezTo>
                    <a:pt x="20420" y="5227"/>
                    <a:pt x="21573" y="7985"/>
                    <a:pt x="21553" y="10884"/>
                  </a:cubicBezTo>
                  <a:cubicBezTo>
                    <a:pt x="21553" y="10947"/>
                    <a:pt x="21546" y="11014"/>
                    <a:pt x="21546" y="11076"/>
                  </a:cubicBezTo>
                  <a:cubicBezTo>
                    <a:pt x="21452" y="14845"/>
                    <a:pt x="19380" y="18328"/>
                    <a:pt x="16097" y="20193"/>
                  </a:cubicBezTo>
                  <a:close/>
                </a:path>
              </a:pathLst>
            </a:custGeom>
            <a:solidFill>
              <a:srgbClr val="EBECED"/>
            </a:solidFill>
            <a:ln w="12700">
              <a:miter lim="400000"/>
            </a:ln>
          </p:spPr>
          <p:txBody>
            <a:bodyPr lIns="38100" tIns="38100" rIns="38100" bIns="38100" anchor="ctr"/>
            <a:lstStyle/>
            <a:p>
              <a:pPr>
                <a:defRPr sz="3000">
                  <a:solidFill>
                    <a:srgbClr val="FFFFFF"/>
                  </a:solidFill>
                </a:defRPr>
              </a:pPr>
              <a:endParaRPr sz="1100"/>
            </a:p>
          </p:txBody>
        </p:sp>
        <p:sp>
          <p:nvSpPr>
            <p:cNvPr id="26" name="Shape">
              <a:extLst>
                <a:ext uri="{FF2B5EF4-FFF2-40B4-BE49-F238E27FC236}">
                  <a16:creationId xmlns:a16="http://schemas.microsoft.com/office/drawing/2014/main" id="{569A4238-1699-F47B-7BB8-A9B9E58D86A9}"/>
                </a:ext>
              </a:extLst>
            </p:cNvPr>
            <p:cNvSpPr/>
            <p:nvPr/>
          </p:nvSpPr>
          <p:spPr>
            <a:xfrm>
              <a:off x="7186157" y="4104892"/>
              <a:ext cx="861829" cy="861661"/>
            </a:xfrm>
            <a:custGeom>
              <a:avLst/>
              <a:gdLst/>
              <a:ahLst/>
              <a:cxnLst>
                <a:cxn ang="0">
                  <a:pos x="wd2" y="hd2"/>
                </a:cxn>
                <a:cxn ang="5400000">
                  <a:pos x="wd2" y="hd2"/>
                </a:cxn>
                <a:cxn ang="10800000">
                  <a:pos x="wd2" y="hd2"/>
                </a:cxn>
                <a:cxn ang="16200000">
                  <a:pos x="wd2" y="hd2"/>
                </a:cxn>
              </a:cxnLst>
              <a:rect l="0" t="0" r="r" b="b"/>
              <a:pathLst>
                <a:path w="21573" h="21600" extrusionOk="0">
                  <a:moveTo>
                    <a:pt x="10787" y="21600"/>
                  </a:moveTo>
                  <a:cubicBezTo>
                    <a:pt x="8870" y="21600"/>
                    <a:pt x="6980" y="21087"/>
                    <a:pt x="5325" y="20111"/>
                  </a:cubicBezTo>
                  <a:cubicBezTo>
                    <a:pt x="2011" y="18164"/>
                    <a:pt x="-27" y="14563"/>
                    <a:pt x="0" y="10720"/>
                  </a:cubicBezTo>
                  <a:cubicBezTo>
                    <a:pt x="28" y="6872"/>
                    <a:pt x="2121" y="3303"/>
                    <a:pt x="5462" y="1407"/>
                  </a:cubicBezTo>
                  <a:cubicBezTo>
                    <a:pt x="7082" y="486"/>
                    <a:pt x="8924" y="0"/>
                    <a:pt x="10787" y="0"/>
                  </a:cubicBezTo>
                  <a:cubicBezTo>
                    <a:pt x="12704" y="0"/>
                    <a:pt x="14593" y="513"/>
                    <a:pt x="16248" y="1489"/>
                  </a:cubicBezTo>
                  <a:cubicBezTo>
                    <a:pt x="19523" y="3417"/>
                    <a:pt x="21553" y="6958"/>
                    <a:pt x="21569" y="10755"/>
                  </a:cubicBezTo>
                  <a:cubicBezTo>
                    <a:pt x="21569" y="10798"/>
                    <a:pt x="21573" y="10837"/>
                    <a:pt x="21573" y="10880"/>
                  </a:cubicBezTo>
                  <a:cubicBezTo>
                    <a:pt x="21553" y="13360"/>
                    <a:pt x="20673" y="15723"/>
                    <a:pt x="19159" y="17600"/>
                  </a:cubicBezTo>
                  <a:cubicBezTo>
                    <a:pt x="18326" y="18634"/>
                    <a:pt x="17301" y="19520"/>
                    <a:pt x="16111" y="20197"/>
                  </a:cubicBezTo>
                  <a:cubicBezTo>
                    <a:pt x="14492" y="21114"/>
                    <a:pt x="12653" y="21600"/>
                    <a:pt x="10787" y="21600"/>
                  </a:cubicBezTo>
                  <a:close/>
                </a:path>
              </a:pathLst>
            </a:custGeom>
            <a:solidFill>
              <a:srgbClr val="EBECED"/>
            </a:solidFill>
            <a:ln w="12700">
              <a:miter lim="400000"/>
            </a:ln>
          </p:spPr>
          <p:txBody>
            <a:bodyPr lIns="38100" tIns="38100" rIns="38100" bIns="38100" anchor="ctr"/>
            <a:lstStyle/>
            <a:p>
              <a:pPr>
                <a:defRPr sz="3000">
                  <a:solidFill>
                    <a:srgbClr val="FFFFFF"/>
                  </a:solidFill>
                </a:defRPr>
              </a:pPr>
              <a:endParaRPr sz="1100"/>
            </a:p>
          </p:txBody>
        </p:sp>
        <p:sp>
          <p:nvSpPr>
            <p:cNvPr id="27" name="Shape">
              <a:extLst>
                <a:ext uri="{FF2B5EF4-FFF2-40B4-BE49-F238E27FC236}">
                  <a16:creationId xmlns:a16="http://schemas.microsoft.com/office/drawing/2014/main" id="{58DE508E-537C-E3E3-0DDF-6169FE2D5BAE}"/>
                </a:ext>
              </a:extLst>
            </p:cNvPr>
            <p:cNvSpPr/>
            <p:nvPr/>
          </p:nvSpPr>
          <p:spPr>
            <a:xfrm>
              <a:off x="6310899" y="4995779"/>
              <a:ext cx="861294" cy="861817"/>
            </a:xfrm>
            <a:custGeom>
              <a:avLst/>
              <a:gdLst/>
              <a:ahLst/>
              <a:cxnLst>
                <a:cxn ang="0">
                  <a:pos x="wd2" y="hd2"/>
                </a:cxn>
                <a:cxn ang="5400000">
                  <a:pos x="wd2" y="hd2"/>
                </a:cxn>
                <a:cxn ang="10800000">
                  <a:pos x="wd2" y="hd2"/>
                </a:cxn>
                <a:cxn ang="16200000">
                  <a:pos x="wd2" y="hd2"/>
                </a:cxn>
              </a:cxnLst>
              <a:rect l="0" t="0" r="r" b="b"/>
              <a:pathLst>
                <a:path w="20651" h="21600" extrusionOk="0">
                  <a:moveTo>
                    <a:pt x="13803" y="20961"/>
                  </a:moveTo>
                  <a:cubicBezTo>
                    <a:pt x="12701" y="21377"/>
                    <a:pt x="11524" y="21600"/>
                    <a:pt x="10325" y="21600"/>
                  </a:cubicBezTo>
                  <a:lnTo>
                    <a:pt x="10250" y="21600"/>
                  </a:lnTo>
                  <a:cubicBezTo>
                    <a:pt x="6570" y="21573"/>
                    <a:pt x="3156" y="19477"/>
                    <a:pt x="1343" y="16131"/>
                  </a:cubicBezTo>
                  <a:cubicBezTo>
                    <a:pt x="-475" y="12786"/>
                    <a:pt x="-445" y="8649"/>
                    <a:pt x="1417" y="5331"/>
                  </a:cubicBezTo>
                  <a:cubicBezTo>
                    <a:pt x="3265" y="2045"/>
                    <a:pt x="6679" y="0"/>
                    <a:pt x="10325" y="0"/>
                  </a:cubicBezTo>
                  <a:lnTo>
                    <a:pt x="10400" y="0"/>
                  </a:lnTo>
                  <a:cubicBezTo>
                    <a:pt x="14080" y="27"/>
                    <a:pt x="17494" y="2123"/>
                    <a:pt x="19307" y="5469"/>
                  </a:cubicBezTo>
                  <a:cubicBezTo>
                    <a:pt x="21125" y="8814"/>
                    <a:pt x="21095" y="12951"/>
                    <a:pt x="19233" y="16269"/>
                  </a:cubicBezTo>
                  <a:cubicBezTo>
                    <a:pt x="18569" y="17448"/>
                    <a:pt x="17700" y="18466"/>
                    <a:pt x="16696" y="19289"/>
                  </a:cubicBezTo>
                  <a:cubicBezTo>
                    <a:pt x="15822" y="20006"/>
                    <a:pt x="14848" y="20570"/>
                    <a:pt x="13803" y="20961"/>
                  </a:cubicBezTo>
                  <a:close/>
                </a:path>
              </a:pathLst>
            </a:custGeom>
            <a:solidFill>
              <a:srgbClr val="EBECED"/>
            </a:solidFill>
            <a:ln w="12700">
              <a:miter lim="400000"/>
            </a:ln>
          </p:spPr>
          <p:txBody>
            <a:bodyPr lIns="38100" tIns="38100" rIns="38100" bIns="38100" anchor="ctr"/>
            <a:lstStyle/>
            <a:p>
              <a:pPr>
                <a:defRPr sz="3000">
                  <a:solidFill>
                    <a:srgbClr val="FFFFFF"/>
                  </a:solidFill>
                </a:defRPr>
              </a:pPr>
              <a:endParaRPr sz="1100"/>
            </a:p>
          </p:txBody>
        </p:sp>
        <p:sp>
          <p:nvSpPr>
            <p:cNvPr id="28" name="Shape">
              <a:extLst>
                <a:ext uri="{FF2B5EF4-FFF2-40B4-BE49-F238E27FC236}">
                  <a16:creationId xmlns:a16="http://schemas.microsoft.com/office/drawing/2014/main" id="{1D073CC4-5BDD-7A82-C75A-3D47B50996CB}"/>
                </a:ext>
              </a:extLst>
            </p:cNvPr>
            <p:cNvSpPr/>
            <p:nvPr/>
          </p:nvSpPr>
          <p:spPr>
            <a:xfrm>
              <a:off x="5013644" y="4995779"/>
              <a:ext cx="861428" cy="861661"/>
            </a:xfrm>
            <a:custGeom>
              <a:avLst/>
              <a:gdLst/>
              <a:ahLst/>
              <a:cxnLst>
                <a:cxn ang="0">
                  <a:pos x="wd2" y="hd2"/>
                </a:cxn>
                <a:cxn ang="5400000">
                  <a:pos x="wd2" y="hd2"/>
                </a:cxn>
                <a:cxn ang="10800000">
                  <a:pos x="wd2" y="hd2"/>
                </a:cxn>
                <a:cxn ang="16200000">
                  <a:pos x="wd2" y="hd2"/>
                </a:cxn>
              </a:cxnLst>
              <a:rect l="0" t="0" r="r" b="b"/>
              <a:pathLst>
                <a:path w="20650" h="21600" extrusionOk="0">
                  <a:moveTo>
                    <a:pt x="19233" y="16268"/>
                  </a:moveTo>
                  <a:cubicBezTo>
                    <a:pt x="17386" y="19555"/>
                    <a:pt x="13972" y="21600"/>
                    <a:pt x="10327" y="21600"/>
                  </a:cubicBezTo>
                  <a:lnTo>
                    <a:pt x="10252" y="21600"/>
                  </a:lnTo>
                  <a:cubicBezTo>
                    <a:pt x="9124" y="21592"/>
                    <a:pt x="8023" y="21385"/>
                    <a:pt x="6981" y="21012"/>
                  </a:cubicBezTo>
                  <a:cubicBezTo>
                    <a:pt x="5827" y="20597"/>
                    <a:pt x="4756" y="19970"/>
                    <a:pt x="3811" y="19171"/>
                  </a:cubicBezTo>
                  <a:cubicBezTo>
                    <a:pt x="2830" y="18336"/>
                    <a:pt x="1987" y="17314"/>
                    <a:pt x="1342" y="16134"/>
                  </a:cubicBezTo>
                  <a:cubicBezTo>
                    <a:pt x="-475" y="12788"/>
                    <a:pt x="-445" y="8651"/>
                    <a:pt x="1417" y="5332"/>
                  </a:cubicBezTo>
                  <a:cubicBezTo>
                    <a:pt x="3264" y="2045"/>
                    <a:pt x="6678" y="0"/>
                    <a:pt x="10323" y="0"/>
                  </a:cubicBezTo>
                  <a:lnTo>
                    <a:pt x="10398" y="0"/>
                  </a:lnTo>
                  <a:cubicBezTo>
                    <a:pt x="14077" y="27"/>
                    <a:pt x="17491" y="2124"/>
                    <a:pt x="19304" y="5470"/>
                  </a:cubicBezTo>
                  <a:cubicBezTo>
                    <a:pt x="21125" y="8812"/>
                    <a:pt x="21095" y="12949"/>
                    <a:pt x="19233" y="16268"/>
                  </a:cubicBezTo>
                  <a:close/>
                </a:path>
              </a:pathLst>
            </a:custGeom>
            <a:solidFill>
              <a:srgbClr val="EBECED"/>
            </a:solidFill>
            <a:ln w="12700">
              <a:miter lim="400000"/>
            </a:ln>
          </p:spPr>
          <p:txBody>
            <a:bodyPr lIns="38100" tIns="38100" rIns="38100" bIns="38100" anchor="ctr"/>
            <a:lstStyle/>
            <a:p>
              <a:pPr>
                <a:defRPr sz="3000">
                  <a:solidFill>
                    <a:srgbClr val="FFFFFF"/>
                  </a:solidFill>
                </a:defRPr>
              </a:pPr>
              <a:endParaRPr sz="1100"/>
            </a:p>
          </p:txBody>
        </p:sp>
        <p:sp>
          <p:nvSpPr>
            <p:cNvPr id="29" name="Shape">
              <a:extLst>
                <a:ext uri="{FF2B5EF4-FFF2-40B4-BE49-F238E27FC236}">
                  <a16:creationId xmlns:a16="http://schemas.microsoft.com/office/drawing/2014/main" id="{4DD0773D-3F35-CE9D-51FA-6F2098E21D8F}"/>
                </a:ext>
              </a:extLst>
            </p:cNvPr>
            <p:cNvSpPr/>
            <p:nvPr/>
          </p:nvSpPr>
          <p:spPr>
            <a:xfrm>
              <a:off x="4138387" y="4120522"/>
              <a:ext cx="861840" cy="861661"/>
            </a:xfrm>
            <a:custGeom>
              <a:avLst/>
              <a:gdLst/>
              <a:ahLst/>
              <a:cxnLst>
                <a:cxn ang="0">
                  <a:pos x="wd2" y="hd2"/>
                </a:cxn>
                <a:cxn ang="5400000">
                  <a:pos x="wd2" y="hd2"/>
                </a:cxn>
                <a:cxn ang="10800000">
                  <a:pos x="wd2" y="hd2"/>
                </a:cxn>
                <a:cxn ang="16200000">
                  <a:pos x="wd2" y="hd2"/>
                </a:cxn>
              </a:cxnLst>
              <a:rect l="0" t="0" r="r" b="b"/>
              <a:pathLst>
                <a:path w="21550" h="21600" extrusionOk="0">
                  <a:moveTo>
                    <a:pt x="16094" y="20193"/>
                  </a:moveTo>
                  <a:cubicBezTo>
                    <a:pt x="14476" y="21114"/>
                    <a:pt x="12635" y="21600"/>
                    <a:pt x="10775" y="21600"/>
                  </a:cubicBezTo>
                  <a:cubicBezTo>
                    <a:pt x="8860" y="21600"/>
                    <a:pt x="6973" y="21087"/>
                    <a:pt x="5319" y="20111"/>
                  </a:cubicBezTo>
                  <a:cubicBezTo>
                    <a:pt x="4819" y="19817"/>
                    <a:pt x="4354" y="19484"/>
                    <a:pt x="3916" y="19120"/>
                  </a:cubicBezTo>
                  <a:cubicBezTo>
                    <a:pt x="1446" y="17071"/>
                    <a:pt x="-23" y="13987"/>
                    <a:pt x="0" y="10720"/>
                  </a:cubicBezTo>
                  <a:cubicBezTo>
                    <a:pt x="4" y="10351"/>
                    <a:pt x="32" y="9991"/>
                    <a:pt x="71" y="9630"/>
                  </a:cubicBezTo>
                  <a:cubicBezTo>
                    <a:pt x="446" y="6210"/>
                    <a:pt x="2439" y="3123"/>
                    <a:pt x="5456" y="1407"/>
                  </a:cubicBezTo>
                  <a:cubicBezTo>
                    <a:pt x="7074" y="486"/>
                    <a:pt x="8915" y="0"/>
                    <a:pt x="10775" y="0"/>
                  </a:cubicBezTo>
                  <a:cubicBezTo>
                    <a:pt x="12690" y="0"/>
                    <a:pt x="14578" y="513"/>
                    <a:pt x="16231" y="1489"/>
                  </a:cubicBezTo>
                  <a:cubicBezTo>
                    <a:pt x="19541" y="3436"/>
                    <a:pt x="21577" y="7037"/>
                    <a:pt x="21550" y="10880"/>
                  </a:cubicBezTo>
                  <a:cubicBezTo>
                    <a:pt x="21522" y="14724"/>
                    <a:pt x="19431" y="18293"/>
                    <a:pt x="16094" y="20193"/>
                  </a:cubicBezTo>
                  <a:close/>
                </a:path>
              </a:pathLst>
            </a:custGeom>
            <a:solidFill>
              <a:srgbClr val="EBECED"/>
            </a:solidFill>
            <a:ln w="12700">
              <a:miter lim="400000"/>
            </a:ln>
          </p:spPr>
          <p:txBody>
            <a:bodyPr lIns="38100" tIns="38100" rIns="38100" bIns="38100" anchor="ctr"/>
            <a:lstStyle/>
            <a:p>
              <a:pPr>
                <a:defRPr sz="3000">
                  <a:solidFill>
                    <a:srgbClr val="FFFFFF"/>
                  </a:solidFill>
                </a:defRPr>
              </a:pPr>
              <a:endParaRPr sz="1100"/>
            </a:p>
          </p:txBody>
        </p:sp>
      </p:grpSp>
      <p:sp>
        <p:nvSpPr>
          <p:cNvPr id="30" name="Slide Number Placeholder 3">
            <a:extLst>
              <a:ext uri="{FF2B5EF4-FFF2-40B4-BE49-F238E27FC236}">
                <a16:creationId xmlns:a16="http://schemas.microsoft.com/office/drawing/2014/main" id="{73777657-44FD-BDC6-EA40-A32E03F99044}"/>
              </a:ext>
            </a:extLst>
          </p:cNvPr>
          <p:cNvSpPr>
            <a:spLocks noGrp="1"/>
          </p:cNvSpPr>
          <p:nvPr>
            <p:ph type="sldNum" sz="quarter" idx="12"/>
          </p:nvPr>
        </p:nvSpPr>
        <p:spPr>
          <a:xfrm>
            <a:off x="-625348" y="5451446"/>
            <a:ext cx="439241" cy="390437"/>
          </a:xfrm>
        </p:spPr>
        <p:txBody>
          <a:bodyPr/>
          <a:lstStyle/>
          <a:p>
            <a:fld id="{F68327C5-B821-4FE9-A59A-A60D9EB59A9A}" type="slidenum">
              <a:rPr lang="en-US" smtClean="0"/>
              <a:pPr/>
              <a:t>3</a:t>
            </a:fld>
            <a:endParaRPr lang="en-US" dirty="0"/>
          </a:p>
        </p:txBody>
      </p:sp>
      <p:grpSp>
        <p:nvGrpSpPr>
          <p:cNvPr id="31" name="Group 55">
            <a:extLst>
              <a:ext uri="{FF2B5EF4-FFF2-40B4-BE49-F238E27FC236}">
                <a16:creationId xmlns:a16="http://schemas.microsoft.com/office/drawing/2014/main" id="{D41FEFC8-AF6B-35F5-4438-71CC3224805B}"/>
              </a:ext>
            </a:extLst>
          </p:cNvPr>
          <p:cNvGrpSpPr/>
          <p:nvPr/>
        </p:nvGrpSpPr>
        <p:grpSpPr>
          <a:xfrm>
            <a:off x="23386" y="1896111"/>
            <a:ext cx="2854038" cy="845256"/>
            <a:chOff x="319755" y="4520024"/>
            <a:chExt cx="2088994" cy="845256"/>
          </a:xfrm>
        </p:grpSpPr>
        <p:sp>
          <p:nvSpPr>
            <p:cNvPr id="32" name="TextBox 81">
              <a:extLst>
                <a:ext uri="{FF2B5EF4-FFF2-40B4-BE49-F238E27FC236}">
                  <a16:creationId xmlns:a16="http://schemas.microsoft.com/office/drawing/2014/main" id="{B1439BFF-74A7-2422-73F0-7AEFC5C944AB}"/>
                </a:ext>
              </a:extLst>
            </p:cNvPr>
            <p:cNvSpPr txBox="1"/>
            <p:nvPr/>
          </p:nvSpPr>
          <p:spPr>
            <a:xfrm>
              <a:off x="319755" y="4520024"/>
              <a:ext cx="2088993" cy="261610"/>
            </a:xfrm>
            <a:prstGeom prst="rect">
              <a:avLst/>
            </a:prstGeom>
            <a:noFill/>
          </p:spPr>
          <p:txBody>
            <a:bodyPr wrap="square" lIns="0" rtlCol="0" anchor="b">
              <a:spAutoFit/>
            </a:bodyPr>
            <a:lstStyle/>
            <a:p>
              <a:pPr algn="r"/>
              <a:r>
                <a:rPr lang="en-US" sz="1100" b="1" noProof="1">
                  <a:solidFill>
                    <a:schemeClr val="tx2"/>
                  </a:solidFill>
                </a:rPr>
                <a:t>Provisiones</a:t>
              </a:r>
            </a:p>
          </p:txBody>
        </p:sp>
        <p:sp>
          <p:nvSpPr>
            <p:cNvPr id="33" name="Rectangle 82">
              <a:extLst>
                <a:ext uri="{FF2B5EF4-FFF2-40B4-BE49-F238E27FC236}">
                  <a16:creationId xmlns:a16="http://schemas.microsoft.com/office/drawing/2014/main" id="{7EE5C4E6-012C-6136-303A-C45C3B0832C3}"/>
                </a:ext>
              </a:extLst>
            </p:cNvPr>
            <p:cNvSpPr/>
            <p:nvPr/>
          </p:nvSpPr>
          <p:spPr>
            <a:xfrm>
              <a:off x="319756" y="4765116"/>
              <a:ext cx="2088993" cy="600164"/>
            </a:xfrm>
            <a:prstGeom prst="rect">
              <a:avLst/>
            </a:prstGeom>
          </p:spPr>
          <p:txBody>
            <a:bodyPr wrap="square" lIns="0">
              <a:spAutoFit/>
            </a:bodyPr>
            <a:lstStyle/>
            <a:p>
              <a:pPr algn="r">
                <a:spcBef>
                  <a:spcPts val="1200"/>
                </a:spcBef>
              </a:pPr>
              <a:r>
                <a:rPr lang="en-US" sz="1100" noProof="1"/>
                <a:t>Cambios en: </a:t>
              </a:r>
            </a:p>
            <a:p>
              <a:pPr marL="171450" algn="r">
                <a:spcBef>
                  <a:spcPts val="1200"/>
                </a:spcBef>
                <a:buFont typeface="Arial" panose="020B0604020202020204" pitchFamily="34" charset="0"/>
                <a:buChar char="•"/>
              </a:pPr>
              <a:r>
                <a:rPr lang="en-US" sz="1100" noProof="1"/>
                <a:t>Medición Inicial</a:t>
              </a:r>
            </a:p>
          </p:txBody>
        </p:sp>
      </p:grpSp>
      <p:grpSp>
        <p:nvGrpSpPr>
          <p:cNvPr id="34" name="Group 83">
            <a:extLst>
              <a:ext uri="{FF2B5EF4-FFF2-40B4-BE49-F238E27FC236}">
                <a16:creationId xmlns:a16="http://schemas.microsoft.com/office/drawing/2014/main" id="{F0E57D37-CED2-9119-8304-224304F3E4B0}"/>
              </a:ext>
            </a:extLst>
          </p:cNvPr>
          <p:cNvGrpSpPr/>
          <p:nvPr/>
        </p:nvGrpSpPr>
        <p:grpSpPr>
          <a:xfrm>
            <a:off x="391454" y="822256"/>
            <a:ext cx="2854038" cy="675979"/>
            <a:chOff x="319755" y="4350747"/>
            <a:chExt cx="2088994" cy="675979"/>
          </a:xfrm>
        </p:grpSpPr>
        <p:sp>
          <p:nvSpPr>
            <p:cNvPr id="35" name="TextBox 84">
              <a:extLst>
                <a:ext uri="{FF2B5EF4-FFF2-40B4-BE49-F238E27FC236}">
                  <a16:creationId xmlns:a16="http://schemas.microsoft.com/office/drawing/2014/main" id="{276C15DF-C04A-64D8-5AEC-FCAC1268E855}"/>
                </a:ext>
              </a:extLst>
            </p:cNvPr>
            <p:cNvSpPr txBox="1"/>
            <p:nvPr/>
          </p:nvSpPr>
          <p:spPr>
            <a:xfrm>
              <a:off x="319755" y="4350747"/>
              <a:ext cx="2088993" cy="430887"/>
            </a:xfrm>
            <a:prstGeom prst="rect">
              <a:avLst/>
            </a:prstGeom>
            <a:noFill/>
          </p:spPr>
          <p:txBody>
            <a:bodyPr wrap="square" lIns="0" rtlCol="0" anchor="b">
              <a:spAutoFit/>
            </a:bodyPr>
            <a:lstStyle/>
            <a:p>
              <a:pPr algn="r"/>
              <a:r>
                <a:rPr lang="en-US" sz="1100" b="1" noProof="1">
                  <a:solidFill>
                    <a:schemeClr val="accent5"/>
                  </a:solidFill>
                </a:rPr>
                <a:t>Inversiones en Administración de Liquidez</a:t>
              </a:r>
            </a:p>
          </p:txBody>
        </p:sp>
        <p:sp>
          <p:nvSpPr>
            <p:cNvPr id="36" name="Rectangle 85">
              <a:extLst>
                <a:ext uri="{FF2B5EF4-FFF2-40B4-BE49-F238E27FC236}">
                  <a16:creationId xmlns:a16="http://schemas.microsoft.com/office/drawing/2014/main" id="{BEC38527-CAAE-E9C5-DB33-0E4919B44E2C}"/>
                </a:ext>
              </a:extLst>
            </p:cNvPr>
            <p:cNvSpPr/>
            <p:nvPr/>
          </p:nvSpPr>
          <p:spPr>
            <a:xfrm>
              <a:off x="319756" y="4765116"/>
              <a:ext cx="2088993" cy="261610"/>
            </a:xfrm>
            <a:prstGeom prst="rect">
              <a:avLst/>
            </a:prstGeom>
          </p:spPr>
          <p:txBody>
            <a:bodyPr wrap="square" lIns="0">
              <a:spAutoFit/>
            </a:bodyPr>
            <a:lstStyle/>
            <a:p>
              <a:pPr algn="r">
                <a:spcBef>
                  <a:spcPts val="1200"/>
                </a:spcBef>
              </a:pPr>
              <a:r>
                <a:rPr lang="en-US" sz="1100" noProof="1"/>
                <a:t>No presentan cambios.</a:t>
              </a:r>
            </a:p>
          </p:txBody>
        </p:sp>
      </p:grpSp>
      <p:grpSp>
        <p:nvGrpSpPr>
          <p:cNvPr id="37" name="Group 86">
            <a:extLst>
              <a:ext uri="{FF2B5EF4-FFF2-40B4-BE49-F238E27FC236}">
                <a16:creationId xmlns:a16="http://schemas.microsoft.com/office/drawing/2014/main" id="{720156A2-4ED7-E7F0-07A2-75DCA6D21035}"/>
              </a:ext>
            </a:extLst>
          </p:cNvPr>
          <p:cNvGrpSpPr/>
          <p:nvPr/>
        </p:nvGrpSpPr>
        <p:grpSpPr>
          <a:xfrm>
            <a:off x="484788" y="4400169"/>
            <a:ext cx="2854038" cy="829867"/>
            <a:chOff x="319755" y="4520024"/>
            <a:chExt cx="2088994" cy="829867"/>
          </a:xfrm>
        </p:grpSpPr>
        <p:sp>
          <p:nvSpPr>
            <p:cNvPr id="38" name="TextBox 87">
              <a:extLst>
                <a:ext uri="{FF2B5EF4-FFF2-40B4-BE49-F238E27FC236}">
                  <a16:creationId xmlns:a16="http://schemas.microsoft.com/office/drawing/2014/main" id="{B0910678-0110-2B1C-A712-6AF124289A65}"/>
                </a:ext>
              </a:extLst>
            </p:cNvPr>
            <p:cNvSpPr txBox="1"/>
            <p:nvPr/>
          </p:nvSpPr>
          <p:spPr>
            <a:xfrm>
              <a:off x="319755" y="4520024"/>
              <a:ext cx="2088993" cy="261610"/>
            </a:xfrm>
            <a:prstGeom prst="rect">
              <a:avLst/>
            </a:prstGeom>
            <a:noFill/>
          </p:spPr>
          <p:txBody>
            <a:bodyPr wrap="square" lIns="0" rtlCol="0" anchor="b">
              <a:spAutoFit/>
            </a:bodyPr>
            <a:lstStyle/>
            <a:p>
              <a:pPr algn="r"/>
              <a:r>
                <a:rPr lang="en-US" sz="1100" b="1" noProof="1">
                  <a:solidFill>
                    <a:schemeClr val="accent2"/>
                  </a:solidFill>
                </a:rPr>
                <a:t>Arrendamientos</a:t>
              </a:r>
            </a:p>
          </p:txBody>
        </p:sp>
        <p:sp>
          <p:nvSpPr>
            <p:cNvPr id="39" name="Rectangle 88">
              <a:extLst>
                <a:ext uri="{FF2B5EF4-FFF2-40B4-BE49-F238E27FC236}">
                  <a16:creationId xmlns:a16="http://schemas.microsoft.com/office/drawing/2014/main" id="{77719325-72A2-340B-B3DF-9FE7AF768FFB}"/>
                </a:ext>
              </a:extLst>
            </p:cNvPr>
            <p:cNvSpPr/>
            <p:nvPr/>
          </p:nvSpPr>
          <p:spPr>
            <a:xfrm>
              <a:off x="319756" y="4765116"/>
              <a:ext cx="2088993" cy="584775"/>
            </a:xfrm>
            <a:prstGeom prst="rect">
              <a:avLst/>
            </a:prstGeom>
          </p:spPr>
          <p:txBody>
            <a:bodyPr wrap="square" lIns="0">
              <a:spAutoFit/>
            </a:bodyPr>
            <a:lstStyle/>
            <a:p>
              <a:pPr algn="r">
                <a:spcBef>
                  <a:spcPts val="1200"/>
                </a:spcBef>
              </a:pPr>
              <a:r>
                <a:rPr lang="en-US" sz="1100" noProof="1"/>
                <a:t>Cambios en: </a:t>
              </a:r>
            </a:p>
            <a:p>
              <a:pPr algn="r">
                <a:spcBef>
                  <a:spcPts val="1200"/>
                </a:spcBef>
              </a:pPr>
              <a:r>
                <a:rPr lang="en-US" sz="1100" noProof="1"/>
                <a:t>Reconocimiento Arrendamientos Operativos</a:t>
              </a:r>
            </a:p>
          </p:txBody>
        </p:sp>
      </p:grpSp>
      <p:grpSp>
        <p:nvGrpSpPr>
          <p:cNvPr id="40" name="Group 89">
            <a:extLst>
              <a:ext uri="{FF2B5EF4-FFF2-40B4-BE49-F238E27FC236}">
                <a16:creationId xmlns:a16="http://schemas.microsoft.com/office/drawing/2014/main" id="{07D74449-1EFB-09FC-5F43-B4DA447B8C69}"/>
              </a:ext>
            </a:extLst>
          </p:cNvPr>
          <p:cNvGrpSpPr/>
          <p:nvPr/>
        </p:nvGrpSpPr>
        <p:grpSpPr>
          <a:xfrm>
            <a:off x="36652" y="3172668"/>
            <a:ext cx="2854038" cy="1153033"/>
            <a:chOff x="319755" y="4520024"/>
            <a:chExt cx="2088994" cy="1153033"/>
          </a:xfrm>
        </p:grpSpPr>
        <p:sp>
          <p:nvSpPr>
            <p:cNvPr id="41" name="TextBox 90">
              <a:extLst>
                <a:ext uri="{FF2B5EF4-FFF2-40B4-BE49-F238E27FC236}">
                  <a16:creationId xmlns:a16="http://schemas.microsoft.com/office/drawing/2014/main" id="{7D686A58-B73F-097A-BFA1-F85F05DEC8AF}"/>
                </a:ext>
              </a:extLst>
            </p:cNvPr>
            <p:cNvSpPr txBox="1"/>
            <p:nvPr/>
          </p:nvSpPr>
          <p:spPr>
            <a:xfrm>
              <a:off x="319755" y="4520024"/>
              <a:ext cx="2088993" cy="261610"/>
            </a:xfrm>
            <a:prstGeom prst="rect">
              <a:avLst/>
            </a:prstGeom>
            <a:noFill/>
          </p:spPr>
          <p:txBody>
            <a:bodyPr wrap="square" lIns="0" rtlCol="0" anchor="b">
              <a:spAutoFit/>
            </a:bodyPr>
            <a:lstStyle/>
            <a:p>
              <a:pPr algn="r"/>
              <a:r>
                <a:rPr lang="en-US" sz="1100" b="1" noProof="1">
                  <a:solidFill>
                    <a:schemeClr val="tx1">
                      <a:lumMod val="75000"/>
                    </a:schemeClr>
                  </a:solidFill>
                </a:rPr>
                <a:t>Beneficios a Empleados</a:t>
              </a:r>
            </a:p>
          </p:txBody>
        </p:sp>
        <p:sp>
          <p:nvSpPr>
            <p:cNvPr id="42" name="Rectangle 91">
              <a:extLst>
                <a:ext uri="{FF2B5EF4-FFF2-40B4-BE49-F238E27FC236}">
                  <a16:creationId xmlns:a16="http://schemas.microsoft.com/office/drawing/2014/main" id="{8CDE5E87-7389-254A-36FF-871BB9564DAB}"/>
                </a:ext>
              </a:extLst>
            </p:cNvPr>
            <p:cNvSpPr/>
            <p:nvPr/>
          </p:nvSpPr>
          <p:spPr>
            <a:xfrm>
              <a:off x="319756" y="4765116"/>
              <a:ext cx="2088993" cy="907941"/>
            </a:xfrm>
            <a:prstGeom prst="rect">
              <a:avLst/>
            </a:prstGeom>
          </p:spPr>
          <p:txBody>
            <a:bodyPr wrap="square" lIns="0">
              <a:spAutoFit/>
            </a:bodyPr>
            <a:lstStyle/>
            <a:p>
              <a:pPr algn="r">
                <a:spcBef>
                  <a:spcPts val="1200"/>
                </a:spcBef>
              </a:pPr>
              <a:r>
                <a:rPr lang="en-US" sz="1100" noProof="1"/>
                <a:t>Cambios en: </a:t>
              </a:r>
            </a:p>
            <a:p>
              <a:pPr marL="171450" indent="-171450" algn="r">
                <a:spcBef>
                  <a:spcPts val="1200"/>
                </a:spcBef>
                <a:buFont typeface="Arial" panose="020B0604020202020204" pitchFamily="34" charset="0"/>
                <a:buChar char="•"/>
              </a:pPr>
              <a:r>
                <a:rPr lang="en-US" sz="1100" noProof="1"/>
                <a:t>Medición Beneficios Posempleo</a:t>
              </a:r>
            </a:p>
            <a:p>
              <a:pPr marL="171450" indent="-171450" algn="r">
                <a:spcBef>
                  <a:spcPts val="1200"/>
                </a:spcBef>
                <a:buFont typeface="Arial" panose="020B0604020202020204" pitchFamily="34" charset="0"/>
                <a:buChar char="•"/>
              </a:pPr>
              <a:endParaRPr lang="en-US" sz="1100" noProof="1"/>
            </a:p>
          </p:txBody>
        </p:sp>
      </p:grpSp>
      <p:grpSp>
        <p:nvGrpSpPr>
          <p:cNvPr id="43" name="Group 93">
            <a:extLst>
              <a:ext uri="{FF2B5EF4-FFF2-40B4-BE49-F238E27FC236}">
                <a16:creationId xmlns:a16="http://schemas.microsoft.com/office/drawing/2014/main" id="{1221AFB0-3E94-6B03-6CFF-CAE133A6A62E}"/>
              </a:ext>
            </a:extLst>
          </p:cNvPr>
          <p:cNvGrpSpPr/>
          <p:nvPr/>
        </p:nvGrpSpPr>
        <p:grpSpPr>
          <a:xfrm>
            <a:off x="6860046" y="1848745"/>
            <a:ext cx="2176450" cy="1111597"/>
            <a:chOff x="319755" y="4520024"/>
            <a:chExt cx="2088994" cy="1337764"/>
          </a:xfrm>
        </p:grpSpPr>
        <p:sp>
          <p:nvSpPr>
            <p:cNvPr id="44" name="TextBox 103">
              <a:extLst>
                <a:ext uri="{FF2B5EF4-FFF2-40B4-BE49-F238E27FC236}">
                  <a16:creationId xmlns:a16="http://schemas.microsoft.com/office/drawing/2014/main" id="{35D9A6D4-1D4B-FDD4-8C34-7CC90B01DE82}"/>
                </a:ext>
              </a:extLst>
            </p:cNvPr>
            <p:cNvSpPr txBox="1"/>
            <p:nvPr/>
          </p:nvSpPr>
          <p:spPr>
            <a:xfrm>
              <a:off x="319755" y="4520024"/>
              <a:ext cx="2088993" cy="261610"/>
            </a:xfrm>
            <a:prstGeom prst="rect">
              <a:avLst/>
            </a:prstGeom>
            <a:noFill/>
          </p:spPr>
          <p:txBody>
            <a:bodyPr wrap="square" lIns="0" rtlCol="0" anchor="b">
              <a:spAutoFit/>
            </a:bodyPr>
            <a:lstStyle/>
            <a:p>
              <a:r>
                <a:rPr lang="en-US" sz="1100" b="1" noProof="1">
                  <a:solidFill>
                    <a:schemeClr val="accent3"/>
                  </a:solidFill>
                </a:rPr>
                <a:t>Inventarios</a:t>
              </a:r>
            </a:p>
          </p:txBody>
        </p:sp>
        <p:sp>
          <p:nvSpPr>
            <p:cNvPr id="45" name="Rectangle 104">
              <a:extLst>
                <a:ext uri="{FF2B5EF4-FFF2-40B4-BE49-F238E27FC236}">
                  <a16:creationId xmlns:a16="http://schemas.microsoft.com/office/drawing/2014/main" id="{187D04A3-8383-8C3A-AB3C-A0FEEEDA7BED}"/>
                </a:ext>
              </a:extLst>
            </p:cNvPr>
            <p:cNvSpPr/>
            <p:nvPr/>
          </p:nvSpPr>
          <p:spPr>
            <a:xfrm>
              <a:off x="319756" y="4765116"/>
              <a:ext cx="2088993" cy="1092672"/>
            </a:xfrm>
            <a:prstGeom prst="rect">
              <a:avLst/>
            </a:prstGeom>
          </p:spPr>
          <p:txBody>
            <a:bodyPr wrap="square" lIns="0">
              <a:spAutoFit/>
            </a:bodyPr>
            <a:lstStyle/>
            <a:p>
              <a:pPr>
                <a:spcBef>
                  <a:spcPts val="1200"/>
                </a:spcBef>
              </a:pPr>
              <a:r>
                <a:rPr lang="en-US" sz="1100" noProof="1"/>
                <a:t>Cambios en: </a:t>
              </a:r>
            </a:p>
            <a:p>
              <a:pPr marL="171450" indent="-171450">
                <a:spcBef>
                  <a:spcPts val="1200"/>
                </a:spcBef>
                <a:buFont typeface="Arial" panose="020B0604020202020204" pitchFamily="34" charset="0"/>
                <a:buChar char="•"/>
              </a:pPr>
              <a:r>
                <a:rPr lang="en-US" sz="1100" noProof="1"/>
                <a:t>Reconocimiento</a:t>
              </a:r>
            </a:p>
            <a:p>
              <a:pPr marL="171450" indent="-171450">
                <a:spcBef>
                  <a:spcPts val="1200"/>
                </a:spcBef>
                <a:buFont typeface="Arial" panose="020B0604020202020204" pitchFamily="34" charset="0"/>
                <a:buChar char="•"/>
              </a:pPr>
              <a:r>
                <a:rPr lang="en-US" sz="1100" noProof="1"/>
                <a:t>Costos de Transformación</a:t>
              </a:r>
            </a:p>
          </p:txBody>
        </p:sp>
      </p:grpSp>
      <p:grpSp>
        <p:nvGrpSpPr>
          <p:cNvPr id="46" name="Group 94">
            <a:extLst>
              <a:ext uri="{FF2B5EF4-FFF2-40B4-BE49-F238E27FC236}">
                <a16:creationId xmlns:a16="http://schemas.microsoft.com/office/drawing/2014/main" id="{FE76BAFC-2567-1992-197A-C51432DED993}"/>
              </a:ext>
            </a:extLst>
          </p:cNvPr>
          <p:cNvGrpSpPr/>
          <p:nvPr/>
        </p:nvGrpSpPr>
        <p:grpSpPr>
          <a:xfrm>
            <a:off x="6289962" y="756080"/>
            <a:ext cx="2854038" cy="845256"/>
            <a:chOff x="319755" y="4520024"/>
            <a:chExt cx="2088994" cy="845256"/>
          </a:xfrm>
        </p:grpSpPr>
        <p:sp>
          <p:nvSpPr>
            <p:cNvPr id="47" name="TextBox 101">
              <a:extLst>
                <a:ext uri="{FF2B5EF4-FFF2-40B4-BE49-F238E27FC236}">
                  <a16:creationId xmlns:a16="http://schemas.microsoft.com/office/drawing/2014/main" id="{83658A4D-986F-2D69-CF3A-0B945011D5B0}"/>
                </a:ext>
              </a:extLst>
            </p:cNvPr>
            <p:cNvSpPr txBox="1"/>
            <p:nvPr/>
          </p:nvSpPr>
          <p:spPr>
            <a:xfrm>
              <a:off x="319755" y="4520024"/>
              <a:ext cx="2088993" cy="261610"/>
            </a:xfrm>
            <a:prstGeom prst="rect">
              <a:avLst/>
            </a:prstGeom>
            <a:noFill/>
          </p:spPr>
          <p:txBody>
            <a:bodyPr wrap="square" lIns="0" rtlCol="0" anchor="b">
              <a:spAutoFit/>
            </a:bodyPr>
            <a:lstStyle/>
            <a:p>
              <a:r>
                <a:rPr lang="en-US" sz="1100" b="1" noProof="1">
                  <a:solidFill>
                    <a:schemeClr val="accent4"/>
                  </a:solidFill>
                </a:rPr>
                <a:t>Cuentas Por Cobrar</a:t>
              </a:r>
            </a:p>
          </p:txBody>
        </p:sp>
        <p:sp>
          <p:nvSpPr>
            <p:cNvPr id="48" name="Rectangle 102">
              <a:extLst>
                <a:ext uri="{FF2B5EF4-FFF2-40B4-BE49-F238E27FC236}">
                  <a16:creationId xmlns:a16="http://schemas.microsoft.com/office/drawing/2014/main" id="{BD16786E-0EE6-A7DD-9CF4-FBBED2C99433}"/>
                </a:ext>
              </a:extLst>
            </p:cNvPr>
            <p:cNvSpPr/>
            <p:nvPr/>
          </p:nvSpPr>
          <p:spPr>
            <a:xfrm>
              <a:off x="319756" y="4765116"/>
              <a:ext cx="2088993" cy="600164"/>
            </a:xfrm>
            <a:prstGeom prst="rect">
              <a:avLst/>
            </a:prstGeom>
          </p:spPr>
          <p:txBody>
            <a:bodyPr wrap="square" lIns="0">
              <a:spAutoFit/>
            </a:bodyPr>
            <a:lstStyle/>
            <a:p>
              <a:pPr>
                <a:spcBef>
                  <a:spcPts val="1200"/>
                </a:spcBef>
              </a:pPr>
              <a:r>
                <a:rPr lang="en-US" sz="1100" noProof="1"/>
                <a:t>Cambio en la tasa utilizada para el deterioro individual de cuentas por cobrar, en la UTP se realiza deterioro masivo, no individual.</a:t>
              </a:r>
            </a:p>
          </p:txBody>
        </p:sp>
      </p:grpSp>
      <p:grpSp>
        <p:nvGrpSpPr>
          <p:cNvPr id="49" name="Group 95">
            <a:extLst>
              <a:ext uri="{FF2B5EF4-FFF2-40B4-BE49-F238E27FC236}">
                <a16:creationId xmlns:a16="http://schemas.microsoft.com/office/drawing/2014/main" id="{EF68CDF5-AF69-B998-9839-201651CD73EE}"/>
              </a:ext>
            </a:extLst>
          </p:cNvPr>
          <p:cNvGrpSpPr/>
          <p:nvPr/>
        </p:nvGrpSpPr>
        <p:grpSpPr>
          <a:xfrm>
            <a:off x="5826264" y="4598416"/>
            <a:ext cx="2854038" cy="1476198"/>
            <a:chOff x="319755" y="4520024"/>
            <a:chExt cx="2088994" cy="1476198"/>
          </a:xfrm>
        </p:grpSpPr>
        <p:sp>
          <p:nvSpPr>
            <p:cNvPr id="50" name="TextBox 99">
              <a:extLst>
                <a:ext uri="{FF2B5EF4-FFF2-40B4-BE49-F238E27FC236}">
                  <a16:creationId xmlns:a16="http://schemas.microsoft.com/office/drawing/2014/main" id="{D062C64E-7131-12D6-90CD-4D4A77DDA721}"/>
                </a:ext>
              </a:extLst>
            </p:cNvPr>
            <p:cNvSpPr txBox="1"/>
            <p:nvPr/>
          </p:nvSpPr>
          <p:spPr>
            <a:xfrm>
              <a:off x="319755" y="4520024"/>
              <a:ext cx="2088993" cy="261610"/>
            </a:xfrm>
            <a:prstGeom prst="rect">
              <a:avLst/>
            </a:prstGeom>
            <a:noFill/>
          </p:spPr>
          <p:txBody>
            <a:bodyPr wrap="square" lIns="0" rtlCol="0" anchor="b">
              <a:spAutoFit/>
            </a:bodyPr>
            <a:lstStyle/>
            <a:p>
              <a:r>
                <a:rPr lang="en-US" sz="1100" b="1" noProof="1">
                  <a:solidFill>
                    <a:schemeClr val="accent6"/>
                  </a:solidFill>
                </a:rPr>
                <a:t>Activos Intangibles</a:t>
              </a:r>
            </a:p>
          </p:txBody>
        </p:sp>
        <p:sp>
          <p:nvSpPr>
            <p:cNvPr id="51" name="Rectangle 100">
              <a:extLst>
                <a:ext uri="{FF2B5EF4-FFF2-40B4-BE49-F238E27FC236}">
                  <a16:creationId xmlns:a16="http://schemas.microsoft.com/office/drawing/2014/main" id="{10A33E4A-3AB8-91EA-351C-9FA1D662CC54}"/>
                </a:ext>
              </a:extLst>
            </p:cNvPr>
            <p:cNvSpPr/>
            <p:nvPr/>
          </p:nvSpPr>
          <p:spPr>
            <a:xfrm>
              <a:off x="319756" y="4765116"/>
              <a:ext cx="2088993" cy="1231106"/>
            </a:xfrm>
            <a:prstGeom prst="rect">
              <a:avLst/>
            </a:prstGeom>
          </p:spPr>
          <p:txBody>
            <a:bodyPr wrap="square" lIns="0">
              <a:spAutoFit/>
            </a:bodyPr>
            <a:lstStyle/>
            <a:p>
              <a:pPr>
                <a:spcBef>
                  <a:spcPts val="1200"/>
                </a:spcBef>
              </a:pPr>
              <a:r>
                <a:rPr lang="en-US" sz="1100" noProof="1"/>
                <a:t>Cambios en: </a:t>
              </a:r>
            </a:p>
            <a:p>
              <a:pPr marL="171450">
                <a:spcBef>
                  <a:spcPts val="1200"/>
                </a:spcBef>
                <a:buFont typeface="Arial" panose="020B0604020202020204" pitchFamily="34" charset="0"/>
                <a:buChar char="•"/>
              </a:pPr>
              <a:r>
                <a:rPr lang="en-US" sz="1100" noProof="1"/>
                <a:t>Medición Inicial</a:t>
              </a:r>
            </a:p>
            <a:p>
              <a:pPr marL="171450">
                <a:spcBef>
                  <a:spcPts val="1200"/>
                </a:spcBef>
                <a:buFont typeface="Arial" panose="020B0604020202020204" pitchFamily="34" charset="0"/>
                <a:buChar char="•"/>
              </a:pPr>
              <a:r>
                <a:rPr lang="en-US" sz="1100" noProof="1"/>
                <a:t>Medición Posterior</a:t>
              </a:r>
            </a:p>
            <a:p>
              <a:pPr marL="171450">
                <a:spcBef>
                  <a:spcPts val="1200"/>
                </a:spcBef>
                <a:buFont typeface="Arial" panose="020B0604020202020204" pitchFamily="34" charset="0"/>
                <a:buChar char="•"/>
              </a:pPr>
              <a:r>
                <a:rPr lang="en-US" sz="1100" noProof="1"/>
                <a:t>Revelaciones</a:t>
              </a:r>
            </a:p>
          </p:txBody>
        </p:sp>
      </p:grpSp>
      <p:grpSp>
        <p:nvGrpSpPr>
          <p:cNvPr id="52" name="Group 96">
            <a:extLst>
              <a:ext uri="{FF2B5EF4-FFF2-40B4-BE49-F238E27FC236}">
                <a16:creationId xmlns:a16="http://schemas.microsoft.com/office/drawing/2014/main" id="{FE8E0495-1C57-D2D4-93F2-D9F3DAA6655D}"/>
              </a:ext>
            </a:extLst>
          </p:cNvPr>
          <p:cNvGrpSpPr/>
          <p:nvPr/>
        </p:nvGrpSpPr>
        <p:grpSpPr>
          <a:xfrm>
            <a:off x="6860046" y="3172668"/>
            <a:ext cx="2854038" cy="1476198"/>
            <a:chOff x="319755" y="4520024"/>
            <a:chExt cx="2088994" cy="1476198"/>
          </a:xfrm>
        </p:grpSpPr>
        <p:sp>
          <p:nvSpPr>
            <p:cNvPr id="53" name="TextBox 97">
              <a:extLst>
                <a:ext uri="{FF2B5EF4-FFF2-40B4-BE49-F238E27FC236}">
                  <a16:creationId xmlns:a16="http://schemas.microsoft.com/office/drawing/2014/main" id="{3A527D45-9582-520D-42FF-C4C58D1DE361}"/>
                </a:ext>
              </a:extLst>
            </p:cNvPr>
            <p:cNvSpPr txBox="1"/>
            <p:nvPr/>
          </p:nvSpPr>
          <p:spPr>
            <a:xfrm>
              <a:off x="319755" y="4520024"/>
              <a:ext cx="2088993" cy="261610"/>
            </a:xfrm>
            <a:prstGeom prst="rect">
              <a:avLst/>
            </a:prstGeom>
            <a:noFill/>
          </p:spPr>
          <p:txBody>
            <a:bodyPr wrap="square" lIns="0" rtlCol="0" anchor="b">
              <a:spAutoFit/>
            </a:bodyPr>
            <a:lstStyle/>
            <a:p>
              <a:r>
                <a:rPr lang="en-US" sz="1100" b="1" noProof="1">
                  <a:solidFill>
                    <a:schemeClr val="accent1"/>
                  </a:solidFill>
                </a:rPr>
                <a:t>Propiedad, Planta y Equipo (PPE)</a:t>
              </a:r>
            </a:p>
          </p:txBody>
        </p:sp>
        <p:sp>
          <p:nvSpPr>
            <p:cNvPr id="54" name="Rectangle 98">
              <a:extLst>
                <a:ext uri="{FF2B5EF4-FFF2-40B4-BE49-F238E27FC236}">
                  <a16:creationId xmlns:a16="http://schemas.microsoft.com/office/drawing/2014/main" id="{EED96F83-71BB-7E8C-BFDE-8CA07BBE0FFB}"/>
                </a:ext>
              </a:extLst>
            </p:cNvPr>
            <p:cNvSpPr/>
            <p:nvPr/>
          </p:nvSpPr>
          <p:spPr>
            <a:xfrm>
              <a:off x="319756" y="4765116"/>
              <a:ext cx="2088993" cy="1231106"/>
            </a:xfrm>
            <a:prstGeom prst="rect">
              <a:avLst/>
            </a:prstGeom>
          </p:spPr>
          <p:txBody>
            <a:bodyPr wrap="square" lIns="0">
              <a:spAutoFit/>
            </a:bodyPr>
            <a:lstStyle/>
            <a:p>
              <a:pPr>
                <a:spcBef>
                  <a:spcPts val="1200"/>
                </a:spcBef>
              </a:pPr>
              <a:r>
                <a:rPr lang="en-US" sz="1100" noProof="1"/>
                <a:t>Cambios en: </a:t>
              </a:r>
            </a:p>
            <a:p>
              <a:pPr marL="171450">
                <a:spcBef>
                  <a:spcPts val="1200"/>
                </a:spcBef>
                <a:buFont typeface="Arial" panose="020B0604020202020204" pitchFamily="34" charset="0"/>
                <a:buChar char="•"/>
              </a:pPr>
              <a:r>
                <a:rPr lang="en-US" sz="1100" noProof="1"/>
                <a:t>Reconocimiento</a:t>
              </a:r>
            </a:p>
            <a:p>
              <a:pPr marL="171450">
                <a:spcBef>
                  <a:spcPts val="1200"/>
                </a:spcBef>
                <a:buFont typeface="Arial" panose="020B0604020202020204" pitchFamily="34" charset="0"/>
                <a:buChar char="•"/>
              </a:pPr>
              <a:r>
                <a:rPr lang="en-US" sz="1100" noProof="1"/>
                <a:t>Medición Inicial</a:t>
              </a:r>
            </a:p>
            <a:p>
              <a:pPr marL="171450">
                <a:spcBef>
                  <a:spcPts val="1200"/>
                </a:spcBef>
                <a:buFont typeface="Arial" panose="020B0604020202020204" pitchFamily="34" charset="0"/>
                <a:buChar char="•"/>
              </a:pPr>
              <a:r>
                <a:rPr lang="en-US" sz="1100" noProof="1"/>
                <a:t>Medición Posterior</a:t>
              </a:r>
            </a:p>
          </p:txBody>
        </p:sp>
      </p:grpSp>
      <p:sp>
        <p:nvSpPr>
          <p:cNvPr id="55" name="TextBox 105">
            <a:extLst>
              <a:ext uri="{FF2B5EF4-FFF2-40B4-BE49-F238E27FC236}">
                <a16:creationId xmlns:a16="http://schemas.microsoft.com/office/drawing/2014/main" id="{D2DDFBE0-26CF-5657-1CB7-7EDB22105517}"/>
              </a:ext>
            </a:extLst>
          </p:cNvPr>
          <p:cNvSpPr txBox="1"/>
          <p:nvPr/>
        </p:nvSpPr>
        <p:spPr>
          <a:xfrm>
            <a:off x="3726268" y="2649268"/>
            <a:ext cx="2566004" cy="338554"/>
          </a:xfrm>
          <a:prstGeom prst="rect">
            <a:avLst/>
          </a:prstGeom>
          <a:noFill/>
        </p:spPr>
        <p:txBody>
          <a:bodyPr wrap="square" lIns="0" rtlCol="0" anchor="ctr">
            <a:spAutoFit/>
          </a:bodyPr>
          <a:lstStyle>
            <a:defPPr>
              <a:defRPr lang="fr-FR"/>
            </a:defPPr>
            <a:lvl1pPr algn="ctr">
              <a:defRPr sz="3200" b="1" cap="all"/>
            </a:lvl1pPr>
          </a:lstStyle>
          <a:p>
            <a:r>
              <a:rPr lang="en-US" sz="1600" noProof="1"/>
              <a:t>RES 285 DE 2023</a:t>
            </a:r>
          </a:p>
        </p:txBody>
      </p:sp>
      <p:grpSp>
        <p:nvGrpSpPr>
          <p:cNvPr id="56" name="Graphic 73" descr="Suitcase">
            <a:extLst>
              <a:ext uri="{FF2B5EF4-FFF2-40B4-BE49-F238E27FC236}">
                <a16:creationId xmlns:a16="http://schemas.microsoft.com/office/drawing/2014/main" id="{2989B60C-6E67-AFB9-876F-CACCDDD2E08B}"/>
              </a:ext>
            </a:extLst>
          </p:cNvPr>
          <p:cNvGrpSpPr/>
          <p:nvPr/>
        </p:nvGrpSpPr>
        <p:grpSpPr>
          <a:xfrm>
            <a:off x="5284520" y="1367430"/>
            <a:ext cx="394760" cy="335546"/>
            <a:chOff x="5264697" y="2259841"/>
            <a:chExt cx="394760" cy="335546"/>
          </a:xfrm>
          <a:solidFill>
            <a:srgbClr val="95A5A6"/>
          </a:solidFill>
        </p:grpSpPr>
        <p:sp>
          <p:nvSpPr>
            <p:cNvPr id="57" name="Freeform: Shape 5">
              <a:extLst>
                <a:ext uri="{FF2B5EF4-FFF2-40B4-BE49-F238E27FC236}">
                  <a16:creationId xmlns:a16="http://schemas.microsoft.com/office/drawing/2014/main" id="{12AD5260-21EC-3022-440B-7E4EAA4A09C9}"/>
                </a:ext>
              </a:extLst>
            </p:cNvPr>
            <p:cNvSpPr/>
            <p:nvPr/>
          </p:nvSpPr>
          <p:spPr>
            <a:xfrm>
              <a:off x="5264697" y="2319055"/>
              <a:ext cx="59214" cy="276332"/>
            </a:xfrm>
            <a:custGeom>
              <a:avLst/>
              <a:gdLst>
                <a:gd name="connsiteX0" fmla="*/ 19738 w 59214"/>
                <a:gd name="connsiteY0" fmla="*/ 0 h 276332"/>
                <a:gd name="connsiteX1" fmla="*/ 0 w 59214"/>
                <a:gd name="connsiteY1" fmla="*/ 19738 h 276332"/>
                <a:gd name="connsiteX2" fmla="*/ 0 w 59214"/>
                <a:gd name="connsiteY2" fmla="*/ 256594 h 276332"/>
                <a:gd name="connsiteX3" fmla="*/ 19738 w 59214"/>
                <a:gd name="connsiteY3" fmla="*/ 276332 h 276332"/>
                <a:gd name="connsiteX4" fmla="*/ 59214 w 59214"/>
                <a:gd name="connsiteY4" fmla="*/ 276332 h 276332"/>
                <a:gd name="connsiteX5" fmla="*/ 59214 w 59214"/>
                <a:gd name="connsiteY5" fmla="*/ 0 h 276332"/>
                <a:gd name="connsiteX6" fmla="*/ 19738 w 59214"/>
                <a:gd name="connsiteY6" fmla="*/ 0 h 276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214" h="276332">
                  <a:moveTo>
                    <a:pt x="19738" y="0"/>
                  </a:moveTo>
                  <a:cubicBezTo>
                    <a:pt x="8882" y="0"/>
                    <a:pt x="0" y="8882"/>
                    <a:pt x="0" y="19738"/>
                  </a:cubicBezTo>
                  <a:lnTo>
                    <a:pt x="0" y="256594"/>
                  </a:lnTo>
                  <a:cubicBezTo>
                    <a:pt x="0" y="267450"/>
                    <a:pt x="8882" y="276332"/>
                    <a:pt x="19738" y="276332"/>
                  </a:cubicBezTo>
                  <a:lnTo>
                    <a:pt x="59214" y="276332"/>
                  </a:lnTo>
                  <a:lnTo>
                    <a:pt x="59214" y="0"/>
                  </a:lnTo>
                  <a:lnTo>
                    <a:pt x="19738" y="0"/>
                  </a:lnTo>
                  <a:close/>
                </a:path>
              </a:pathLst>
            </a:custGeom>
            <a:solidFill>
              <a:schemeClr val="tx1"/>
            </a:solidFill>
            <a:ln w="4862" cap="flat">
              <a:noFill/>
              <a:prstDash val="solid"/>
              <a:miter/>
            </a:ln>
          </p:spPr>
          <p:txBody>
            <a:bodyPr rtlCol="0" anchor="ctr"/>
            <a:lstStyle/>
            <a:p>
              <a:endParaRPr lang="en-US" sz="1100"/>
            </a:p>
          </p:txBody>
        </p:sp>
        <p:sp>
          <p:nvSpPr>
            <p:cNvPr id="58" name="Freeform: Shape 6">
              <a:extLst>
                <a:ext uri="{FF2B5EF4-FFF2-40B4-BE49-F238E27FC236}">
                  <a16:creationId xmlns:a16="http://schemas.microsoft.com/office/drawing/2014/main" id="{6E320E04-690C-F452-542A-197F4A907182}"/>
                </a:ext>
              </a:extLst>
            </p:cNvPr>
            <p:cNvSpPr/>
            <p:nvPr/>
          </p:nvSpPr>
          <p:spPr>
            <a:xfrm>
              <a:off x="5600243" y="2319055"/>
              <a:ext cx="59214" cy="276332"/>
            </a:xfrm>
            <a:custGeom>
              <a:avLst/>
              <a:gdLst>
                <a:gd name="connsiteX0" fmla="*/ 39476 w 59214"/>
                <a:gd name="connsiteY0" fmla="*/ 0 h 276332"/>
                <a:gd name="connsiteX1" fmla="*/ 0 w 59214"/>
                <a:gd name="connsiteY1" fmla="*/ 0 h 276332"/>
                <a:gd name="connsiteX2" fmla="*/ 0 w 59214"/>
                <a:gd name="connsiteY2" fmla="*/ 276332 h 276332"/>
                <a:gd name="connsiteX3" fmla="*/ 39476 w 59214"/>
                <a:gd name="connsiteY3" fmla="*/ 276332 h 276332"/>
                <a:gd name="connsiteX4" fmla="*/ 59214 w 59214"/>
                <a:gd name="connsiteY4" fmla="*/ 256594 h 276332"/>
                <a:gd name="connsiteX5" fmla="*/ 59214 w 59214"/>
                <a:gd name="connsiteY5" fmla="*/ 19738 h 276332"/>
                <a:gd name="connsiteX6" fmla="*/ 39476 w 59214"/>
                <a:gd name="connsiteY6" fmla="*/ 0 h 276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214" h="276332">
                  <a:moveTo>
                    <a:pt x="39476" y="0"/>
                  </a:moveTo>
                  <a:lnTo>
                    <a:pt x="0" y="0"/>
                  </a:lnTo>
                  <a:lnTo>
                    <a:pt x="0" y="276332"/>
                  </a:lnTo>
                  <a:lnTo>
                    <a:pt x="39476" y="276332"/>
                  </a:lnTo>
                  <a:cubicBezTo>
                    <a:pt x="50332" y="276332"/>
                    <a:pt x="59214" y="267450"/>
                    <a:pt x="59214" y="256594"/>
                  </a:cubicBezTo>
                  <a:lnTo>
                    <a:pt x="59214" y="19738"/>
                  </a:lnTo>
                  <a:cubicBezTo>
                    <a:pt x="59214" y="8882"/>
                    <a:pt x="50332" y="0"/>
                    <a:pt x="39476" y="0"/>
                  </a:cubicBezTo>
                  <a:close/>
                </a:path>
              </a:pathLst>
            </a:custGeom>
            <a:solidFill>
              <a:schemeClr val="tx1"/>
            </a:solidFill>
            <a:ln w="4862" cap="flat">
              <a:noFill/>
              <a:prstDash val="solid"/>
              <a:miter/>
            </a:ln>
          </p:spPr>
          <p:txBody>
            <a:bodyPr rtlCol="0" anchor="ctr"/>
            <a:lstStyle/>
            <a:p>
              <a:endParaRPr lang="en-US" sz="1100"/>
            </a:p>
          </p:txBody>
        </p:sp>
        <p:sp>
          <p:nvSpPr>
            <p:cNvPr id="59" name="Freeform: Shape 7">
              <a:extLst>
                <a:ext uri="{FF2B5EF4-FFF2-40B4-BE49-F238E27FC236}">
                  <a16:creationId xmlns:a16="http://schemas.microsoft.com/office/drawing/2014/main" id="{E3D9C071-E9EB-7920-1599-13CCE50D1DB1}"/>
                </a:ext>
              </a:extLst>
            </p:cNvPr>
            <p:cNvSpPr/>
            <p:nvPr/>
          </p:nvSpPr>
          <p:spPr>
            <a:xfrm>
              <a:off x="5343649" y="2259841"/>
              <a:ext cx="236856" cy="335546"/>
            </a:xfrm>
            <a:custGeom>
              <a:avLst/>
              <a:gdLst>
                <a:gd name="connsiteX0" fmla="*/ 182577 w 236856"/>
                <a:gd name="connsiteY0" fmla="*/ 59214 h 335546"/>
                <a:gd name="connsiteX1" fmla="*/ 182577 w 236856"/>
                <a:gd name="connsiteY1" fmla="*/ 34542 h 335546"/>
                <a:gd name="connsiteX2" fmla="*/ 148035 w 236856"/>
                <a:gd name="connsiteY2" fmla="*/ 0 h 335546"/>
                <a:gd name="connsiteX3" fmla="*/ 118428 w 236856"/>
                <a:gd name="connsiteY3" fmla="*/ 0 h 335546"/>
                <a:gd name="connsiteX4" fmla="*/ 88821 w 236856"/>
                <a:gd name="connsiteY4" fmla="*/ 0 h 335546"/>
                <a:gd name="connsiteX5" fmla="*/ 54280 w 236856"/>
                <a:gd name="connsiteY5" fmla="*/ 34542 h 335546"/>
                <a:gd name="connsiteX6" fmla="*/ 54280 w 236856"/>
                <a:gd name="connsiteY6" fmla="*/ 59214 h 335546"/>
                <a:gd name="connsiteX7" fmla="*/ 0 w 236856"/>
                <a:gd name="connsiteY7" fmla="*/ 59214 h 335546"/>
                <a:gd name="connsiteX8" fmla="*/ 0 w 236856"/>
                <a:gd name="connsiteY8" fmla="*/ 335546 h 335546"/>
                <a:gd name="connsiteX9" fmla="*/ 236856 w 236856"/>
                <a:gd name="connsiteY9" fmla="*/ 335546 h 335546"/>
                <a:gd name="connsiteX10" fmla="*/ 236856 w 236856"/>
                <a:gd name="connsiteY10" fmla="*/ 59214 h 335546"/>
                <a:gd name="connsiteX11" fmla="*/ 182577 w 236856"/>
                <a:gd name="connsiteY11" fmla="*/ 59214 h 335546"/>
                <a:gd name="connsiteX12" fmla="*/ 152970 w 236856"/>
                <a:gd name="connsiteY12" fmla="*/ 59214 h 335546"/>
                <a:gd name="connsiteX13" fmla="*/ 83887 w 236856"/>
                <a:gd name="connsiteY13" fmla="*/ 59214 h 335546"/>
                <a:gd name="connsiteX14" fmla="*/ 83887 w 236856"/>
                <a:gd name="connsiteY14" fmla="*/ 34542 h 335546"/>
                <a:gd name="connsiteX15" fmla="*/ 88821 w 236856"/>
                <a:gd name="connsiteY15" fmla="*/ 29607 h 335546"/>
                <a:gd name="connsiteX16" fmla="*/ 118428 w 236856"/>
                <a:gd name="connsiteY16" fmla="*/ 29607 h 335546"/>
                <a:gd name="connsiteX17" fmla="*/ 148035 w 236856"/>
                <a:gd name="connsiteY17" fmla="*/ 29607 h 335546"/>
                <a:gd name="connsiteX18" fmla="*/ 152970 w 236856"/>
                <a:gd name="connsiteY18" fmla="*/ 34542 h 335546"/>
                <a:gd name="connsiteX19" fmla="*/ 152970 w 236856"/>
                <a:gd name="connsiteY19" fmla="*/ 59214 h 335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6856" h="335546">
                  <a:moveTo>
                    <a:pt x="182577" y="59214"/>
                  </a:moveTo>
                  <a:lnTo>
                    <a:pt x="182577" y="34542"/>
                  </a:lnTo>
                  <a:cubicBezTo>
                    <a:pt x="182577" y="15297"/>
                    <a:pt x="167280" y="0"/>
                    <a:pt x="148035" y="0"/>
                  </a:cubicBezTo>
                  <a:lnTo>
                    <a:pt x="118428" y="0"/>
                  </a:lnTo>
                  <a:lnTo>
                    <a:pt x="88821" y="0"/>
                  </a:lnTo>
                  <a:cubicBezTo>
                    <a:pt x="69576" y="0"/>
                    <a:pt x="54280" y="15297"/>
                    <a:pt x="54280" y="34542"/>
                  </a:cubicBezTo>
                  <a:lnTo>
                    <a:pt x="54280" y="59214"/>
                  </a:lnTo>
                  <a:lnTo>
                    <a:pt x="0" y="59214"/>
                  </a:lnTo>
                  <a:lnTo>
                    <a:pt x="0" y="335546"/>
                  </a:lnTo>
                  <a:lnTo>
                    <a:pt x="236856" y="335546"/>
                  </a:lnTo>
                  <a:lnTo>
                    <a:pt x="236856" y="59214"/>
                  </a:lnTo>
                  <a:lnTo>
                    <a:pt x="182577" y="59214"/>
                  </a:lnTo>
                  <a:close/>
                  <a:moveTo>
                    <a:pt x="152970" y="59214"/>
                  </a:moveTo>
                  <a:lnTo>
                    <a:pt x="83887" y="59214"/>
                  </a:lnTo>
                  <a:lnTo>
                    <a:pt x="83887" y="34542"/>
                  </a:lnTo>
                  <a:cubicBezTo>
                    <a:pt x="83887" y="31581"/>
                    <a:pt x="85860" y="29607"/>
                    <a:pt x="88821" y="29607"/>
                  </a:cubicBezTo>
                  <a:lnTo>
                    <a:pt x="118428" y="29607"/>
                  </a:lnTo>
                  <a:lnTo>
                    <a:pt x="148035" y="29607"/>
                  </a:lnTo>
                  <a:cubicBezTo>
                    <a:pt x="150996" y="29607"/>
                    <a:pt x="152970" y="31581"/>
                    <a:pt x="152970" y="34542"/>
                  </a:cubicBezTo>
                  <a:lnTo>
                    <a:pt x="152970" y="59214"/>
                  </a:lnTo>
                  <a:close/>
                </a:path>
              </a:pathLst>
            </a:custGeom>
            <a:solidFill>
              <a:schemeClr val="tx1"/>
            </a:solidFill>
            <a:ln w="4862" cap="flat">
              <a:noFill/>
              <a:prstDash val="solid"/>
              <a:miter/>
            </a:ln>
          </p:spPr>
          <p:txBody>
            <a:bodyPr rtlCol="0" anchor="ctr"/>
            <a:lstStyle/>
            <a:p>
              <a:endParaRPr lang="en-US" sz="1100"/>
            </a:p>
          </p:txBody>
        </p:sp>
      </p:grpSp>
      <p:grpSp>
        <p:nvGrpSpPr>
          <p:cNvPr id="60" name="Graphic 74" descr="Bullseye">
            <a:extLst>
              <a:ext uri="{FF2B5EF4-FFF2-40B4-BE49-F238E27FC236}">
                <a16:creationId xmlns:a16="http://schemas.microsoft.com/office/drawing/2014/main" id="{ED02D2AD-9EE6-2C85-92B3-F52B7B65AAE2}"/>
              </a:ext>
            </a:extLst>
          </p:cNvPr>
          <p:cNvGrpSpPr/>
          <p:nvPr/>
        </p:nvGrpSpPr>
        <p:grpSpPr>
          <a:xfrm>
            <a:off x="3300786" y="2097896"/>
            <a:ext cx="473712" cy="473712"/>
            <a:chOff x="4310141" y="3079758"/>
            <a:chExt cx="473712" cy="473712"/>
          </a:xfrm>
        </p:grpSpPr>
        <p:sp>
          <p:nvSpPr>
            <p:cNvPr id="61" name="Freeform: Shape 9">
              <a:extLst>
                <a:ext uri="{FF2B5EF4-FFF2-40B4-BE49-F238E27FC236}">
                  <a16:creationId xmlns:a16="http://schemas.microsoft.com/office/drawing/2014/main" id="{9CBBAB13-6A2D-54CD-850F-1A5CD0485676}"/>
                </a:ext>
              </a:extLst>
            </p:cNvPr>
            <p:cNvSpPr/>
            <p:nvPr/>
          </p:nvSpPr>
          <p:spPr>
            <a:xfrm>
              <a:off x="4489757" y="3121701"/>
              <a:ext cx="251660" cy="251660"/>
            </a:xfrm>
            <a:custGeom>
              <a:avLst/>
              <a:gdLst>
                <a:gd name="connsiteX0" fmla="*/ 207742 w 251659"/>
                <a:gd name="connsiteY0" fmla="*/ 44411 h 251659"/>
                <a:gd name="connsiteX1" fmla="*/ 202808 w 251659"/>
                <a:gd name="connsiteY1" fmla="*/ 0 h 251659"/>
                <a:gd name="connsiteX2" fmla="*/ 148528 w 251659"/>
                <a:gd name="connsiteY2" fmla="*/ 54280 h 251659"/>
                <a:gd name="connsiteX3" fmla="*/ 151489 w 251659"/>
                <a:gd name="connsiteY3" fmla="*/ 79939 h 251659"/>
                <a:gd name="connsiteX4" fmla="*/ 72537 w 251659"/>
                <a:gd name="connsiteY4" fmla="*/ 158891 h 251659"/>
                <a:gd name="connsiteX5" fmla="*/ 49345 w 251659"/>
                <a:gd name="connsiteY5" fmla="*/ 152970 h 251659"/>
                <a:gd name="connsiteX6" fmla="*/ 0 w 251659"/>
                <a:gd name="connsiteY6" fmla="*/ 202315 h 251659"/>
                <a:gd name="connsiteX7" fmla="*/ 49345 w 251659"/>
                <a:gd name="connsiteY7" fmla="*/ 251660 h 251659"/>
                <a:gd name="connsiteX8" fmla="*/ 98690 w 251659"/>
                <a:gd name="connsiteY8" fmla="*/ 202315 h 251659"/>
                <a:gd name="connsiteX9" fmla="*/ 93262 w 251659"/>
                <a:gd name="connsiteY9" fmla="*/ 179616 h 251659"/>
                <a:gd name="connsiteX10" fmla="*/ 172214 w 251659"/>
                <a:gd name="connsiteY10" fmla="*/ 100664 h 251659"/>
                <a:gd name="connsiteX11" fmla="*/ 197873 w 251659"/>
                <a:gd name="connsiteY11" fmla="*/ 103625 h 251659"/>
                <a:gd name="connsiteX12" fmla="*/ 252153 w 251659"/>
                <a:gd name="connsiteY12" fmla="*/ 49345 h 251659"/>
                <a:gd name="connsiteX13" fmla="*/ 207742 w 251659"/>
                <a:gd name="connsiteY13" fmla="*/ 44411 h 251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1659" h="251659">
                  <a:moveTo>
                    <a:pt x="207742" y="44411"/>
                  </a:moveTo>
                  <a:lnTo>
                    <a:pt x="202808" y="0"/>
                  </a:lnTo>
                  <a:lnTo>
                    <a:pt x="148528" y="54280"/>
                  </a:lnTo>
                  <a:lnTo>
                    <a:pt x="151489" y="79939"/>
                  </a:lnTo>
                  <a:lnTo>
                    <a:pt x="72537" y="158891"/>
                  </a:lnTo>
                  <a:cubicBezTo>
                    <a:pt x="65629" y="155437"/>
                    <a:pt x="57734" y="152970"/>
                    <a:pt x="49345" y="152970"/>
                  </a:cubicBezTo>
                  <a:cubicBezTo>
                    <a:pt x="22205" y="152970"/>
                    <a:pt x="0" y="175175"/>
                    <a:pt x="0" y="202315"/>
                  </a:cubicBezTo>
                  <a:cubicBezTo>
                    <a:pt x="0" y="229454"/>
                    <a:pt x="22205" y="251660"/>
                    <a:pt x="49345" y="251660"/>
                  </a:cubicBezTo>
                  <a:cubicBezTo>
                    <a:pt x="76485" y="251660"/>
                    <a:pt x="98690" y="229454"/>
                    <a:pt x="98690" y="202315"/>
                  </a:cubicBezTo>
                  <a:cubicBezTo>
                    <a:pt x="98690" y="193926"/>
                    <a:pt x="96716" y="186524"/>
                    <a:pt x="93262" y="179616"/>
                  </a:cubicBezTo>
                  <a:lnTo>
                    <a:pt x="172214" y="100664"/>
                  </a:lnTo>
                  <a:lnTo>
                    <a:pt x="197873" y="103625"/>
                  </a:lnTo>
                  <a:lnTo>
                    <a:pt x="252153" y="49345"/>
                  </a:lnTo>
                  <a:lnTo>
                    <a:pt x="207742" y="44411"/>
                  </a:lnTo>
                  <a:close/>
                </a:path>
              </a:pathLst>
            </a:custGeom>
            <a:solidFill>
              <a:schemeClr val="tx1"/>
            </a:solidFill>
            <a:ln w="4862" cap="flat">
              <a:noFill/>
              <a:prstDash val="solid"/>
              <a:miter/>
            </a:ln>
          </p:spPr>
          <p:txBody>
            <a:bodyPr rtlCol="0" anchor="ctr"/>
            <a:lstStyle/>
            <a:p>
              <a:endParaRPr lang="en-US" sz="1100"/>
            </a:p>
          </p:txBody>
        </p:sp>
        <p:sp>
          <p:nvSpPr>
            <p:cNvPr id="62" name="Freeform: Shape 10">
              <a:extLst>
                <a:ext uri="{FF2B5EF4-FFF2-40B4-BE49-F238E27FC236}">
                  <a16:creationId xmlns:a16="http://schemas.microsoft.com/office/drawing/2014/main" id="{AC1F4B0A-544D-B7BB-CCD8-E60F21CA63DE}"/>
                </a:ext>
              </a:extLst>
            </p:cNvPr>
            <p:cNvSpPr/>
            <p:nvPr/>
          </p:nvSpPr>
          <p:spPr>
            <a:xfrm>
              <a:off x="4352084" y="3136505"/>
              <a:ext cx="375022" cy="375022"/>
            </a:xfrm>
            <a:custGeom>
              <a:avLst/>
              <a:gdLst>
                <a:gd name="connsiteX0" fmla="*/ 349363 w 375022"/>
                <a:gd name="connsiteY0" fmla="*/ 102638 h 375022"/>
                <a:gd name="connsiteX1" fmla="*/ 342948 w 375022"/>
                <a:gd name="connsiteY1" fmla="*/ 109546 h 375022"/>
                <a:gd name="connsiteX2" fmla="*/ 333572 w 375022"/>
                <a:gd name="connsiteY2" fmla="*/ 108559 h 375022"/>
                <a:gd name="connsiteX3" fmla="*/ 323210 w 375022"/>
                <a:gd name="connsiteY3" fmla="*/ 107079 h 375022"/>
                <a:gd name="connsiteX4" fmla="*/ 345415 w 375022"/>
                <a:gd name="connsiteY4" fmla="*/ 187511 h 375022"/>
                <a:gd name="connsiteX5" fmla="*/ 187511 w 375022"/>
                <a:gd name="connsiteY5" fmla="*/ 345415 h 375022"/>
                <a:gd name="connsiteX6" fmla="*/ 29607 w 375022"/>
                <a:gd name="connsiteY6" fmla="*/ 187511 h 375022"/>
                <a:gd name="connsiteX7" fmla="*/ 187511 w 375022"/>
                <a:gd name="connsiteY7" fmla="*/ 29607 h 375022"/>
                <a:gd name="connsiteX8" fmla="*/ 267943 w 375022"/>
                <a:gd name="connsiteY8" fmla="*/ 51812 h 375022"/>
                <a:gd name="connsiteX9" fmla="*/ 266956 w 375022"/>
                <a:gd name="connsiteY9" fmla="*/ 41943 h 375022"/>
                <a:gd name="connsiteX10" fmla="*/ 265476 w 375022"/>
                <a:gd name="connsiteY10" fmla="*/ 32074 h 375022"/>
                <a:gd name="connsiteX11" fmla="*/ 272384 w 375022"/>
                <a:gd name="connsiteY11" fmla="*/ 25166 h 375022"/>
                <a:gd name="connsiteX12" fmla="*/ 275839 w 375022"/>
                <a:gd name="connsiteY12" fmla="*/ 21712 h 375022"/>
                <a:gd name="connsiteX13" fmla="*/ 187511 w 375022"/>
                <a:gd name="connsiteY13" fmla="*/ 0 h 375022"/>
                <a:gd name="connsiteX14" fmla="*/ 0 w 375022"/>
                <a:gd name="connsiteY14" fmla="*/ 187511 h 375022"/>
                <a:gd name="connsiteX15" fmla="*/ 187511 w 375022"/>
                <a:gd name="connsiteY15" fmla="*/ 375022 h 375022"/>
                <a:gd name="connsiteX16" fmla="*/ 375022 w 375022"/>
                <a:gd name="connsiteY16" fmla="*/ 187511 h 375022"/>
                <a:gd name="connsiteX17" fmla="*/ 352817 w 375022"/>
                <a:gd name="connsiteY17" fmla="*/ 99677 h 375022"/>
                <a:gd name="connsiteX18" fmla="*/ 349363 w 375022"/>
                <a:gd name="connsiteY18" fmla="*/ 102638 h 375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75022" h="375022">
                  <a:moveTo>
                    <a:pt x="349363" y="102638"/>
                  </a:moveTo>
                  <a:lnTo>
                    <a:pt x="342948" y="109546"/>
                  </a:lnTo>
                  <a:lnTo>
                    <a:pt x="333572" y="108559"/>
                  </a:lnTo>
                  <a:lnTo>
                    <a:pt x="323210" y="107079"/>
                  </a:lnTo>
                  <a:cubicBezTo>
                    <a:pt x="337026" y="130764"/>
                    <a:pt x="345415" y="157904"/>
                    <a:pt x="345415" y="187511"/>
                  </a:cubicBezTo>
                  <a:cubicBezTo>
                    <a:pt x="345415" y="274358"/>
                    <a:pt x="274358" y="345415"/>
                    <a:pt x="187511" y="345415"/>
                  </a:cubicBezTo>
                  <a:cubicBezTo>
                    <a:pt x="100664" y="345415"/>
                    <a:pt x="29607" y="274358"/>
                    <a:pt x="29607" y="187511"/>
                  </a:cubicBezTo>
                  <a:cubicBezTo>
                    <a:pt x="29607" y="100664"/>
                    <a:pt x="100664" y="29607"/>
                    <a:pt x="187511" y="29607"/>
                  </a:cubicBezTo>
                  <a:cubicBezTo>
                    <a:pt x="216625" y="29607"/>
                    <a:pt x="244258" y="37502"/>
                    <a:pt x="267943" y="51812"/>
                  </a:cubicBezTo>
                  <a:lnTo>
                    <a:pt x="266956" y="41943"/>
                  </a:lnTo>
                  <a:lnTo>
                    <a:pt x="265476" y="32074"/>
                  </a:lnTo>
                  <a:lnTo>
                    <a:pt x="272384" y="25166"/>
                  </a:lnTo>
                  <a:lnTo>
                    <a:pt x="275839" y="21712"/>
                  </a:lnTo>
                  <a:cubicBezTo>
                    <a:pt x="249192" y="7895"/>
                    <a:pt x="219585" y="0"/>
                    <a:pt x="187511" y="0"/>
                  </a:cubicBezTo>
                  <a:cubicBezTo>
                    <a:pt x="83887" y="0"/>
                    <a:pt x="0" y="83887"/>
                    <a:pt x="0" y="187511"/>
                  </a:cubicBezTo>
                  <a:cubicBezTo>
                    <a:pt x="0" y="291136"/>
                    <a:pt x="83887" y="375022"/>
                    <a:pt x="187511" y="375022"/>
                  </a:cubicBezTo>
                  <a:cubicBezTo>
                    <a:pt x="291136" y="375022"/>
                    <a:pt x="375022" y="291136"/>
                    <a:pt x="375022" y="187511"/>
                  </a:cubicBezTo>
                  <a:cubicBezTo>
                    <a:pt x="375022" y="155437"/>
                    <a:pt x="367127" y="125830"/>
                    <a:pt x="352817" y="99677"/>
                  </a:cubicBezTo>
                  <a:lnTo>
                    <a:pt x="349363" y="102638"/>
                  </a:lnTo>
                  <a:close/>
                </a:path>
              </a:pathLst>
            </a:custGeom>
            <a:solidFill>
              <a:schemeClr val="tx1"/>
            </a:solidFill>
            <a:ln w="4862" cap="flat">
              <a:noFill/>
              <a:prstDash val="solid"/>
              <a:miter/>
            </a:ln>
          </p:spPr>
          <p:txBody>
            <a:bodyPr rtlCol="0" anchor="ctr"/>
            <a:lstStyle/>
            <a:p>
              <a:endParaRPr lang="en-US" sz="1100"/>
            </a:p>
          </p:txBody>
        </p:sp>
        <p:sp>
          <p:nvSpPr>
            <p:cNvPr id="63" name="Freeform: Shape 11">
              <a:extLst>
                <a:ext uri="{FF2B5EF4-FFF2-40B4-BE49-F238E27FC236}">
                  <a16:creationId xmlns:a16="http://schemas.microsoft.com/office/drawing/2014/main" id="{3CB67014-EF63-754C-C28E-6F39E7C8B78C}"/>
                </a:ext>
              </a:extLst>
            </p:cNvPr>
            <p:cNvSpPr/>
            <p:nvPr/>
          </p:nvSpPr>
          <p:spPr>
            <a:xfrm>
              <a:off x="4421167" y="3205588"/>
              <a:ext cx="236856" cy="236856"/>
            </a:xfrm>
            <a:custGeom>
              <a:avLst/>
              <a:gdLst>
                <a:gd name="connsiteX0" fmla="*/ 200834 w 236856"/>
                <a:gd name="connsiteY0" fmla="*/ 84873 h 236856"/>
                <a:gd name="connsiteX1" fmla="*/ 207249 w 236856"/>
                <a:gd name="connsiteY1" fmla="*/ 118428 h 236856"/>
                <a:gd name="connsiteX2" fmla="*/ 118428 w 236856"/>
                <a:gd name="connsiteY2" fmla="*/ 207249 h 236856"/>
                <a:gd name="connsiteX3" fmla="*/ 29607 w 236856"/>
                <a:gd name="connsiteY3" fmla="*/ 118428 h 236856"/>
                <a:gd name="connsiteX4" fmla="*/ 118428 w 236856"/>
                <a:gd name="connsiteY4" fmla="*/ 29607 h 236856"/>
                <a:gd name="connsiteX5" fmla="*/ 151983 w 236856"/>
                <a:gd name="connsiteY5" fmla="*/ 36022 h 236856"/>
                <a:gd name="connsiteX6" fmla="*/ 174188 w 236856"/>
                <a:gd name="connsiteY6" fmla="*/ 13817 h 236856"/>
                <a:gd name="connsiteX7" fmla="*/ 118428 w 236856"/>
                <a:gd name="connsiteY7" fmla="*/ 0 h 236856"/>
                <a:gd name="connsiteX8" fmla="*/ 0 w 236856"/>
                <a:gd name="connsiteY8" fmla="*/ 118428 h 236856"/>
                <a:gd name="connsiteX9" fmla="*/ 118428 w 236856"/>
                <a:gd name="connsiteY9" fmla="*/ 236856 h 236856"/>
                <a:gd name="connsiteX10" fmla="*/ 236856 w 236856"/>
                <a:gd name="connsiteY10" fmla="*/ 118428 h 236856"/>
                <a:gd name="connsiteX11" fmla="*/ 223039 w 236856"/>
                <a:gd name="connsiteY11" fmla="*/ 62668 h 236856"/>
                <a:gd name="connsiteX12" fmla="*/ 200834 w 236856"/>
                <a:gd name="connsiteY12" fmla="*/ 84873 h 236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856" h="236856">
                  <a:moveTo>
                    <a:pt x="200834" y="84873"/>
                  </a:moveTo>
                  <a:cubicBezTo>
                    <a:pt x="205275" y="95236"/>
                    <a:pt x="207249" y="106585"/>
                    <a:pt x="207249" y="118428"/>
                  </a:cubicBezTo>
                  <a:cubicBezTo>
                    <a:pt x="207249" y="167280"/>
                    <a:pt x="167280" y="207249"/>
                    <a:pt x="118428" y="207249"/>
                  </a:cubicBezTo>
                  <a:cubicBezTo>
                    <a:pt x="69576" y="207249"/>
                    <a:pt x="29607" y="167280"/>
                    <a:pt x="29607" y="118428"/>
                  </a:cubicBezTo>
                  <a:cubicBezTo>
                    <a:pt x="29607" y="69576"/>
                    <a:pt x="69576" y="29607"/>
                    <a:pt x="118428" y="29607"/>
                  </a:cubicBezTo>
                  <a:cubicBezTo>
                    <a:pt x="130271" y="29607"/>
                    <a:pt x="141620" y="32074"/>
                    <a:pt x="151983" y="36022"/>
                  </a:cubicBezTo>
                  <a:lnTo>
                    <a:pt x="174188" y="13817"/>
                  </a:lnTo>
                  <a:cubicBezTo>
                    <a:pt x="157411" y="4935"/>
                    <a:pt x="138659" y="0"/>
                    <a:pt x="118428" y="0"/>
                  </a:cubicBezTo>
                  <a:cubicBezTo>
                    <a:pt x="53293" y="0"/>
                    <a:pt x="0" y="53293"/>
                    <a:pt x="0" y="118428"/>
                  </a:cubicBezTo>
                  <a:cubicBezTo>
                    <a:pt x="0" y="183563"/>
                    <a:pt x="53293" y="236856"/>
                    <a:pt x="118428" y="236856"/>
                  </a:cubicBezTo>
                  <a:cubicBezTo>
                    <a:pt x="183563" y="236856"/>
                    <a:pt x="236856" y="183563"/>
                    <a:pt x="236856" y="118428"/>
                  </a:cubicBezTo>
                  <a:cubicBezTo>
                    <a:pt x="236856" y="98197"/>
                    <a:pt x="231922" y="79445"/>
                    <a:pt x="223039" y="62668"/>
                  </a:cubicBezTo>
                  <a:lnTo>
                    <a:pt x="200834" y="84873"/>
                  </a:lnTo>
                  <a:close/>
                </a:path>
              </a:pathLst>
            </a:custGeom>
            <a:solidFill>
              <a:schemeClr val="tx1"/>
            </a:solidFill>
            <a:ln w="4862" cap="flat">
              <a:noFill/>
              <a:prstDash val="solid"/>
              <a:miter/>
            </a:ln>
          </p:spPr>
          <p:txBody>
            <a:bodyPr rtlCol="0" anchor="ctr"/>
            <a:lstStyle/>
            <a:p>
              <a:endParaRPr lang="en-US" sz="1100"/>
            </a:p>
          </p:txBody>
        </p:sp>
      </p:grpSp>
      <p:sp>
        <p:nvSpPr>
          <p:cNvPr id="16384" name="Graphic 80" descr="Coins">
            <a:extLst>
              <a:ext uri="{FF2B5EF4-FFF2-40B4-BE49-F238E27FC236}">
                <a16:creationId xmlns:a16="http://schemas.microsoft.com/office/drawing/2014/main" id="{FAB5072C-AC21-FEA9-16E8-641FB70D656C}"/>
              </a:ext>
            </a:extLst>
          </p:cNvPr>
          <p:cNvSpPr/>
          <p:nvPr/>
        </p:nvSpPr>
        <p:spPr>
          <a:xfrm>
            <a:off x="3345390" y="3245590"/>
            <a:ext cx="414498" cy="355284"/>
          </a:xfrm>
          <a:custGeom>
            <a:avLst/>
            <a:gdLst>
              <a:gd name="connsiteX0" fmla="*/ 385384 w 414498"/>
              <a:gd name="connsiteY0" fmla="*/ 296070 h 355284"/>
              <a:gd name="connsiteX1" fmla="*/ 365646 w 414498"/>
              <a:gd name="connsiteY1" fmla="*/ 312847 h 355284"/>
              <a:gd name="connsiteX2" fmla="*/ 365646 w 414498"/>
              <a:gd name="connsiteY2" fmla="*/ 295083 h 355284"/>
              <a:gd name="connsiteX3" fmla="*/ 385384 w 414498"/>
              <a:gd name="connsiteY3" fmla="*/ 287188 h 355284"/>
              <a:gd name="connsiteX4" fmla="*/ 385384 w 414498"/>
              <a:gd name="connsiteY4" fmla="*/ 296070 h 355284"/>
              <a:gd name="connsiteX5" fmla="*/ 345908 w 414498"/>
              <a:gd name="connsiteY5" fmla="*/ 263502 h 355284"/>
              <a:gd name="connsiteX6" fmla="*/ 345908 w 414498"/>
              <a:gd name="connsiteY6" fmla="*/ 245738 h 355284"/>
              <a:gd name="connsiteX7" fmla="*/ 365646 w 414498"/>
              <a:gd name="connsiteY7" fmla="*/ 237843 h 355284"/>
              <a:gd name="connsiteX8" fmla="*/ 365646 w 414498"/>
              <a:gd name="connsiteY8" fmla="*/ 246725 h 355284"/>
              <a:gd name="connsiteX9" fmla="*/ 345908 w 414498"/>
              <a:gd name="connsiteY9" fmla="*/ 263502 h 355284"/>
              <a:gd name="connsiteX10" fmla="*/ 345908 w 414498"/>
              <a:gd name="connsiteY10" fmla="*/ 318769 h 355284"/>
              <a:gd name="connsiteX11" fmla="*/ 326170 w 414498"/>
              <a:gd name="connsiteY11" fmla="*/ 322223 h 355284"/>
              <a:gd name="connsiteX12" fmla="*/ 326170 w 414498"/>
              <a:gd name="connsiteY12" fmla="*/ 302978 h 355284"/>
              <a:gd name="connsiteX13" fmla="*/ 345908 w 414498"/>
              <a:gd name="connsiteY13" fmla="*/ 300018 h 355284"/>
              <a:gd name="connsiteX14" fmla="*/ 345908 w 414498"/>
              <a:gd name="connsiteY14" fmla="*/ 318769 h 355284"/>
              <a:gd name="connsiteX15" fmla="*/ 306432 w 414498"/>
              <a:gd name="connsiteY15" fmla="*/ 253633 h 355284"/>
              <a:gd name="connsiteX16" fmla="*/ 326170 w 414498"/>
              <a:gd name="connsiteY16" fmla="*/ 250673 h 355284"/>
              <a:gd name="connsiteX17" fmla="*/ 326170 w 414498"/>
              <a:gd name="connsiteY17" fmla="*/ 269424 h 355284"/>
              <a:gd name="connsiteX18" fmla="*/ 306432 w 414498"/>
              <a:gd name="connsiteY18" fmla="*/ 272878 h 355284"/>
              <a:gd name="connsiteX19" fmla="*/ 306432 w 414498"/>
              <a:gd name="connsiteY19" fmla="*/ 253633 h 355284"/>
              <a:gd name="connsiteX20" fmla="*/ 306432 w 414498"/>
              <a:gd name="connsiteY20" fmla="*/ 324690 h 355284"/>
              <a:gd name="connsiteX21" fmla="*/ 286694 w 414498"/>
              <a:gd name="connsiteY21" fmla="*/ 325677 h 355284"/>
              <a:gd name="connsiteX22" fmla="*/ 286694 w 414498"/>
              <a:gd name="connsiteY22" fmla="*/ 305939 h 355284"/>
              <a:gd name="connsiteX23" fmla="*/ 306432 w 414498"/>
              <a:gd name="connsiteY23" fmla="*/ 304952 h 355284"/>
              <a:gd name="connsiteX24" fmla="*/ 306432 w 414498"/>
              <a:gd name="connsiteY24" fmla="*/ 324690 h 355284"/>
              <a:gd name="connsiteX25" fmla="*/ 266956 w 414498"/>
              <a:gd name="connsiteY25" fmla="*/ 276332 h 355284"/>
              <a:gd name="connsiteX26" fmla="*/ 266956 w 414498"/>
              <a:gd name="connsiteY26" fmla="*/ 256594 h 355284"/>
              <a:gd name="connsiteX27" fmla="*/ 286694 w 414498"/>
              <a:gd name="connsiteY27" fmla="*/ 255607 h 355284"/>
              <a:gd name="connsiteX28" fmla="*/ 286694 w 414498"/>
              <a:gd name="connsiteY28" fmla="*/ 275345 h 355284"/>
              <a:gd name="connsiteX29" fmla="*/ 266956 w 414498"/>
              <a:gd name="connsiteY29" fmla="*/ 276332 h 355284"/>
              <a:gd name="connsiteX30" fmla="*/ 266956 w 414498"/>
              <a:gd name="connsiteY30" fmla="*/ 325677 h 355284"/>
              <a:gd name="connsiteX31" fmla="*/ 247218 w 414498"/>
              <a:gd name="connsiteY31" fmla="*/ 324690 h 355284"/>
              <a:gd name="connsiteX32" fmla="*/ 247218 w 414498"/>
              <a:gd name="connsiteY32" fmla="*/ 305939 h 355284"/>
              <a:gd name="connsiteX33" fmla="*/ 257087 w 414498"/>
              <a:gd name="connsiteY33" fmla="*/ 305939 h 355284"/>
              <a:gd name="connsiteX34" fmla="*/ 266956 w 414498"/>
              <a:gd name="connsiteY34" fmla="*/ 305939 h 355284"/>
              <a:gd name="connsiteX35" fmla="*/ 266956 w 414498"/>
              <a:gd name="connsiteY35" fmla="*/ 325677 h 355284"/>
              <a:gd name="connsiteX36" fmla="*/ 227480 w 414498"/>
              <a:gd name="connsiteY36" fmla="*/ 255607 h 355284"/>
              <a:gd name="connsiteX37" fmla="*/ 247218 w 414498"/>
              <a:gd name="connsiteY37" fmla="*/ 256594 h 355284"/>
              <a:gd name="connsiteX38" fmla="*/ 247218 w 414498"/>
              <a:gd name="connsiteY38" fmla="*/ 276332 h 355284"/>
              <a:gd name="connsiteX39" fmla="*/ 227480 w 414498"/>
              <a:gd name="connsiteY39" fmla="*/ 275345 h 355284"/>
              <a:gd name="connsiteX40" fmla="*/ 227480 w 414498"/>
              <a:gd name="connsiteY40" fmla="*/ 255607 h 355284"/>
              <a:gd name="connsiteX41" fmla="*/ 227480 w 414498"/>
              <a:gd name="connsiteY41" fmla="*/ 322223 h 355284"/>
              <a:gd name="connsiteX42" fmla="*/ 207742 w 414498"/>
              <a:gd name="connsiteY42" fmla="*/ 318769 h 355284"/>
              <a:gd name="connsiteX43" fmla="*/ 207742 w 414498"/>
              <a:gd name="connsiteY43" fmla="*/ 302978 h 355284"/>
              <a:gd name="connsiteX44" fmla="*/ 227480 w 414498"/>
              <a:gd name="connsiteY44" fmla="*/ 304952 h 355284"/>
              <a:gd name="connsiteX45" fmla="*/ 227480 w 414498"/>
              <a:gd name="connsiteY45" fmla="*/ 322223 h 355284"/>
              <a:gd name="connsiteX46" fmla="*/ 188004 w 414498"/>
              <a:gd name="connsiteY46" fmla="*/ 269424 h 355284"/>
              <a:gd name="connsiteX47" fmla="*/ 188004 w 414498"/>
              <a:gd name="connsiteY47" fmla="*/ 250179 h 355284"/>
              <a:gd name="connsiteX48" fmla="*/ 207742 w 414498"/>
              <a:gd name="connsiteY48" fmla="*/ 253140 h 355284"/>
              <a:gd name="connsiteX49" fmla="*/ 207742 w 414498"/>
              <a:gd name="connsiteY49" fmla="*/ 272878 h 355284"/>
              <a:gd name="connsiteX50" fmla="*/ 188004 w 414498"/>
              <a:gd name="connsiteY50" fmla="*/ 269424 h 355284"/>
              <a:gd name="connsiteX51" fmla="*/ 188004 w 414498"/>
              <a:gd name="connsiteY51" fmla="*/ 312847 h 355284"/>
              <a:gd name="connsiteX52" fmla="*/ 168266 w 414498"/>
              <a:gd name="connsiteY52" fmla="*/ 296070 h 355284"/>
              <a:gd name="connsiteX53" fmla="*/ 168266 w 414498"/>
              <a:gd name="connsiteY53" fmla="*/ 295083 h 355284"/>
              <a:gd name="connsiteX54" fmla="*/ 168760 w 414498"/>
              <a:gd name="connsiteY54" fmla="*/ 295083 h 355284"/>
              <a:gd name="connsiteX55" fmla="*/ 172708 w 414498"/>
              <a:gd name="connsiteY55" fmla="*/ 296070 h 355284"/>
              <a:gd name="connsiteX56" fmla="*/ 188004 w 414498"/>
              <a:gd name="connsiteY56" fmla="*/ 299524 h 355284"/>
              <a:gd name="connsiteX57" fmla="*/ 188004 w 414498"/>
              <a:gd name="connsiteY57" fmla="*/ 312847 h 355284"/>
              <a:gd name="connsiteX58" fmla="*/ 109052 w 414498"/>
              <a:gd name="connsiteY58" fmla="*/ 245738 h 355284"/>
              <a:gd name="connsiteX59" fmla="*/ 118921 w 414498"/>
              <a:gd name="connsiteY59" fmla="*/ 246232 h 355284"/>
              <a:gd name="connsiteX60" fmla="*/ 118921 w 414498"/>
              <a:gd name="connsiteY60" fmla="*/ 246725 h 355284"/>
              <a:gd name="connsiteX61" fmla="*/ 123856 w 414498"/>
              <a:gd name="connsiteY61" fmla="*/ 265970 h 355284"/>
              <a:gd name="connsiteX62" fmla="*/ 109052 w 414498"/>
              <a:gd name="connsiteY62" fmla="*/ 264983 h 355284"/>
              <a:gd name="connsiteX63" fmla="*/ 109052 w 414498"/>
              <a:gd name="connsiteY63" fmla="*/ 245738 h 355284"/>
              <a:gd name="connsiteX64" fmla="*/ 89314 w 414498"/>
              <a:gd name="connsiteY64" fmla="*/ 186524 h 355284"/>
              <a:gd name="connsiteX65" fmla="*/ 109052 w 414498"/>
              <a:gd name="connsiteY65" fmla="*/ 189485 h 355284"/>
              <a:gd name="connsiteX66" fmla="*/ 109052 w 414498"/>
              <a:gd name="connsiteY66" fmla="*/ 209223 h 355284"/>
              <a:gd name="connsiteX67" fmla="*/ 89314 w 414498"/>
              <a:gd name="connsiteY67" fmla="*/ 205769 h 355284"/>
              <a:gd name="connsiteX68" fmla="*/ 89314 w 414498"/>
              <a:gd name="connsiteY68" fmla="*/ 186524 h 355284"/>
              <a:gd name="connsiteX69" fmla="*/ 89314 w 414498"/>
              <a:gd name="connsiteY69" fmla="*/ 263009 h 355284"/>
              <a:gd name="connsiteX70" fmla="*/ 69576 w 414498"/>
              <a:gd name="connsiteY70" fmla="*/ 259555 h 355284"/>
              <a:gd name="connsiteX71" fmla="*/ 69576 w 414498"/>
              <a:gd name="connsiteY71" fmla="*/ 240310 h 355284"/>
              <a:gd name="connsiteX72" fmla="*/ 89314 w 414498"/>
              <a:gd name="connsiteY72" fmla="*/ 243271 h 355284"/>
              <a:gd name="connsiteX73" fmla="*/ 89314 w 414498"/>
              <a:gd name="connsiteY73" fmla="*/ 263009 h 355284"/>
              <a:gd name="connsiteX74" fmla="*/ 49838 w 414498"/>
              <a:gd name="connsiteY74" fmla="*/ 182577 h 355284"/>
              <a:gd name="connsiteX75" fmla="*/ 49838 w 414498"/>
              <a:gd name="connsiteY75" fmla="*/ 173694 h 355284"/>
              <a:gd name="connsiteX76" fmla="*/ 69576 w 414498"/>
              <a:gd name="connsiteY76" fmla="*/ 181096 h 355284"/>
              <a:gd name="connsiteX77" fmla="*/ 69576 w 414498"/>
              <a:gd name="connsiteY77" fmla="*/ 199354 h 355284"/>
              <a:gd name="connsiteX78" fmla="*/ 49838 w 414498"/>
              <a:gd name="connsiteY78" fmla="*/ 182577 h 355284"/>
              <a:gd name="connsiteX79" fmla="*/ 49838 w 414498"/>
              <a:gd name="connsiteY79" fmla="*/ 253633 h 355284"/>
              <a:gd name="connsiteX80" fmla="*/ 30100 w 414498"/>
              <a:gd name="connsiteY80" fmla="*/ 236856 h 355284"/>
              <a:gd name="connsiteX81" fmla="*/ 30100 w 414498"/>
              <a:gd name="connsiteY81" fmla="*/ 227974 h 355284"/>
              <a:gd name="connsiteX82" fmla="*/ 49838 w 414498"/>
              <a:gd name="connsiteY82" fmla="*/ 235376 h 355284"/>
              <a:gd name="connsiteX83" fmla="*/ 49838 w 414498"/>
              <a:gd name="connsiteY83" fmla="*/ 253633 h 355284"/>
              <a:gd name="connsiteX84" fmla="*/ 30100 w 414498"/>
              <a:gd name="connsiteY84" fmla="*/ 99677 h 355284"/>
              <a:gd name="connsiteX85" fmla="*/ 49838 w 414498"/>
              <a:gd name="connsiteY85" fmla="*/ 107079 h 355284"/>
              <a:gd name="connsiteX86" fmla="*/ 49838 w 414498"/>
              <a:gd name="connsiteY86" fmla="*/ 125336 h 355284"/>
              <a:gd name="connsiteX87" fmla="*/ 30100 w 414498"/>
              <a:gd name="connsiteY87" fmla="*/ 108559 h 355284"/>
              <a:gd name="connsiteX88" fmla="*/ 30100 w 414498"/>
              <a:gd name="connsiteY88" fmla="*/ 99677 h 355284"/>
              <a:gd name="connsiteX89" fmla="*/ 89314 w 414498"/>
              <a:gd name="connsiteY89" fmla="*/ 115467 h 355284"/>
              <a:gd name="connsiteX90" fmla="*/ 89314 w 414498"/>
              <a:gd name="connsiteY90" fmla="*/ 135205 h 355284"/>
              <a:gd name="connsiteX91" fmla="*/ 69576 w 414498"/>
              <a:gd name="connsiteY91" fmla="*/ 131751 h 355284"/>
              <a:gd name="connsiteX92" fmla="*/ 69576 w 414498"/>
              <a:gd name="connsiteY92" fmla="*/ 112507 h 355284"/>
              <a:gd name="connsiteX93" fmla="*/ 89314 w 414498"/>
              <a:gd name="connsiteY93" fmla="*/ 115467 h 355284"/>
              <a:gd name="connsiteX94" fmla="*/ 138659 w 414498"/>
              <a:gd name="connsiteY94" fmla="*/ 29607 h 355284"/>
              <a:gd name="connsiteX95" fmla="*/ 247218 w 414498"/>
              <a:gd name="connsiteY95" fmla="*/ 59214 h 355284"/>
              <a:gd name="connsiteX96" fmla="*/ 138659 w 414498"/>
              <a:gd name="connsiteY96" fmla="*/ 88821 h 355284"/>
              <a:gd name="connsiteX97" fmla="*/ 30100 w 414498"/>
              <a:gd name="connsiteY97" fmla="*/ 59214 h 355284"/>
              <a:gd name="connsiteX98" fmla="*/ 138659 w 414498"/>
              <a:gd name="connsiteY98" fmla="*/ 29607 h 355284"/>
              <a:gd name="connsiteX99" fmla="*/ 168266 w 414498"/>
              <a:gd name="connsiteY99" fmla="*/ 263502 h 355284"/>
              <a:gd name="connsiteX100" fmla="*/ 148528 w 414498"/>
              <a:gd name="connsiteY100" fmla="*/ 246725 h 355284"/>
              <a:gd name="connsiteX101" fmla="*/ 148528 w 414498"/>
              <a:gd name="connsiteY101" fmla="*/ 237843 h 355284"/>
              <a:gd name="connsiteX102" fmla="*/ 168266 w 414498"/>
              <a:gd name="connsiteY102" fmla="*/ 245245 h 355284"/>
              <a:gd name="connsiteX103" fmla="*/ 168266 w 414498"/>
              <a:gd name="connsiteY103" fmla="*/ 263502 h 355284"/>
              <a:gd name="connsiteX104" fmla="*/ 227480 w 414498"/>
              <a:gd name="connsiteY104" fmla="*/ 125336 h 355284"/>
              <a:gd name="connsiteX105" fmla="*/ 227480 w 414498"/>
              <a:gd name="connsiteY105" fmla="*/ 107572 h 355284"/>
              <a:gd name="connsiteX106" fmla="*/ 247218 w 414498"/>
              <a:gd name="connsiteY106" fmla="*/ 99677 h 355284"/>
              <a:gd name="connsiteX107" fmla="*/ 247218 w 414498"/>
              <a:gd name="connsiteY107" fmla="*/ 108559 h 355284"/>
              <a:gd name="connsiteX108" fmla="*/ 227480 w 414498"/>
              <a:gd name="connsiteY108" fmla="*/ 125336 h 355284"/>
              <a:gd name="connsiteX109" fmla="*/ 188004 w 414498"/>
              <a:gd name="connsiteY109" fmla="*/ 134712 h 355284"/>
              <a:gd name="connsiteX110" fmla="*/ 188004 w 414498"/>
              <a:gd name="connsiteY110" fmla="*/ 115467 h 355284"/>
              <a:gd name="connsiteX111" fmla="*/ 207742 w 414498"/>
              <a:gd name="connsiteY111" fmla="*/ 112507 h 355284"/>
              <a:gd name="connsiteX112" fmla="*/ 207742 w 414498"/>
              <a:gd name="connsiteY112" fmla="*/ 131258 h 355284"/>
              <a:gd name="connsiteX113" fmla="*/ 188004 w 414498"/>
              <a:gd name="connsiteY113" fmla="*/ 134712 h 355284"/>
              <a:gd name="connsiteX114" fmla="*/ 148528 w 414498"/>
              <a:gd name="connsiteY114" fmla="*/ 138166 h 355284"/>
              <a:gd name="connsiteX115" fmla="*/ 148528 w 414498"/>
              <a:gd name="connsiteY115" fmla="*/ 118428 h 355284"/>
              <a:gd name="connsiteX116" fmla="*/ 168266 w 414498"/>
              <a:gd name="connsiteY116" fmla="*/ 117441 h 355284"/>
              <a:gd name="connsiteX117" fmla="*/ 168266 w 414498"/>
              <a:gd name="connsiteY117" fmla="*/ 137179 h 355284"/>
              <a:gd name="connsiteX118" fmla="*/ 148528 w 414498"/>
              <a:gd name="connsiteY118" fmla="*/ 138166 h 355284"/>
              <a:gd name="connsiteX119" fmla="*/ 109052 w 414498"/>
              <a:gd name="connsiteY119" fmla="*/ 137179 h 355284"/>
              <a:gd name="connsiteX120" fmla="*/ 109052 w 414498"/>
              <a:gd name="connsiteY120" fmla="*/ 117441 h 355284"/>
              <a:gd name="connsiteX121" fmla="*/ 128790 w 414498"/>
              <a:gd name="connsiteY121" fmla="*/ 118428 h 355284"/>
              <a:gd name="connsiteX122" fmla="*/ 128790 w 414498"/>
              <a:gd name="connsiteY122" fmla="*/ 138166 h 355284"/>
              <a:gd name="connsiteX123" fmla="*/ 109052 w 414498"/>
              <a:gd name="connsiteY123" fmla="*/ 137179 h 355284"/>
              <a:gd name="connsiteX124" fmla="*/ 365646 w 414498"/>
              <a:gd name="connsiteY124" fmla="*/ 197380 h 355284"/>
              <a:gd name="connsiteX125" fmla="*/ 257087 w 414498"/>
              <a:gd name="connsiteY125" fmla="*/ 226987 h 355284"/>
              <a:gd name="connsiteX126" fmla="*/ 148528 w 414498"/>
              <a:gd name="connsiteY126" fmla="*/ 197380 h 355284"/>
              <a:gd name="connsiteX127" fmla="*/ 257087 w 414498"/>
              <a:gd name="connsiteY127" fmla="*/ 167773 h 355284"/>
              <a:gd name="connsiteX128" fmla="*/ 365646 w 414498"/>
              <a:gd name="connsiteY128" fmla="*/ 197380 h 355284"/>
              <a:gd name="connsiteX129" fmla="*/ 395253 w 414498"/>
              <a:gd name="connsiteY129" fmla="*/ 212184 h 355284"/>
              <a:gd name="connsiteX130" fmla="*/ 395253 w 414498"/>
              <a:gd name="connsiteY130" fmla="*/ 197380 h 355284"/>
              <a:gd name="connsiteX131" fmla="*/ 341467 w 414498"/>
              <a:gd name="connsiteY131" fmla="*/ 148035 h 355284"/>
              <a:gd name="connsiteX132" fmla="*/ 295577 w 414498"/>
              <a:gd name="connsiteY132" fmla="*/ 140140 h 355284"/>
              <a:gd name="connsiteX133" fmla="*/ 296070 w 414498"/>
              <a:gd name="connsiteY133" fmla="*/ 133232 h 355284"/>
              <a:gd name="connsiteX134" fmla="*/ 276332 w 414498"/>
              <a:gd name="connsiteY134" fmla="*/ 98690 h 355284"/>
              <a:gd name="connsiteX135" fmla="*/ 276332 w 414498"/>
              <a:gd name="connsiteY135" fmla="*/ 59214 h 355284"/>
              <a:gd name="connsiteX136" fmla="*/ 222546 w 414498"/>
              <a:gd name="connsiteY136" fmla="*/ 9869 h 355284"/>
              <a:gd name="connsiteX137" fmla="*/ 138166 w 414498"/>
              <a:gd name="connsiteY137" fmla="*/ 0 h 355284"/>
              <a:gd name="connsiteX138" fmla="*/ 0 w 414498"/>
              <a:gd name="connsiteY138" fmla="*/ 59214 h 355284"/>
              <a:gd name="connsiteX139" fmla="*/ 0 w 414498"/>
              <a:gd name="connsiteY139" fmla="*/ 108559 h 355284"/>
              <a:gd name="connsiteX140" fmla="*/ 19738 w 414498"/>
              <a:gd name="connsiteY140" fmla="*/ 143101 h 355284"/>
              <a:gd name="connsiteX141" fmla="*/ 19738 w 414498"/>
              <a:gd name="connsiteY141" fmla="*/ 152476 h 355284"/>
              <a:gd name="connsiteX142" fmla="*/ 0 w 414498"/>
              <a:gd name="connsiteY142" fmla="*/ 187511 h 355284"/>
              <a:gd name="connsiteX143" fmla="*/ 0 w 414498"/>
              <a:gd name="connsiteY143" fmla="*/ 236856 h 355284"/>
              <a:gd name="connsiteX144" fmla="*/ 53786 w 414498"/>
              <a:gd name="connsiteY144" fmla="*/ 286201 h 355284"/>
              <a:gd name="connsiteX145" fmla="*/ 138166 w 414498"/>
              <a:gd name="connsiteY145" fmla="*/ 296070 h 355284"/>
              <a:gd name="connsiteX146" fmla="*/ 191952 w 414498"/>
              <a:gd name="connsiteY146" fmla="*/ 345415 h 355284"/>
              <a:gd name="connsiteX147" fmla="*/ 276332 w 414498"/>
              <a:gd name="connsiteY147" fmla="*/ 355284 h 355284"/>
              <a:gd name="connsiteX148" fmla="*/ 414498 w 414498"/>
              <a:gd name="connsiteY148" fmla="*/ 296070 h 355284"/>
              <a:gd name="connsiteX149" fmla="*/ 414498 w 414498"/>
              <a:gd name="connsiteY149" fmla="*/ 246725 h 355284"/>
              <a:gd name="connsiteX150" fmla="*/ 395253 w 414498"/>
              <a:gd name="connsiteY150" fmla="*/ 212184 h 355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Lst>
            <a:rect l="l" t="t" r="r" b="b"/>
            <a:pathLst>
              <a:path w="414498" h="355284">
                <a:moveTo>
                  <a:pt x="385384" y="296070"/>
                </a:moveTo>
                <a:cubicBezTo>
                  <a:pt x="385384" y="302485"/>
                  <a:pt x="377983" y="308406"/>
                  <a:pt x="365646" y="312847"/>
                </a:cubicBezTo>
                <a:lnTo>
                  <a:pt x="365646" y="295083"/>
                </a:lnTo>
                <a:cubicBezTo>
                  <a:pt x="372555" y="293109"/>
                  <a:pt x="379463" y="290149"/>
                  <a:pt x="385384" y="287188"/>
                </a:cubicBezTo>
                <a:lnTo>
                  <a:pt x="385384" y="296070"/>
                </a:lnTo>
                <a:close/>
                <a:moveTo>
                  <a:pt x="345908" y="263502"/>
                </a:moveTo>
                <a:lnTo>
                  <a:pt x="345908" y="245738"/>
                </a:lnTo>
                <a:cubicBezTo>
                  <a:pt x="352817" y="243764"/>
                  <a:pt x="359725" y="240804"/>
                  <a:pt x="365646" y="237843"/>
                </a:cubicBezTo>
                <a:lnTo>
                  <a:pt x="365646" y="246725"/>
                </a:lnTo>
                <a:cubicBezTo>
                  <a:pt x="365646" y="253140"/>
                  <a:pt x="358245" y="259061"/>
                  <a:pt x="345908" y="263502"/>
                </a:cubicBezTo>
                <a:close/>
                <a:moveTo>
                  <a:pt x="345908" y="318769"/>
                </a:moveTo>
                <a:cubicBezTo>
                  <a:pt x="339987" y="320249"/>
                  <a:pt x="333079" y="321236"/>
                  <a:pt x="326170" y="322223"/>
                </a:cubicBezTo>
                <a:lnTo>
                  <a:pt x="326170" y="302978"/>
                </a:lnTo>
                <a:cubicBezTo>
                  <a:pt x="332585" y="301991"/>
                  <a:pt x="339494" y="301005"/>
                  <a:pt x="345908" y="300018"/>
                </a:cubicBezTo>
                <a:lnTo>
                  <a:pt x="345908" y="318769"/>
                </a:lnTo>
                <a:close/>
                <a:moveTo>
                  <a:pt x="306432" y="253633"/>
                </a:moveTo>
                <a:cubicBezTo>
                  <a:pt x="312847" y="252646"/>
                  <a:pt x="319756" y="251660"/>
                  <a:pt x="326170" y="250673"/>
                </a:cubicBezTo>
                <a:lnTo>
                  <a:pt x="326170" y="269424"/>
                </a:lnTo>
                <a:cubicBezTo>
                  <a:pt x="320249" y="270904"/>
                  <a:pt x="313341" y="271891"/>
                  <a:pt x="306432" y="272878"/>
                </a:cubicBezTo>
                <a:lnTo>
                  <a:pt x="306432" y="253633"/>
                </a:lnTo>
                <a:close/>
                <a:moveTo>
                  <a:pt x="306432" y="324690"/>
                </a:moveTo>
                <a:cubicBezTo>
                  <a:pt x="300018" y="325184"/>
                  <a:pt x="293603" y="325677"/>
                  <a:pt x="286694" y="325677"/>
                </a:cubicBezTo>
                <a:lnTo>
                  <a:pt x="286694" y="305939"/>
                </a:lnTo>
                <a:cubicBezTo>
                  <a:pt x="292616" y="305939"/>
                  <a:pt x="299524" y="305446"/>
                  <a:pt x="306432" y="304952"/>
                </a:cubicBezTo>
                <a:lnTo>
                  <a:pt x="306432" y="324690"/>
                </a:lnTo>
                <a:close/>
                <a:moveTo>
                  <a:pt x="266956" y="276332"/>
                </a:moveTo>
                <a:lnTo>
                  <a:pt x="266956" y="256594"/>
                </a:lnTo>
                <a:cubicBezTo>
                  <a:pt x="272878" y="256594"/>
                  <a:pt x="279786" y="256101"/>
                  <a:pt x="286694" y="255607"/>
                </a:cubicBezTo>
                <a:lnTo>
                  <a:pt x="286694" y="275345"/>
                </a:lnTo>
                <a:cubicBezTo>
                  <a:pt x="280280" y="275839"/>
                  <a:pt x="273865" y="275839"/>
                  <a:pt x="266956" y="276332"/>
                </a:cubicBezTo>
                <a:close/>
                <a:moveTo>
                  <a:pt x="266956" y="325677"/>
                </a:moveTo>
                <a:cubicBezTo>
                  <a:pt x="260048" y="325677"/>
                  <a:pt x="253633" y="325184"/>
                  <a:pt x="247218" y="324690"/>
                </a:cubicBezTo>
                <a:lnTo>
                  <a:pt x="247218" y="305939"/>
                </a:lnTo>
                <a:cubicBezTo>
                  <a:pt x="250673" y="305939"/>
                  <a:pt x="253633" y="305939"/>
                  <a:pt x="257087" y="305939"/>
                </a:cubicBezTo>
                <a:cubicBezTo>
                  <a:pt x="260048" y="305939"/>
                  <a:pt x="263502" y="305939"/>
                  <a:pt x="266956" y="305939"/>
                </a:cubicBezTo>
                <a:lnTo>
                  <a:pt x="266956" y="325677"/>
                </a:lnTo>
                <a:close/>
                <a:moveTo>
                  <a:pt x="227480" y="255607"/>
                </a:moveTo>
                <a:cubicBezTo>
                  <a:pt x="233895" y="256101"/>
                  <a:pt x="240310" y="256594"/>
                  <a:pt x="247218" y="256594"/>
                </a:cubicBezTo>
                <a:lnTo>
                  <a:pt x="247218" y="276332"/>
                </a:lnTo>
                <a:cubicBezTo>
                  <a:pt x="240310" y="276332"/>
                  <a:pt x="233895" y="275839"/>
                  <a:pt x="227480" y="275345"/>
                </a:cubicBezTo>
                <a:lnTo>
                  <a:pt x="227480" y="255607"/>
                </a:lnTo>
                <a:close/>
                <a:moveTo>
                  <a:pt x="227480" y="322223"/>
                </a:moveTo>
                <a:cubicBezTo>
                  <a:pt x="220572" y="321236"/>
                  <a:pt x="213664" y="320249"/>
                  <a:pt x="207742" y="318769"/>
                </a:cubicBezTo>
                <a:lnTo>
                  <a:pt x="207742" y="302978"/>
                </a:lnTo>
                <a:cubicBezTo>
                  <a:pt x="214157" y="303965"/>
                  <a:pt x="220572" y="304459"/>
                  <a:pt x="227480" y="304952"/>
                </a:cubicBezTo>
                <a:lnTo>
                  <a:pt x="227480" y="322223"/>
                </a:lnTo>
                <a:close/>
                <a:moveTo>
                  <a:pt x="188004" y="269424"/>
                </a:moveTo>
                <a:lnTo>
                  <a:pt x="188004" y="250179"/>
                </a:lnTo>
                <a:cubicBezTo>
                  <a:pt x="194419" y="251166"/>
                  <a:pt x="200834" y="252646"/>
                  <a:pt x="207742" y="253140"/>
                </a:cubicBezTo>
                <a:lnTo>
                  <a:pt x="207742" y="272878"/>
                </a:lnTo>
                <a:cubicBezTo>
                  <a:pt x="200834" y="271891"/>
                  <a:pt x="193926" y="270904"/>
                  <a:pt x="188004" y="269424"/>
                </a:cubicBezTo>
                <a:close/>
                <a:moveTo>
                  <a:pt x="188004" y="312847"/>
                </a:moveTo>
                <a:cubicBezTo>
                  <a:pt x="175668" y="307913"/>
                  <a:pt x="168266" y="301991"/>
                  <a:pt x="168266" y="296070"/>
                </a:cubicBezTo>
                <a:lnTo>
                  <a:pt x="168266" y="295083"/>
                </a:lnTo>
                <a:cubicBezTo>
                  <a:pt x="168266" y="295083"/>
                  <a:pt x="168266" y="295083"/>
                  <a:pt x="168760" y="295083"/>
                </a:cubicBezTo>
                <a:cubicBezTo>
                  <a:pt x="170240" y="295577"/>
                  <a:pt x="171227" y="296070"/>
                  <a:pt x="172708" y="296070"/>
                </a:cubicBezTo>
                <a:cubicBezTo>
                  <a:pt x="177642" y="297550"/>
                  <a:pt x="182577" y="298537"/>
                  <a:pt x="188004" y="299524"/>
                </a:cubicBezTo>
                <a:lnTo>
                  <a:pt x="188004" y="312847"/>
                </a:lnTo>
                <a:close/>
                <a:moveTo>
                  <a:pt x="109052" y="245738"/>
                </a:moveTo>
                <a:cubicBezTo>
                  <a:pt x="112507" y="245738"/>
                  <a:pt x="115467" y="246232"/>
                  <a:pt x="118921" y="246232"/>
                </a:cubicBezTo>
                <a:lnTo>
                  <a:pt x="118921" y="246725"/>
                </a:lnTo>
                <a:cubicBezTo>
                  <a:pt x="118921" y="253633"/>
                  <a:pt x="120402" y="260542"/>
                  <a:pt x="123856" y="265970"/>
                </a:cubicBezTo>
                <a:cubicBezTo>
                  <a:pt x="118921" y="265970"/>
                  <a:pt x="113987" y="265476"/>
                  <a:pt x="109052" y="264983"/>
                </a:cubicBezTo>
                <a:lnTo>
                  <a:pt x="109052" y="245738"/>
                </a:lnTo>
                <a:close/>
                <a:moveTo>
                  <a:pt x="89314" y="186524"/>
                </a:moveTo>
                <a:cubicBezTo>
                  <a:pt x="95729" y="187511"/>
                  <a:pt x="102144" y="188991"/>
                  <a:pt x="109052" y="189485"/>
                </a:cubicBezTo>
                <a:lnTo>
                  <a:pt x="109052" y="209223"/>
                </a:lnTo>
                <a:cubicBezTo>
                  <a:pt x="102144" y="208236"/>
                  <a:pt x="95236" y="207249"/>
                  <a:pt x="89314" y="205769"/>
                </a:cubicBezTo>
                <a:lnTo>
                  <a:pt x="89314" y="186524"/>
                </a:lnTo>
                <a:close/>
                <a:moveTo>
                  <a:pt x="89314" y="263009"/>
                </a:moveTo>
                <a:cubicBezTo>
                  <a:pt x="82406" y="262022"/>
                  <a:pt x="75498" y="261035"/>
                  <a:pt x="69576" y="259555"/>
                </a:cubicBezTo>
                <a:lnTo>
                  <a:pt x="69576" y="240310"/>
                </a:lnTo>
                <a:cubicBezTo>
                  <a:pt x="75991" y="241297"/>
                  <a:pt x="82406" y="242777"/>
                  <a:pt x="89314" y="243271"/>
                </a:cubicBezTo>
                <a:lnTo>
                  <a:pt x="89314" y="263009"/>
                </a:lnTo>
                <a:close/>
                <a:moveTo>
                  <a:pt x="49838" y="182577"/>
                </a:moveTo>
                <a:lnTo>
                  <a:pt x="49838" y="173694"/>
                </a:lnTo>
                <a:cubicBezTo>
                  <a:pt x="55760" y="176655"/>
                  <a:pt x="62175" y="179122"/>
                  <a:pt x="69576" y="181096"/>
                </a:cubicBezTo>
                <a:lnTo>
                  <a:pt x="69576" y="199354"/>
                </a:lnTo>
                <a:cubicBezTo>
                  <a:pt x="57240" y="194913"/>
                  <a:pt x="49838" y="188991"/>
                  <a:pt x="49838" y="182577"/>
                </a:cubicBezTo>
                <a:close/>
                <a:moveTo>
                  <a:pt x="49838" y="253633"/>
                </a:moveTo>
                <a:cubicBezTo>
                  <a:pt x="37502" y="248699"/>
                  <a:pt x="30100" y="242777"/>
                  <a:pt x="30100" y="236856"/>
                </a:cubicBezTo>
                <a:lnTo>
                  <a:pt x="30100" y="227974"/>
                </a:lnTo>
                <a:cubicBezTo>
                  <a:pt x="36022" y="230935"/>
                  <a:pt x="42437" y="233402"/>
                  <a:pt x="49838" y="235376"/>
                </a:cubicBezTo>
                <a:lnTo>
                  <a:pt x="49838" y="253633"/>
                </a:lnTo>
                <a:close/>
                <a:moveTo>
                  <a:pt x="30100" y="99677"/>
                </a:moveTo>
                <a:cubicBezTo>
                  <a:pt x="36022" y="102638"/>
                  <a:pt x="42437" y="105105"/>
                  <a:pt x="49838" y="107079"/>
                </a:cubicBezTo>
                <a:lnTo>
                  <a:pt x="49838" y="125336"/>
                </a:lnTo>
                <a:cubicBezTo>
                  <a:pt x="37502" y="120402"/>
                  <a:pt x="30100" y="114480"/>
                  <a:pt x="30100" y="108559"/>
                </a:cubicBezTo>
                <a:lnTo>
                  <a:pt x="30100" y="99677"/>
                </a:lnTo>
                <a:close/>
                <a:moveTo>
                  <a:pt x="89314" y="115467"/>
                </a:moveTo>
                <a:lnTo>
                  <a:pt x="89314" y="135205"/>
                </a:lnTo>
                <a:cubicBezTo>
                  <a:pt x="82406" y="134218"/>
                  <a:pt x="75498" y="133232"/>
                  <a:pt x="69576" y="131751"/>
                </a:cubicBezTo>
                <a:lnTo>
                  <a:pt x="69576" y="112507"/>
                </a:lnTo>
                <a:cubicBezTo>
                  <a:pt x="75991" y="113494"/>
                  <a:pt x="82406" y="114480"/>
                  <a:pt x="89314" y="115467"/>
                </a:cubicBezTo>
                <a:close/>
                <a:moveTo>
                  <a:pt x="138659" y="29607"/>
                </a:moveTo>
                <a:cubicBezTo>
                  <a:pt x="198860" y="29607"/>
                  <a:pt x="247218" y="42930"/>
                  <a:pt x="247218" y="59214"/>
                </a:cubicBezTo>
                <a:cubicBezTo>
                  <a:pt x="247218" y="75498"/>
                  <a:pt x="198860" y="88821"/>
                  <a:pt x="138659" y="88821"/>
                </a:cubicBezTo>
                <a:cubicBezTo>
                  <a:pt x="78459" y="88821"/>
                  <a:pt x="30100" y="75498"/>
                  <a:pt x="30100" y="59214"/>
                </a:cubicBezTo>
                <a:cubicBezTo>
                  <a:pt x="30100" y="42930"/>
                  <a:pt x="78459" y="29607"/>
                  <a:pt x="138659" y="29607"/>
                </a:cubicBezTo>
                <a:close/>
                <a:moveTo>
                  <a:pt x="168266" y="263502"/>
                </a:moveTo>
                <a:cubicBezTo>
                  <a:pt x="155930" y="258568"/>
                  <a:pt x="148528" y="252646"/>
                  <a:pt x="148528" y="246725"/>
                </a:cubicBezTo>
                <a:lnTo>
                  <a:pt x="148528" y="237843"/>
                </a:lnTo>
                <a:cubicBezTo>
                  <a:pt x="154450" y="240804"/>
                  <a:pt x="160865" y="243271"/>
                  <a:pt x="168266" y="245245"/>
                </a:cubicBezTo>
                <a:lnTo>
                  <a:pt x="168266" y="263502"/>
                </a:lnTo>
                <a:close/>
                <a:moveTo>
                  <a:pt x="227480" y="125336"/>
                </a:moveTo>
                <a:lnTo>
                  <a:pt x="227480" y="107572"/>
                </a:lnTo>
                <a:cubicBezTo>
                  <a:pt x="234389" y="105598"/>
                  <a:pt x="241297" y="102638"/>
                  <a:pt x="247218" y="99677"/>
                </a:cubicBezTo>
                <a:lnTo>
                  <a:pt x="247218" y="108559"/>
                </a:lnTo>
                <a:cubicBezTo>
                  <a:pt x="247218" y="114974"/>
                  <a:pt x="239817" y="120895"/>
                  <a:pt x="227480" y="125336"/>
                </a:cubicBezTo>
                <a:close/>
                <a:moveTo>
                  <a:pt x="188004" y="134712"/>
                </a:moveTo>
                <a:lnTo>
                  <a:pt x="188004" y="115467"/>
                </a:lnTo>
                <a:cubicBezTo>
                  <a:pt x="194419" y="114480"/>
                  <a:pt x="201328" y="113494"/>
                  <a:pt x="207742" y="112507"/>
                </a:cubicBezTo>
                <a:lnTo>
                  <a:pt x="207742" y="131258"/>
                </a:lnTo>
                <a:cubicBezTo>
                  <a:pt x="201821" y="132738"/>
                  <a:pt x="194913" y="133725"/>
                  <a:pt x="188004" y="134712"/>
                </a:cubicBezTo>
                <a:close/>
                <a:moveTo>
                  <a:pt x="148528" y="138166"/>
                </a:moveTo>
                <a:lnTo>
                  <a:pt x="148528" y="118428"/>
                </a:lnTo>
                <a:cubicBezTo>
                  <a:pt x="154450" y="118428"/>
                  <a:pt x="161358" y="117935"/>
                  <a:pt x="168266" y="117441"/>
                </a:cubicBezTo>
                <a:lnTo>
                  <a:pt x="168266" y="137179"/>
                </a:lnTo>
                <a:cubicBezTo>
                  <a:pt x="161852" y="137673"/>
                  <a:pt x="155437" y="137673"/>
                  <a:pt x="148528" y="138166"/>
                </a:cubicBezTo>
                <a:close/>
                <a:moveTo>
                  <a:pt x="109052" y="137179"/>
                </a:moveTo>
                <a:lnTo>
                  <a:pt x="109052" y="117441"/>
                </a:lnTo>
                <a:cubicBezTo>
                  <a:pt x="115467" y="117935"/>
                  <a:pt x="121882" y="118428"/>
                  <a:pt x="128790" y="118428"/>
                </a:cubicBezTo>
                <a:lnTo>
                  <a:pt x="128790" y="138166"/>
                </a:lnTo>
                <a:cubicBezTo>
                  <a:pt x="121882" y="137673"/>
                  <a:pt x="115467" y="137673"/>
                  <a:pt x="109052" y="137179"/>
                </a:cubicBezTo>
                <a:close/>
                <a:moveTo>
                  <a:pt x="365646" y="197380"/>
                </a:moveTo>
                <a:cubicBezTo>
                  <a:pt x="365646" y="213664"/>
                  <a:pt x="317288" y="226987"/>
                  <a:pt x="257087" y="226987"/>
                </a:cubicBezTo>
                <a:cubicBezTo>
                  <a:pt x="196887" y="226987"/>
                  <a:pt x="148528" y="213664"/>
                  <a:pt x="148528" y="197380"/>
                </a:cubicBezTo>
                <a:cubicBezTo>
                  <a:pt x="148528" y="181096"/>
                  <a:pt x="196887" y="167773"/>
                  <a:pt x="257087" y="167773"/>
                </a:cubicBezTo>
                <a:cubicBezTo>
                  <a:pt x="317288" y="167773"/>
                  <a:pt x="365646" y="181096"/>
                  <a:pt x="365646" y="197380"/>
                </a:cubicBezTo>
                <a:close/>
                <a:moveTo>
                  <a:pt x="395253" y="212184"/>
                </a:moveTo>
                <a:lnTo>
                  <a:pt x="395253" y="197380"/>
                </a:lnTo>
                <a:cubicBezTo>
                  <a:pt x="395253" y="174188"/>
                  <a:pt x="376996" y="157411"/>
                  <a:pt x="341467" y="148035"/>
                </a:cubicBezTo>
                <a:cubicBezTo>
                  <a:pt x="328144" y="144581"/>
                  <a:pt x="312847" y="141620"/>
                  <a:pt x="295577" y="140140"/>
                </a:cubicBezTo>
                <a:cubicBezTo>
                  <a:pt x="296070" y="138166"/>
                  <a:pt x="296070" y="135699"/>
                  <a:pt x="296070" y="133232"/>
                </a:cubicBezTo>
                <a:cubicBezTo>
                  <a:pt x="296070" y="119415"/>
                  <a:pt x="289655" y="107572"/>
                  <a:pt x="276332" y="98690"/>
                </a:cubicBezTo>
                <a:lnTo>
                  <a:pt x="276332" y="59214"/>
                </a:lnTo>
                <a:cubicBezTo>
                  <a:pt x="276332" y="36022"/>
                  <a:pt x="258074" y="19245"/>
                  <a:pt x="222546" y="9869"/>
                </a:cubicBezTo>
                <a:cubicBezTo>
                  <a:pt x="199354" y="3454"/>
                  <a:pt x="169747" y="0"/>
                  <a:pt x="138166" y="0"/>
                </a:cubicBezTo>
                <a:cubicBezTo>
                  <a:pt x="96716" y="0"/>
                  <a:pt x="0" y="5921"/>
                  <a:pt x="0" y="59214"/>
                </a:cubicBezTo>
                <a:lnTo>
                  <a:pt x="0" y="108559"/>
                </a:lnTo>
                <a:cubicBezTo>
                  <a:pt x="0" y="122376"/>
                  <a:pt x="6415" y="134218"/>
                  <a:pt x="19738" y="143101"/>
                </a:cubicBezTo>
                <a:lnTo>
                  <a:pt x="19738" y="152476"/>
                </a:lnTo>
                <a:cubicBezTo>
                  <a:pt x="7895" y="160865"/>
                  <a:pt x="0" y="172214"/>
                  <a:pt x="0" y="187511"/>
                </a:cubicBezTo>
                <a:lnTo>
                  <a:pt x="0" y="236856"/>
                </a:lnTo>
                <a:cubicBezTo>
                  <a:pt x="0" y="260048"/>
                  <a:pt x="18258" y="276825"/>
                  <a:pt x="53786" y="286201"/>
                </a:cubicBezTo>
                <a:cubicBezTo>
                  <a:pt x="76978" y="292616"/>
                  <a:pt x="106585" y="296070"/>
                  <a:pt x="138166" y="296070"/>
                </a:cubicBezTo>
                <a:cubicBezTo>
                  <a:pt x="138166" y="319262"/>
                  <a:pt x="156424" y="336039"/>
                  <a:pt x="191952" y="345415"/>
                </a:cubicBezTo>
                <a:cubicBezTo>
                  <a:pt x="215144" y="351830"/>
                  <a:pt x="244751" y="355284"/>
                  <a:pt x="276332" y="355284"/>
                </a:cubicBezTo>
                <a:cubicBezTo>
                  <a:pt x="317782" y="355284"/>
                  <a:pt x="414498" y="349363"/>
                  <a:pt x="414498" y="296070"/>
                </a:cubicBezTo>
                <a:lnTo>
                  <a:pt x="414498" y="246725"/>
                </a:lnTo>
                <a:cubicBezTo>
                  <a:pt x="414991" y="232908"/>
                  <a:pt x="408577" y="221066"/>
                  <a:pt x="395253" y="212184"/>
                </a:cubicBezTo>
                <a:close/>
              </a:path>
            </a:pathLst>
          </a:custGeom>
          <a:solidFill>
            <a:schemeClr val="tx1"/>
          </a:solidFill>
          <a:ln w="4862" cap="flat">
            <a:noFill/>
            <a:prstDash val="solid"/>
            <a:miter/>
          </a:ln>
        </p:spPr>
        <p:txBody>
          <a:bodyPr rtlCol="0" anchor="ctr"/>
          <a:lstStyle/>
          <a:p>
            <a:endParaRPr lang="en-US" sz="1100"/>
          </a:p>
        </p:txBody>
      </p:sp>
      <p:sp>
        <p:nvSpPr>
          <p:cNvPr id="16387" name="Graphic 77" descr="Single gear">
            <a:extLst>
              <a:ext uri="{FF2B5EF4-FFF2-40B4-BE49-F238E27FC236}">
                <a16:creationId xmlns:a16="http://schemas.microsoft.com/office/drawing/2014/main" id="{1AFD2E50-2DD5-2D6F-80B8-7F88EDD7CC94}"/>
              </a:ext>
            </a:extLst>
          </p:cNvPr>
          <p:cNvSpPr/>
          <p:nvPr/>
        </p:nvSpPr>
        <p:spPr>
          <a:xfrm>
            <a:off x="470861" y="5443479"/>
            <a:ext cx="335546" cy="335546"/>
          </a:xfrm>
          <a:custGeom>
            <a:avLst/>
            <a:gdLst>
              <a:gd name="connsiteX0" fmla="*/ 167773 w 335546"/>
              <a:gd name="connsiteY0" fmla="*/ 226987 h 335546"/>
              <a:gd name="connsiteX1" fmla="*/ 108559 w 335546"/>
              <a:gd name="connsiteY1" fmla="*/ 167773 h 335546"/>
              <a:gd name="connsiteX2" fmla="*/ 167773 w 335546"/>
              <a:gd name="connsiteY2" fmla="*/ 108559 h 335546"/>
              <a:gd name="connsiteX3" fmla="*/ 226987 w 335546"/>
              <a:gd name="connsiteY3" fmla="*/ 167773 h 335546"/>
              <a:gd name="connsiteX4" fmla="*/ 167773 w 335546"/>
              <a:gd name="connsiteY4" fmla="*/ 226987 h 335546"/>
              <a:gd name="connsiteX5" fmla="*/ 301005 w 335546"/>
              <a:gd name="connsiteY5" fmla="*/ 130764 h 335546"/>
              <a:gd name="connsiteX6" fmla="*/ 288175 w 335546"/>
              <a:gd name="connsiteY6" fmla="*/ 100170 h 335546"/>
              <a:gd name="connsiteX7" fmla="*/ 300511 w 335546"/>
              <a:gd name="connsiteY7" fmla="*/ 63162 h 335546"/>
              <a:gd name="connsiteX8" fmla="*/ 272384 w 335546"/>
              <a:gd name="connsiteY8" fmla="*/ 35035 h 335546"/>
              <a:gd name="connsiteX9" fmla="*/ 235376 w 335546"/>
              <a:gd name="connsiteY9" fmla="*/ 47371 h 335546"/>
              <a:gd name="connsiteX10" fmla="*/ 204288 w 335546"/>
              <a:gd name="connsiteY10" fmla="*/ 34542 h 335546"/>
              <a:gd name="connsiteX11" fmla="*/ 187511 w 335546"/>
              <a:gd name="connsiteY11" fmla="*/ 0 h 335546"/>
              <a:gd name="connsiteX12" fmla="*/ 148035 w 335546"/>
              <a:gd name="connsiteY12" fmla="*/ 0 h 335546"/>
              <a:gd name="connsiteX13" fmla="*/ 130764 w 335546"/>
              <a:gd name="connsiteY13" fmla="*/ 34542 h 335546"/>
              <a:gd name="connsiteX14" fmla="*/ 100170 w 335546"/>
              <a:gd name="connsiteY14" fmla="*/ 47371 h 335546"/>
              <a:gd name="connsiteX15" fmla="*/ 63162 w 335546"/>
              <a:gd name="connsiteY15" fmla="*/ 35035 h 335546"/>
              <a:gd name="connsiteX16" fmla="*/ 35035 w 335546"/>
              <a:gd name="connsiteY16" fmla="*/ 63162 h 335546"/>
              <a:gd name="connsiteX17" fmla="*/ 47371 w 335546"/>
              <a:gd name="connsiteY17" fmla="*/ 100170 h 335546"/>
              <a:gd name="connsiteX18" fmla="*/ 34542 w 335546"/>
              <a:gd name="connsiteY18" fmla="*/ 131258 h 335546"/>
              <a:gd name="connsiteX19" fmla="*/ 0 w 335546"/>
              <a:gd name="connsiteY19" fmla="*/ 148035 h 335546"/>
              <a:gd name="connsiteX20" fmla="*/ 0 w 335546"/>
              <a:gd name="connsiteY20" fmla="*/ 187511 h 335546"/>
              <a:gd name="connsiteX21" fmla="*/ 34542 w 335546"/>
              <a:gd name="connsiteY21" fmla="*/ 204782 h 335546"/>
              <a:gd name="connsiteX22" fmla="*/ 47371 w 335546"/>
              <a:gd name="connsiteY22" fmla="*/ 235376 h 335546"/>
              <a:gd name="connsiteX23" fmla="*/ 35035 w 335546"/>
              <a:gd name="connsiteY23" fmla="*/ 272384 h 335546"/>
              <a:gd name="connsiteX24" fmla="*/ 63162 w 335546"/>
              <a:gd name="connsiteY24" fmla="*/ 300511 h 335546"/>
              <a:gd name="connsiteX25" fmla="*/ 100170 w 335546"/>
              <a:gd name="connsiteY25" fmla="*/ 288175 h 335546"/>
              <a:gd name="connsiteX26" fmla="*/ 131258 w 335546"/>
              <a:gd name="connsiteY26" fmla="*/ 301005 h 335546"/>
              <a:gd name="connsiteX27" fmla="*/ 148528 w 335546"/>
              <a:gd name="connsiteY27" fmla="*/ 335546 h 335546"/>
              <a:gd name="connsiteX28" fmla="*/ 188004 w 335546"/>
              <a:gd name="connsiteY28" fmla="*/ 335546 h 335546"/>
              <a:gd name="connsiteX29" fmla="*/ 205275 w 335546"/>
              <a:gd name="connsiteY29" fmla="*/ 301005 h 335546"/>
              <a:gd name="connsiteX30" fmla="*/ 235869 w 335546"/>
              <a:gd name="connsiteY30" fmla="*/ 288175 h 335546"/>
              <a:gd name="connsiteX31" fmla="*/ 272878 w 335546"/>
              <a:gd name="connsiteY31" fmla="*/ 300511 h 335546"/>
              <a:gd name="connsiteX32" fmla="*/ 301005 w 335546"/>
              <a:gd name="connsiteY32" fmla="*/ 272384 h 335546"/>
              <a:gd name="connsiteX33" fmla="*/ 288668 w 335546"/>
              <a:gd name="connsiteY33" fmla="*/ 235376 h 335546"/>
              <a:gd name="connsiteX34" fmla="*/ 301498 w 335546"/>
              <a:gd name="connsiteY34" fmla="*/ 204288 h 335546"/>
              <a:gd name="connsiteX35" fmla="*/ 336039 w 335546"/>
              <a:gd name="connsiteY35" fmla="*/ 187018 h 335546"/>
              <a:gd name="connsiteX36" fmla="*/ 336039 w 335546"/>
              <a:gd name="connsiteY36" fmla="*/ 147542 h 335546"/>
              <a:gd name="connsiteX37" fmla="*/ 301005 w 335546"/>
              <a:gd name="connsiteY37" fmla="*/ 130764 h 335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35546" h="335546">
                <a:moveTo>
                  <a:pt x="167773" y="226987"/>
                </a:moveTo>
                <a:cubicBezTo>
                  <a:pt x="135205" y="226987"/>
                  <a:pt x="108559" y="200341"/>
                  <a:pt x="108559" y="167773"/>
                </a:cubicBezTo>
                <a:cubicBezTo>
                  <a:pt x="108559" y="135205"/>
                  <a:pt x="135205" y="108559"/>
                  <a:pt x="167773" y="108559"/>
                </a:cubicBezTo>
                <a:cubicBezTo>
                  <a:pt x="200341" y="108559"/>
                  <a:pt x="226987" y="135205"/>
                  <a:pt x="226987" y="167773"/>
                </a:cubicBezTo>
                <a:cubicBezTo>
                  <a:pt x="226987" y="200341"/>
                  <a:pt x="200341" y="226987"/>
                  <a:pt x="167773" y="226987"/>
                </a:cubicBezTo>
                <a:close/>
                <a:moveTo>
                  <a:pt x="301005" y="130764"/>
                </a:moveTo>
                <a:cubicBezTo>
                  <a:pt x="298044" y="119908"/>
                  <a:pt x="293603" y="109546"/>
                  <a:pt x="288175" y="100170"/>
                </a:cubicBezTo>
                <a:lnTo>
                  <a:pt x="300511" y="63162"/>
                </a:lnTo>
                <a:lnTo>
                  <a:pt x="272384" y="35035"/>
                </a:lnTo>
                <a:lnTo>
                  <a:pt x="235376" y="47371"/>
                </a:lnTo>
                <a:cubicBezTo>
                  <a:pt x="225507" y="41943"/>
                  <a:pt x="215144" y="37502"/>
                  <a:pt x="204288" y="34542"/>
                </a:cubicBezTo>
                <a:lnTo>
                  <a:pt x="187511" y="0"/>
                </a:lnTo>
                <a:lnTo>
                  <a:pt x="148035" y="0"/>
                </a:lnTo>
                <a:lnTo>
                  <a:pt x="130764" y="34542"/>
                </a:lnTo>
                <a:cubicBezTo>
                  <a:pt x="119908" y="37502"/>
                  <a:pt x="109546" y="41943"/>
                  <a:pt x="100170" y="47371"/>
                </a:cubicBezTo>
                <a:lnTo>
                  <a:pt x="63162" y="35035"/>
                </a:lnTo>
                <a:lnTo>
                  <a:pt x="35035" y="63162"/>
                </a:lnTo>
                <a:lnTo>
                  <a:pt x="47371" y="100170"/>
                </a:lnTo>
                <a:cubicBezTo>
                  <a:pt x="41943" y="110039"/>
                  <a:pt x="37502" y="120402"/>
                  <a:pt x="34542" y="131258"/>
                </a:cubicBezTo>
                <a:lnTo>
                  <a:pt x="0" y="148035"/>
                </a:lnTo>
                <a:lnTo>
                  <a:pt x="0" y="187511"/>
                </a:lnTo>
                <a:lnTo>
                  <a:pt x="34542" y="204782"/>
                </a:lnTo>
                <a:cubicBezTo>
                  <a:pt x="37502" y="215638"/>
                  <a:pt x="41943" y="226000"/>
                  <a:pt x="47371" y="235376"/>
                </a:cubicBezTo>
                <a:lnTo>
                  <a:pt x="35035" y="272384"/>
                </a:lnTo>
                <a:lnTo>
                  <a:pt x="63162" y="300511"/>
                </a:lnTo>
                <a:lnTo>
                  <a:pt x="100170" y="288175"/>
                </a:lnTo>
                <a:cubicBezTo>
                  <a:pt x="110039" y="293603"/>
                  <a:pt x="120402" y="298044"/>
                  <a:pt x="131258" y="301005"/>
                </a:cubicBezTo>
                <a:lnTo>
                  <a:pt x="148528" y="335546"/>
                </a:lnTo>
                <a:lnTo>
                  <a:pt x="188004" y="335546"/>
                </a:lnTo>
                <a:lnTo>
                  <a:pt x="205275" y="301005"/>
                </a:lnTo>
                <a:cubicBezTo>
                  <a:pt x="216131" y="298044"/>
                  <a:pt x="226494" y="293603"/>
                  <a:pt x="235869" y="288175"/>
                </a:cubicBezTo>
                <a:lnTo>
                  <a:pt x="272878" y="300511"/>
                </a:lnTo>
                <a:lnTo>
                  <a:pt x="301005" y="272384"/>
                </a:lnTo>
                <a:lnTo>
                  <a:pt x="288668" y="235376"/>
                </a:lnTo>
                <a:cubicBezTo>
                  <a:pt x="294096" y="225507"/>
                  <a:pt x="298537" y="215144"/>
                  <a:pt x="301498" y="204288"/>
                </a:cubicBezTo>
                <a:lnTo>
                  <a:pt x="336039" y="187018"/>
                </a:lnTo>
                <a:lnTo>
                  <a:pt x="336039" y="147542"/>
                </a:lnTo>
                <a:lnTo>
                  <a:pt x="301005" y="130764"/>
                </a:lnTo>
                <a:close/>
              </a:path>
            </a:pathLst>
          </a:custGeom>
          <a:solidFill>
            <a:schemeClr val="tx1"/>
          </a:solidFill>
          <a:ln w="4862" cap="flat">
            <a:noFill/>
            <a:prstDash val="solid"/>
            <a:miter/>
          </a:ln>
        </p:spPr>
        <p:txBody>
          <a:bodyPr rtlCol="0" anchor="ctr"/>
          <a:lstStyle/>
          <a:p>
            <a:endParaRPr lang="en-US" sz="1100"/>
          </a:p>
        </p:txBody>
      </p:sp>
      <p:sp>
        <p:nvSpPr>
          <p:cNvPr id="16400" name="CuadroTexto 8">
            <a:extLst>
              <a:ext uri="{FF2B5EF4-FFF2-40B4-BE49-F238E27FC236}">
                <a16:creationId xmlns:a16="http://schemas.microsoft.com/office/drawing/2014/main" id="{E9D206B3-41EB-C700-0715-4A829C626159}"/>
              </a:ext>
            </a:extLst>
          </p:cNvPr>
          <p:cNvSpPr txBox="1">
            <a:spLocks noChangeArrowheads="1"/>
          </p:cNvSpPr>
          <p:nvPr/>
        </p:nvSpPr>
        <p:spPr bwMode="auto">
          <a:xfrm>
            <a:off x="609232" y="138943"/>
            <a:ext cx="559569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s-CO"/>
            </a:defPPr>
            <a:lvl1pPr algn="just">
              <a:defRPr sz="2000" b="1" i="1">
                <a:solidFill>
                  <a:srgbClr val="1F497D"/>
                </a:solidFill>
                <a:latin typeface="Arial titulos"/>
              </a:defRPr>
            </a:lvl1pPr>
          </a:lstStyle>
          <a:p>
            <a:r>
              <a:rPr lang="es-CO" altLang="es-CO" sz="1600" dirty="0"/>
              <a:t>Cambios en las normas más significativas ESF para la UTP</a:t>
            </a:r>
          </a:p>
        </p:txBody>
      </p:sp>
      <p:sp>
        <p:nvSpPr>
          <p:cNvPr id="16401" name="Rectángulo: esquinas redondeadas 16400">
            <a:extLst>
              <a:ext uri="{FF2B5EF4-FFF2-40B4-BE49-F238E27FC236}">
                <a16:creationId xmlns:a16="http://schemas.microsoft.com/office/drawing/2014/main" id="{F9A0D45F-D14D-2B6D-CDD9-D2BED59338B2}"/>
              </a:ext>
            </a:extLst>
          </p:cNvPr>
          <p:cNvSpPr/>
          <p:nvPr/>
        </p:nvSpPr>
        <p:spPr>
          <a:xfrm>
            <a:off x="484788" y="6109713"/>
            <a:ext cx="7889459" cy="313335"/>
          </a:xfrm>
          <a:prstGeom prst="roundRect">
            <a:avLst/>
          </a:prstGeom>
          <a:solidFill>
            <a:schemeClr val="bg1">
              <a:lumMod val="95000"/>
            </a:schemeClr>
          </a:solidFill>
          <a:ln w="19050">
            <a:prstDash val="sysDot"/>
          </a:ln>
        </p:spPr>
        <p:style>
          <a:lnRef idx="2">
            <a:schemeClr val="accent1"/>
          </a:lnRef>
          <a:fillRef idx="1">
            <a:schemeClr val="lt1"/>
          </a:fillRef>
          <a:effectRef idx="0">
            <a:schemeClr val="accent1"/>
          </a:effectRef>
          <a:fontRef idx="minor">
            <a:schemeClr val="dk1"/>
          </a:fontRef>
        </p:style>
        <p:txBody>
          <a:bodyPr rtlCol="0" anchor="ctr"/>
          <a:lstStyle/>
          <a:p>
            <a:pPr algn="ctr"/>
            <a:r>
              <a:rPr lang="es-ES" sz="1200" b="1" dirty="0"/>
              <a:t>Los cambios presentados fueron analizados frente a la anterior resolución vigente para el año 2023 (Res 331 de 2022) </a:t>
            </a:r>
            <a:endParaRPr lang="es-CO" sz="1600" b="1" dirty="0"/>
          </a:p>
        </p:txBody>
      </p:sp>
      <p:pic>
        <p:nvPicPr>
          <p:cNvPr id="16405" name="Gráfico 16404" descr="Euro con relleno sólido">
            <a:extLst>
              <a:ext uri="{FF2B5EF4-FFF2-40B4-BE49-F238E27FC236}">
                <a16:creationId xmlns:a16="http://schemas.microsoft.com/office/drawing/2014/main" id="{81CA0886-F674-23E3-7026-A63252936CE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099861" y="1309700"/>
            <a:ext cx="419727" cy="468440"/>
          </a:xfrm>
          <a:prstGeom prst="rect">
            <a:avLst/>
          </a:prstGeom>
        </p:spPr>
      </p:pic>
      <p:pic>
        <p:nvPicPr>
          <p:cNvPr id="16407" name="Gráfico 16406" descr="Portapapeles parcialmente comprobado con relleno sólido">
            <a:extLst>
              <a:ext uri="{FF2B5EF4-FFF2-40B4-BE49-F238E27FC236}">
                <a16:creationId xmlns:a16="http://schemas.microsoft.com/office/drawing/2014/main" id="{6BBEDD3C-827A-A414-AEDA-D1230FCA970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989154" y="2014825"/>
            <a:ext cx="547770" cy="607364"/>
          </a:xfrm>
          <a:prstGeom prst="rect">
            <a:avLst/>
          </a:prstGeom>
        </p:spPr>
      </p:pic>
      <p:pic>
        <p:nvPicPr>
          <p:cNvPr id="16409" name="Gráfico 16408" descr="Trabajo remoto con relleno sólido">
            <a:extLst>
              <a:ext uri="{FF2B5EF4-FFF2-40B4-BE49-F238E27FC236}">
                <a16:creationId xmlns:a16="http://schemas.microsoft.com/office/drawing/2014/main" id="{77D86E86-4742-6831-ADFF-E2AD41D203E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995574" y="3025225"/>
            <a:ext cx="616510" cy="666348"/>
          </a:xfrm>
          <a:prstGeom prst="rect">
            <a:avLst/>
          </a:prstGeom>
        </p:spPr>
      </p:pic>
      <p:pic>
        <p:nvPicPr>
          <p:cNvPr id="16411" name="Gráfico 16410" descr="Internet de las cosas con relleno sólido">
            <a:extLst>
              <a:ext uri="{FF2B5EF4-FFF2-40B4-BE49-F238E27FC236}">
                <a16:creationId xmlns:a16="http://schemas.microsoft.com/office/drawing/2014/main" id="{CFC414FF-5C7D-37BC-7A14-4BAC665A1A0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09715" y="3835647"/>
            <a:ext cx="567690" cy="567690"/>
          </a:xfrm>
          <a:prstGeom prst="rect">
            <a:avLst/>
          </a:prstGeom>
        </p:spPr>
      </p:pic>
      <p:pic>
        <p:nvPicPr>
          <p:cNvPr id="16413" name="Gráfico 16412" descr="Pluma de caligrafía con relleno sólido">
            <a:extLst>
              <a:ext uri="{FF2B5EF4-FFF2-40B4-BE49-F238E27FC236}">
                <a16:creationId xmlns:a16="http://schemas.microsoft.com/office/drawing/2014/main" id="{9091B384-CE46-0C83-23E9-0E7F014C90B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103216" y="3892923"/>
            <a:ext cx="427186" cy="427186"/>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8434" name="AutoShape 15" descr="data:image/jpeg;base64,/9j/4AAQSkZJRgABAQAAAQABAAD/2wCEAAkGBxAQDxANDxAPDw4QDxAQDg0PDA8PDw8OFREWFhYSFBQYHCggGBolGxQUIT0hJSkrLi4uFx8zODMsNygtLisBCgoKDg0OGhAQGywmHyQsLDQtMDc3LCwvLC4sLDQsLy0sLTQsLDEsLDAsLDQsLC0sLCwsLCwsLCwsLCwsLCwsLP/AABEIAOEA4QMBEQACEQEDEQH/xAAbAAEAAgMBAQAAAAAAAAAAAAAAAQYDBAUCB//EAEAQAAICAQEEBgYHBgUFAAAAAAABAgMRBAUSITEGE0FRYZEiMlJxgbEjQnKCocHRBxRDYuHxFTM0ssIWJFNz8P/EABoBAQADAQEBAAAAAAAAAAAAAAACAwQBBQb/xAAxEQEAAgEDAgMGAwkAAAAAAAAAAQIDBBExEiEFE0FCUWFxsdEiMpEUIzNicoGhwfH/2gAMAwEAAhEDEQA/APuAAAAAAAAAAAAAAAAAAAAAAAAAAAAAAAAAAAAAAAAAc3be3tNo4b+ptjXn1Y85zfdGK4sha8V5X4NNkzTtSPsq8v2h7zfU6K2cF9aVtdba790r86fSG6vhtOLZI3/V1di9NdNqJqmanprperXbjEn3RkuDZ2uasztPaVefwzLjr11mLV98fZZS55wAAAAAAAAAAAAAAAAAAAAABIEASBAEgVvpp0ojs+lbq6zVXNx09HtS9qX8qK736e0ctWl03mzNrdqxzP8Ar5vnej0jtnLU6ubv1c+LnLjGC9mtfVSK4p6zy15NTvHRSNqx6ff3s04uEs93k0dlGtmDaVULI8GsvisPin3ruZXesWhv02e2O28L1+zrbs9TRKi5uV+mahKT52Vv1ZPx4Y+BPBeZjpnmGPxXS1x3jLj/AC27/KfWFuNDyUgAIAAAAACQIAASAAAAIAASAAgAAAAY9TqI1wlbN7sIRcpSfZFLLOTO0bpVrNrRWOZfHapz12os2pcnmz0NNB/w9Mn6KXi+fxKaRvPVL0dXeMcRgpxHPxlmsi48S2WOsteV7te7nEV9bC4vuX6/3IbLott2eqZbstyeXF8Mt8vEjML6XbnRvXPSbTq3v8vURdUn2PtjLzx5lEW6MsfF6eTF+0aG0etZ3h9aNz5gAAAIckuYHjrUBKsA9KQEgAAAAAAAAAEgAIAAAAFL/alq3+616KDxPW3RqeOaqj6U/wAFj4lOXvtX3vQ0EdM2zT7Mf5ntDiQpUIqMVhRSSS7Ei2I2YbW6p3loa95xBcHLhntS7X5Y8zkp1naN2CWhnuuUIScY83GLaQcizSutfqy5rk8cUcmF1btPVa5ylp/aqm2pdrWYtfIxZ4/FV9F4XbfDk39z7dsPaEdRSpxeXFuua7VZB4afz+Jtpbqjd81qMM4skxLoE1ABjvtUVl/Bd7A50tTl5bAmNwGSNoGRWAZabuOH8AM4AAAAAAAAABIEAAJAgChdJqv3jbNFfZptHKeP57J4+UUUWn978oenjrtop/mt9IZ7tmy7EW9Tz+iXAeklKc5YeI4jnxfpP5ryETDt4mOy1uUKNPl4UIQ48uLx82wi+a66O/Jzhc4yfOEsOOcdi7A45MYSeohXLdzlZcF2NmTN3yR8H0vh0eXo7Wn2lp6MdJZaXU2zS36LpydlaeHnPCcfHHmiNLzS3wWajSV1OKscWjj7LlT0vsjOKvphXXJr6VTluqtv18td3E0Rmj1ePfw63sd3b2V0h0mqk4UXQnNcXDjGWO/dfHBZXJW3EsubS5sMb3rMQ1tr6v6RwXKPD4k2dpq8DJG8DLG4DIrgPXXgdeizeipd6A9gAAAAAAkCAJAgAAAAUTWRf+OXYzx0VOPcpSyZrfxZ+T1q99DX+qfpDqzVvYn5EmRyNnztSnuxz6fH0c/ViErR3a+29PZqIKEoSjh5WMpP3rJ2L7K5xxKm7T2XbTmUoNwWXvYTSXbl/wBiXXGyFcVrWiseriaC3Ds1D7PU+01iK+HF/AyV7zNpfSZoila4K+jNotR6S8jsV3Rtl6YfQnqoOuuDeHGuMXl5/wDuZbanZ5uLUWi0zDlbVl1K02pqxC6Go3I2wbU3CfBruwU3rNYiYelgzRmval+9Zjj5OnLatnWpW4l1jaU0t17/ADw1y44ZfTLO+0vP1OhxeXOTFPHMN6GoNDx2aF4GeNwGRXgHeB39jSzSn4yx5gbwAAAAAAJAgAAAAAAFP6S2rS7S0etkvorarNLY+6ed+Hzl5IzZZ6bxZ62jr52lyYo5iYtH0lvajpDFerHzZLzFFdN75Vqzbc63NR4RnJvh2S/tjyI7r/KaF2v1NvqKb8eKXmcPKVLpHrL5TWj6zfnPHWQhJyUU3wi+9vuK7finphv0+KuCvnX/ALN3/o6+MIPUzjpasZjBrrNRY+2XVppRX2mvcXxinhgvrqxMzzLBqejyrmpaeV1sVFS37YQhFS7YuMW38TvRsqnU+ZHfs15avUQzvReFzknlJd43drEejHbthW20wT+iofWSftWdi8yufxTs1YonFS1p5nh2Y7Ud1tVa47kutm+6KTS82zsV3tCFr9GG0z69nbq1BpeM267wM8bwPavAh3gXfZdLhTXF893L97eX8wNoAAAAAAAAAAAAAADmdI9jQ1umnppvG9hwmuddkXmMl8SF6ReuzRpNRbT5YyR/2FA0j6ub02vk6L4cFvLdrvXZKE3weTJE7drPetjrkjzMHeJ/WPnD3tTaeioi0mpS74yTefFvgLZKxw7i0mW/o5Glu12031GkjONecT1MvRorj4yx6T8EKxbJwnmth0kb3nefcvPRXoJpdB9M279QuLusWFF9rjHs9/E1UxxTh4Gq1mTPO88K/tjUu+6Vj5N+iu6K5IsZDRtReXyXP3AhzatN105xs01ltM20t2mclut8OKRCIhfbJasxsuN/7P8AZ11MIvTLTzUY8aXuSXDk+aZ3ogjU5N95ndg13QejT6Xd0VbVkG5zcpOdlyxxy3zfchFYhDJltk/MqKkSVs0LQM0bwPf7wB3Oi+znfYrZL6Kt83ynNcooC8AAAAAAAAAAACQAAAAA1dfs+m+PV31V2w9mcFJfictWJ5WY8t8c70mYlyaehezYS346OjK5ZhlL4MrjDSPRpt4jqbRtN5d2mqMIqMIxhFcoxiope5ItY5mZneUaiG9CUVwbjJJ+LWA4+R62+VVjqlFqcZbss8MM5M7LMeObztBCyU2oT4RbWd3nu54kd91vlxTvL61pXDq4dXjq91bndu44E2bfd5s1tUedkF4byyBgltehfxPKE38kBUdsaSm26VlUXFS4y4YUpdrx2AaUtlLHBvyA0NTopxaSjKWXiO7Ftt92AO5sTojbNqzU/RV/+LKdkl4+z8/cBeaKYwioQSjGKworkkBkAAAAAAAAAAAEAAAAAAAAAAFX6d7Prlp3c4rrYyilPHFxb5PvDsTMTvCj6SWMLuOREQlfJa3LsU6yShu7zwuSy8I6g8w1XpJLm2B04PIGzXWBmVSAyQgv6gdPSazGIyeV39qA6IAAAAAAAAAAAASAAAAAAAAAAaG2tB+8UTpT3XLDjJ8lJPKz4AUK3orrYPhVGfjC2HHzaAwW7M1sVx0t33Yqz/a2A2XppqUpWRlCSeNycXGUfenyA71MQNysD1ZLAGlZqcATTq8gWHZes3luPn9V/kB0gAAAAAAAAAABAAAAAAAAAAAAAeLbFGMpvlGLk/clkCjbzlKU3zlJyfvbyBs1gbEGB5um8AcK+i6y6FVWHKbws8ku9+AGFXzqslVanCyDxKL+fivEDu7O1mcceIFs0d+/HPb2/qBnAAAAAAAAAAAAAAAAAAAAAAAc7b9u7RJds2o/Dm/wQFWiBmgwM0WB5sYG10YoTussfOMEl4bz/oBs9KNgLVQ34YjqIL0JclJexLw+QFE0l06puFicJweJQksNMC5bJ2knjjxAsdViksoD2AAAAAAAAAAAJAAQAAkCAAEgQBwelFv+XD7Un8kBXetAz12AbEJATJAbfRyzdvlD24fin/VgWUDmba2HTql6a3bEsRuj668H3rwYFJ1mnu0VijavRb9C1epP9H4AblfSRKON7D94Ex6S9u8394DYXSxLlJ+7mBYthbRlqK3Y4SglLEXJY3ljmvADpgQBIAABAAAAAAAAAAAAAVLpZb9Ml3QX5gVud4GejUAdCmwDYUgNrYUM6lP2YSb/AAQFoAAYNbpK7q5VWxU4SXFP5rufiB8+270LsqzZp3K6rm4fxYr/AJAViMUn7uwDs7K2s62uSA+hbG2oropN+l2eIHUAAAAAAAAAAAAAAAAAAFJ6YS+nf2I/ICq3zA86bVreSYFg0k8oDfggOl0eWLZ/+v8A5ICwgAAADlbS6O6XUNytqW++dkJShL4uPP4gVfa3QiVf0mmlKxLnVPG/918mBHR/Zut6yCdUqa4yTlOeI+inyS7QL8AAAAAEgAAAAAAAAAAABROmb/7h/Yj8gKvcBoyqcpKMVmTaUcd7fAC2X6SWmt6mbz6MWpd+Y8fxyvgBv0SygOjsaWL4/wAya/P8gLKAAAAAEASBAAABIACAAAAAAAAAAAAAonTL/Uy+zD5AVqaA3+iWjVmtqzyhmx/d5fjgC1dNNNnqrlzTcJe58V8mBx9Hb2AdPTz3Zwn3Si37s8QLZkAAAAAAAAAAAAJAgAAAAAAAAAAAAKF0u/1M/dD/AGoCvWMCw9AKs6iyfZGprzkv0AtfSKjf01mOLilNfB8fwyBR67cMDpae9NYAuOht364S74rPvXBgZwAAAAAAAAAAAAAAAAAAAAAGQAACi9IXvX2P+bHkkvyAr+oQFv6AafFVtvtTUV7or+oFqnFNOL5NNP3MD5pqaHXZOt84TlHyfBgeqW1yAuXRi3NUl7M/wa/uB2AAAAAAAAJAgAAAAAAAAAAAQBIGrrdYq13yfJeHeBy57dlF8YqS8HhgVnWW7+Zc8tt+8Dk38wPofRWjc0lS7ZJzf3n+mAOvkCldLNPu6jfXKyCl95cH+QHLriBZ+ik8dZHvUX5Z/UCxAMgAAAAAAAAAADzkBkCMgMgN4BkBkBvARvAcvbWz5WpTqklZFY3ZerNd2ex+IFQ1mpnW9y2Mq590lz9z5P4Aayt54YGrauIH1DRx3aq4+zXBeUUBm3gOB0trzCqfapuPwa/oByNNpMgdjZ9aqmp73ZiSxzQHdrtUllPKAlSAneAZAJgTkBkBkBkAAyBjyA3gI3gIcwPLmA6wCOtA8yuA8vUIDw9ZFdqA1tVqqJxcLernHtjJJr8QK5rtlaR8ab+pfsuW/X5PivMDmVbOsdsYudUq2+NkLFwj28Hxz5gXxa+PY0B6/fF3gc7b96lQ37Moy+GQK1ZtyFa5pvwAw07W1FrxTVOfui8efIC4bC62Fb6/CnJ5UIy3t1Y7X3gdLrgJVwEq0D0rAJ6wCd8Cd8BvASpAN4DzgCMARgCHEDy4geXADy4AeXWB4lQBglok+YGGeyoP6oGJ7Gr9heQELZMOxLyA9f4djkB5/cZdjAxWaC58p4+AHOlsC/O9Gdaff1Mf0A2qNBrFzti19kDo06e1es0/cBsxqkBkVbAyKDAlRYHtRA9JASkB6QEgSB7wBGAGAG6BG6A3QI3AG4BDgA3AI6sB1QEdUBLrAjqgHVAOrAdWAVYE9WA6sCdwCdwBuAN0Cd0CVEBugTuge8ARgBgBgBgBgBgBgBgA0A3QGAGAGADQDAEYAndAjAE4AYAYAYAYAYAYAYAYAYA9AAAAAAAAAADAACAJAAQBOAGAAAAAAAAAAAAAAAAAAAAAAAAAAAAAAAAAAAAAAAAAAAAAAAAAf//Z">
            <a:extLst>
              <a:ext uri="{FF2B5EF4-FFF2-40B4-BE49-F238E27FC236}">
                <a16:creationId xmlns:a16="http://schemas.microsoft.com/office/drawing/2014/main" id="{B2351994-9680-655E-560F-F3EA985A917F}"/>
              </a:ext>
            </a:extLst>
          </p:cNvPr>
          <p:cNvSpPr>
            <a:spLocks noChangeAspect="1" noChangeArrowheads="1"/>
          </p:cNvSpPr>
          <p:nvPr/>
        </p:nvSpPr>
        <p:spPr bwMode="auto">
          <a:xfrm>
            <a:off x="471488" y="144463"/>
            <a:ext cx="2873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CO" altLang="es-CO">
              <a:solidFill>
                <a:srgbClr val="000000"/>
              </a:solidFill>
            </a:endParaRPr>
          </a:p>
        </p:txBody>
      </p:sp>
      <p:sp>
        <p:nvSpPr>
          <p:cNvPr id="2" name="CuadroTexto 8">
            <a:extLst>
              <a:ext uri="{FF2B5EF4-FFF2-40B4-BE49-F238E27FC236}">
                <a16:creationId xmlns:a16="http://schemas.microsoft.com/office/drawing/2014/main" id="{B8A19078-8803-AC78-0735-D0CBC2433B3E}"/>
              </a:ext>
            </a:extLst>
          </p:cNvPr>
          <p:cNvSpPr txBox="1">
            <a:spLocks noChangeArrowheads="1"/>
          </p:cNvSpPr>
          <p:nvPr/>
        </p:nvSpPr>
        <p:spPr bwMode="auto">
          <a:xfrm>
            <a:off x="471488" y="75775"/>
            <a:ext cx="604867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s-CO"/>
            </a:defPPr>
            <a:lvl1pPr algn="just">
              <a:defRPr sz="2000" b="1" i="1">
                <a:solidFill>
                  <a:srgbClr val="1F497D"/>
                </a:solidFill>
                <a:latin typeface="Arial titulos"/>
              </a:defRPr>
            </a:lvl1pPr>
          </a:lstStyle>
          <a:p>
            <a:r>
              <a:rPr lang="es-CO" altLang="es-CO" dirty="0"/>
              <a:t>Ingresos de transacciones sin contraprestación</a:t>
            </a:r>
          </a:p>
        </p:txBody>
      </p:sp>
      <p:sp>
        <p:nvSpPr>
          <p:cNvPr id="4" name="Rectángulo: esquinas redondeadas 3">
            <a:extLst>
              <a:ext uri="{FF2B5EF4-FFF2-40B4-BE49-F238E27FC236}">
                <a16:creationId xmlns:a16="http://schemas.microsoft.com/office/drawing/2014/main" id="{9977263E-49AE-0589-1C7D-5A3B97C44152}"/>
              </a:ext>
            </a:extLst>
          </p:cNvPr>
          <p:cNvSpPr/>
          <p:nvPr/>
        </p:nvSpPr>
        <p:spPr>
          <a:xfrm>
            <a:off x="323528" y="502506"/>
            <a:ext cx="8579408" cy="5878822"/>
          </a:xfrm>
          <a:prstGeom prst="roundRect">
            <a:avLst/>
          </a:prstGeom>
          <a:ln w="19050">
            <a:prstDash val="sysDot"/>
          </a:ln>
        </p:spPr>
        <p:style>
          <a:lnRef idx="2">
            <a:schemeClr val="accent1"/>
          </a:lnRef>
          <a:fillRef idx="1">
            <a:schemeClr val="lt1"/>
          </a:fillRef>
          <a:effectRef idx="0">
            <a:schemeClr val="accent1"/>
          </a:effectRef>
          <a:fontRef idx="minor">
            <a:schemeClr val="dk1"/>
          </a:fontRef>
        </p:style>
        <p:txBody>
          <a:bodyPr rtlCol="0" anchor="ctr"/>
          <a:lstStyle/>
          <a:p>
            <a:r>
              <a:rPr lang="es-CO" sz="1600" b="1" dirty="0">
                <a:solidFill>
                  <a:srgbClr val="000000"/>
                </a:solidFill>
                <a:latin typeface="Verdana" panose="020B0604030504040204" pitchFamily="34" charset="0"/>
              </a:rPr>
              <a:t>1</a:t>
            </a:r>
            <a:r>
              <a:rPr lang="es-CO" sz="1600" b="1" i="0" u="none" strike="noStrike" baseline="0" dirty="0">
                <a:solidFill>
                  <a:srgbClr val="000000"/>
                </a:solidFill>
                <a:latin typeface="Verdana" panose="020B0604030504040204" pitchFamily="34" charset="0"/>
              </a:rPr>
              <a:t>.3. Transferencias </a:t>
            </a:r>
          </a:p>
          <a:p>
            <a:r>
              <a:rPr lang="es-CO" sz="1600" b="0" i="0" u="none" strike="noStrike" baseline="0" dirty="0">
                <a:solidFill>
                  <a:srgbClr val="000000"/>
                </a:solidFill>
                <a:latin typeface="Verdana" panose="020B0604030504040204" pitchFamily="34" charset="0"/>
              </a:rPr>
              <a:t>1.3.1 Reconocimiento</a:t>
            </a:r>
          </a:p>
          <a:p>
            <a:pPr algn="l"/>
            <a:endParaRPr lang="es-CO" sz="1600" b="0" i="0" u="none" strike="noStrike" baseline="0" dirty="0">
              <a:solidFill>
                <a:srgbClr val="000000"/>
              </a:solidFill>
              <a:latin typeface="Verdana" panose="020B0604030504040204" pitchFamily="34" charset="0"/>
            </a:endParaRPr>
          </a:p>
          <a:p>
            <a:pPr algn="l"/>
            <a:endParaRPr lang="es-CO" sz="1600" b="0" i="0" u="none" strike="noStrike" baseline="0" dirty="0">
              <a:solidFill>
                <a:srgbClr val="000000"/>
              </a:solidFill>
              <a:latin typeface="Verdana" panose="020B0604030504040204" pitchFamily="34" charset="0"/>
            </a:endParaRPr>
          </a:p>
          <a:p>
            <a:r>
              <a:rPr lang="es-MX" sz="1600" b="0" i="0" u="none" strike="noStrike" baseline="0" dirty="0">
                <a:solidFill>
                  <a:srgbClr val="000000"/>
                </a:solidFill>
                <a:latin typeface="Verdana" panose="020B0604030504040204" pitchFamily="34" charset="0"/>
              </a:rPr>
              <a:t>11. Las estipulaciones son especificaciones que le imponen a la entidad receptora del activo una obligación de </a:t>
            </a:r>
            <a:r>
              <a:rPr lang="es-MX" sz="1600" b="0" i="0" u="none" strike="sngStrike" baseline="0" dirty="0" err="1">
                <a:solidFill>
                  <a:srgbClr val="871723"/>
                </a:solidFill>
                <a:latin typeface="Verdana" panose="020B0604030504040204" pitchFamily="34" charset="0"/>
              </a:rPr>
              <a:t>rendimiento</a:t>
            </a:r>
            <a:r>
              <a:rPr lang="es-MX" sz="1600" b="0" i="0" u="none" strike="noStrike" baseline="0" dirty="0" err="1">
                <a:solidFill>
                  <a:srgbClr val="376D95"/>
                </a:solidFill>
                <a:latin typeface="Verdana" panose="020B0604030504040204" pitchFamily="34" charset="0"/>
              </a:rPr>
              <a:t>desempeño</a:t>
            </a:r>
            <a:r>
              <a:rPr lang="es-MX" sz="1600" b="0" i="0" u="none" strike="noStrike" baseline="0" dirty="0">
                <a:solidFill>
                  <a:srgbClr val="000000"/>
                </a:solidFill>
                <a:latin typeface="Verdana" panose="020B0604030504040204" pitchFamily="34" charset="0"/>
              </a:rPr>
              <a:t>. Existirá una obligación de </a:t>
            </a:r>
            <a:r>
              <a:rPr lang="es-MX" sz="1600" b="0" i="0" u="none" strike="sngStrike" baseline="0" dirty="0" err="1">
                <a:solidFill>
                  <a:srgbClr val="871723"/>
                </a:solidFill>
                <a:latin typeface="Verdana" panose="020B0604030504040204" pitchFamily="34" charset="0"/>
              </a:rPr>
              <a:t>rendimiento</a:t>
            </a:r>
            <a:r>
              <a:rPr lang="es-MX" sz="1600" b="0" i="0" u="none" strike="noStrike" baseline="0" dirty="0" err="1">
                <a:solidFill>
                  <a:srgbClr val="376D95"/>
                </a:solidFill>
                <a:latin typeface="Verdana" panose="020B0604030504040204" pitchFamily="34" charset="0"/>
              </a:rPr>
              <a:t>desempeño</a:t>
            </a:r>
            <a:r>
              <a:rPr lang="es-MX" sz="1600" b="0" i="0" u="none" strike="noStrike" baseline="0" dirty="0">
                <a:solidFill>
                  <a:srgbClr val="376D95"/>
                </a:solidFill>
                <a:latin typeface="Verdana" panose="020B0604030504040204" pitchFamily="34" charset="0"/>
              </a:rPr>
              <a:t> </a:t>
            </a:r>
            <a:r>
              <a:rPr lang="es-MX" sz="1600" b="0" i="0" u="none" strike="noStrike" baseline="0" dirty="0">
                <a:solidFill>
                  <a:srgbClr val="000000"/>
                </a:solidFill>
                <a:latin typeface="Verdana" panose="020B0604030504040204" pitchFamily="34" charset="0"/>
              </a:rPr>
              <a:t>cuando la entidad deba usar o consumir el beneficio económico futuro o el potencial de servicio del activo transferido para un propósito </a:t>
            </a:r>
            <a:r>
              <a:rPr lang="es-MX" sz="1600" b="0" i="0" u="none" strike="sngStrike" baseline="0" dirty="0" err="1">
                <a:solidFill>
                  <a:srgbClr val="871723"/>
                </a:solidFill>
                <a:latin typeface="Verdana" panose="020B0604030504040204" pitchFamily="34" charset="0"/>
              </a:rPr>
              <a:t>particular</a:t>
            </a:r>
            <a:r>
              <a:rPr lang="es-MX" sz="1600" b="0" i="0" u="none" strike="noStrike" baseline="0" dirty="0" err="1">
                <a:solidFill>
                  <a:srgbClr val="376D95"/>
                </a:solidFill>
                <a:latin typeface="Verdana" panose="020B0604030504040204" pitchFamily="34" charset="0"/>
              </a:rPr>
              <a:t>concreto</a:t>
            </a:r>
            <a:r>
              <a:rPr lang="es-MX" sz="1600" b="0" i="0" u="none" strike="noStrike" baseline="0" dirty="0">
                <a:solidFill>
                  <a:srgbClr val="000000"/>
                </a:solidFill>
                <a:latin typeface="Verdana" panose="020B0604030504040204" pitchFamily="34" charset="0"/>
              </a:rPr>
              <a:t>. Las estipulaciones relacionadas con un activo transferido podrán ser restricciones o condiciones. </a:t>
            </a:r>
          </a:p>
          <a:p>
            <a:endParaRPr lang="es-CO" sz="1600" b="0" i="0" u="none" strike="noStrike" baseline="0" dirty="0">
              <a:solidFill>
                <a:srgbClr val="000000"/>
              </a:solidFill>
              <a:latin typeface="Verdana" panose="020B0604030504040204" pitchFamily="34" charset="0"/>
            </a:endParaRPr>
          </a:p>
          <a:p>
            <a:r>
              <a:rPr lang="es-MX" sz="1600" b="0" i="0" u="none" strike="noStrike" baseline="0" dirty="0">
                <a:solidFill>
                  <a:srgbClr val="000000"/>
                </a:solidFill>
                <a:latin typeface="Verdana" panose="020B0604030504040204" pitchFamily="34" charset="0"/>
              </a:rPr>
              <a:t>12. Existirán restricciones cuando se requiera que la entidad receptora use o consuma el beneficio económico futuro o el potencial de servicio del activo transferido para un propósito </a:t>
            </a:r>
            <a:r>
              <a:rPr lang="es-MX" sz="1600" b="0" i="0" u="none" strike="sngStrike" baseline="0" dirty="0">
                <a:solidFill>
                  <a:srgbClr val="871723"/>
                </a:solidFill>
                <a:latin typeface="Verdana" panose="020B0604030504040204" pitchFamily="34" charset="0"/>
              </a:rPr>
              <a:t>particular, </a:t>
            </a:r>
            <a:r>
              <a:rPr lang="es-MX" sz="1600" b="0" i="0" u="none" strike="sngStrike" baseline="0" dirty="0" err="1">
                <a:solidFill>
                  <a:srgbClr val="871723"/>
                </a:solidFill>
                <a:latin typeface="Verdana" panose="020B0604030504040204" pitchFamily="34" charset="0"/>
              </a:rPr>
              <a:t>pero</a:t>
            </a:r>
            <a:r>
              <a:rPr lang="es-MX" sz="1600" b="0" i="0" u="none" strike="noStrike" baseline="0" dirty="0" err="1">
                <a:solidFill>
                  <a:srgbClr val="376D95"/>
                </a:solidFill>
                <a:latin typeface="Verdana" panose="020B0604030504040204" pitchFamily="34" charset="0"/>
              </a:rPr>
              <a:t>concreto</a:t>
            </a:r>
            <a:r>
              <a:rPr lang="es-MX" sz="1600" b="0" i="0" u="none" strike="noStrike" baseline="0" dirty="0">
                <a:solidFill>
                  <a:srgbClr val="376D95"/>
                </a:solidFill>
                <a:latin typeface="Verdana" panose="020B0604030504040204" pitchFamily="34" charset="0"/>
              </a:rPr>
              <a:t>, sin </a:t>
            </a:r>
            <a:r>
              <a:rPr lang="es-MX" sz="1600" b="0" i="0" u="none" strike="noStrike" baseline="0" dirty="0">
                <a:solidFill>
                  <a:srgbClr val="000000"/>
                </a:solidFill>
                <a:latin typeface="Verdana" panose="020B0604030504040204" pitchFamily="34" charset="0"/>
              </a:rPr>
              <a:t>que </a:t>
            </a:r>
            <a:r>
              <a:rPr lang="es-MX" sz="1600" b="0" i="0" u="none" strike="sngStrike" baseline="0" dirty="0">
                <a:solidFill>
                  <a:srgbClr val="871723"/>
                </a:solidFill>
                <a:latin typeface="Verdana" panose="020B0604030504040204" pitchFamily="34" charset="0"/>
              </a:rPr>
              <a:t>si estos </a:t>
            </a:r>
            <a:r>
              <a:rPr lang="es-MX" sz="1600" b="0" i="0" u="none" strike="noStrike" baseline="0" dirty="0">
                <a:solidFill>
                  <a:srgbClr val="376D95"/>
                </a:solidFill>
                <a:latin typeface="Verdana" panose="020B0604030504040204" pitchFamily="34" charset="0"/>
              </a:rPr>
              <a:t>se requiera su devolución al transferidor cuando este </a:t>
            </a:r>
            <a:r>
              <a:rPr lang="es-MX" sz="1600" b="0" i="0" u="none" strike="noStrike" baseline="0" dirty="0">
                <a:solidFill>
                  <a:srgbClr val="000000"/>
                </a:solidFill>
                <a:latin typeface="Verdana" panose="020B0604030504040204" pitchFamily="34" charset="0"/>
              </a:rPr>
              <a:t>no se </a:t>
            </a:r>
            <a:r>
              <a:rPr lang="es-MX" sz="1600" b="0" i="0" u="none" strike="noStrike" baseline="0" dirty="0" err="1">
                <a:solidFill>
                  <a:srgbClr val="000000"/>
                </a:solidFill>
                <a:latin typeface="Verdana" panose="020B0604030504040204" pitchFamily="34" charset="0"/>
              </a:rPr>
              <a:t>us</a:t>
            </a:r>
            <a:r>
              <a:rPr lang="es-MX" sz="1600" b="0" i="0" u="none" strike="sngStrike" baseline="0" dirty="0" err="1">
                <a:solidFill>
                  <a:srgbClr val="871723"/>
                </a:solidFill>
                <a:latin typeface="Verdana" panose="020B0604030504040204" pitchFamily="34" charset="0"/>
              </a:rPr>
              <a:t>an</a:t>
            </a:r>
            <a:r>
              <a:rPr lang="es-MX" sz="1600" b="0" i="0" u="none" strike="noStrike" baseline="0" dirty="0" err="1">
                <a:solidFill>
                  <a:srgbClr val="376D95"/>
                </a:solidFill>
                <a:latin typeface="Verdana" panose="020B0604030504040204" pitchFamily="34" charset="0"/>
              </a:rPr>
              <a:t>e</a:t>
            </a:r>
            <a:r>
              <a:rPr lang="es-MX" sz="1600" b="0" i="0" u="none" strike="noStrike" baseline="0" dirty="0">
                <a:solidFill>
                  <a:srgbClr val="376D95"/>
                </a:solidFill>
                <a:latin typeface="Verdana" panose="020B0604030504040204" pitchFamily="34" charset="0"/>
              </a:rPr>
              <a:t> </a:t>
            </a:r>
            <a:r>
              <a:rPr lang="es-MX" sz="1600" b="0" i="0" u="none" strike="noStrike" baseline="0" dirty="0">
                <a:solidFill>
                  <a:srgbClr val="000000"/>
                </a:solidFill>
                <a:latin typeface="Verdana" panose="020B0604030504040204" pitchFamily="34" charset="0"/>
              </a:rPr>
              <a:t>o </a:t>
            </a:r>
            <a:r>
              <a:rPr lang="es-MX" sz="1600" b="0" i="0" u="none" strike="noStrike" baseline="0" dirty="0" err="1">
                <a:solidFill>
                  <a:srgbClr val="000000"/>
                </a:solidFill>
                <a:latin typeface="Verdana" panose="020B0604030504040204" pitchFamily="34" charset="0"/>
              </a:rPr>
              <a:t>consum</a:t>
            </a:r>
            <a:r>
              <a:rPr lang="es-MX" sz="1600" b="0" i="0" u="none" strike="sngStrike" baseline="0" dirty="0" err="1">
                <a:solidFill>
                  <a:srgbClr val="871723"/>
                </a:solidFill>
                <a:latin typeface="Verdana" panose="020B0604030504040204" pitchFamily="34" charset="0"/>
              </a:rPr>
              <a:t>en</a:t>
            </a:r>
            <a:r>
              <a:rPr lang="es-MX" sz="1600" b="0" i="0" u="none" strike="noStrike" baseline="0" dirty="0" err="1">
                <a:solidFill>
                  <a:srgbClr val="376D95"/>
                </a:solidFill>
                <a:latin typeface="Verdana" panose="020B0604030504040204" pitchFamily="34" charset="0"/>
              </a:rPr>
              <a:t>a</a:t>
            </a:r>
            <a:r>
              <a:rPr lang="es-MX" sz="1600" b="0" i="0" u="none" strike="noStrike" baseline="0" dirty="0">
                <a:solidFill>
                  <a:srgbClr val="376D95"/>
                </a:solidFill>
                <a:latin typeface="Verdana" panose="020B0604030504040204" pitchFamily="34" charset="0"/>
              </a:rPr>
              <a:t> </a:t>
            </a:r>
            <a:r>
              <a:rPr lang="es-MX" sz="1600" b="0" i="0" u="none" strike="noStrike" baseline="0" dirty="0">
                <a:solidFill>
                  <a:srgbClr val="000000"/>
                </a:solidFill>
                <a:latin typeface="Verdana" panose="020B0604030504040204" pitchFamily="34" charset="0"/>
              </a:rPr>
              <a:t>como se especifica</a:t>
            </a:r>
            <a:r>
              <a:rPr lang="es-MX" sz="1600" b="0" i="0" u="none" strike="sngStrike" baseline="0" dirty="0">
                <a:solidFill>
                  <a:srgbClr val="871723"/>
                </a:solidFill>
                <a:latin typeface="Verdana" panose="020B0604030504040204" pitchFamily="34" charset="0"/>
              </a:rPr>
              <a:t>, no se requiera su devolución a la entidad que transfirió el activo</a:t>
            </a:r>
            <a:r>
              <a:rPr lang="es-MX" sz="1600" b="0" i="0" u="none" strike="noStrike" baseline="0" dirty="0">
                <a:solidFill>
                  <a:srgbClr val="871723"/>
                </a:solidFill>
                <a:latin typeface="Verdana" panose="020B0604030504040204" pitchFamily="34" charset="0"/>
              </a:rPr>
              <a:t>.</a:t>
            </a:r>
            <a:r>
              <a:rPr lang="es-MX" sz="1600" b="0" i="0" u="none" strike="noStrike" baseline="0" dirty="0">
                <a:solidFill>
                  <a:srgbClr val="376D95"/>
                </a:solidFill>
                <a:latin typeface="Verdana" panose="020B0604030504040204" pitchFamily="34" charset="0"/>
              </a:rPr>
              <a:t>. </a:t>
            </a:r>
            <a:r>
              <a:rPr lang="es-MX" sz="1600" b="0" i="0" u="none" strike="noStrike" baseline="0" dirty="0">
                <a:solidFill>
                  <a:srgbClr val="000000"/>
                </a:solidFill>
                <a:latin typeface="Verdana" panose="020B0604030504040204" pitchFamily="34" charset="0"/>
              </a:rPr>
              <a:t>En este caso, si la entidad </a:t>
            </a:r>
            <a:r>
              <a:rPr lang="es-MX" sz="1600" b="0" i="0" u="none" strike="sngStrike" baseline="0" dirty="0" err="1">
                <a:solidFill>
                  <a:srgbClr val="871723"/>
                </a:solidFill>
                <a:latin typeface="Verdana" panose="020B0604030504040204" pitchFamily="34" charset="0"/>
              </a:rPr>
              <a:t>beneficiaria</a:t>
            </a:r>
            <a:r>
              <a:rPr lang="es-MX" sz="1600" b="0" i="0" u="none" strike="noStrike" baseline="0" dirty="0" err="1">
                <a:solidFill>
                  <a:srgbClr val="376D95"/>
                </a:solidFill>
                <a:latin typeface="Verdana" panose="020B0604030504040204" pitchFamily="34" charset="0"/>
              </a:rPr>
              <a:t>receptora</a:t>
            </a:r>
            <a:r>
              <a:rPr lang="es-MX" sz="1600" b="0" i="0" u="none" strike="noStrike" baseline="0" dirty="0">
                <a:solidFill>
                  <a:srgbClr val="376D95"/>
                </a:solidFill>
                <a:latin typeface="Verdana" panose="020B0604030504040204" pitchFamily="34" charset="0"/>
              </a:rPr>
              <a:t> </a:t>
            </a:r>
            <a:r>
              <a:rPr lang="es-MX" sz="1600" b="0" i="0" u="none" strike="noStrike" baseline="0" dirty="0">
                <a:solidFill>
                  <a:srgbClr val="000000"/>
                </a:solidFill>
                <a:latin typeface="Verdana" panose="020B0604030504040204" pitchFamily="34" charset="0"/>
              </a:rPr>
              <a:t>del activo transferido evalúa que </a:t>
            </a:r>
            <a:r>
              <a:rPr lang="es-MX" sz="1600" b="0" i="0" u="none" strike="sngStrike" baseline="0" dirty="0">
                <a:solidFill>
                  <a:srgbClr val="871723"/>
                </a:solidFill>
                <a:latin typeface="Verdana" panose="020B0604030504040204" pitchFamily="34" charset="0"/>
              </a:rPr>
              <a:t>su</a:t>
            </a:r>
            <a:r>
              <a:rPr lang="es-MX" sz="1600" b="0" i="0" u="none" strike="noStrike" baseline="0" dirty="0">
                <a:solidFill>
                  <a:srgbClr val="376D95"/>
                </a:solidFill>
                <a:latin typeface="Verdana" panose="020B0604030504040204" pitchFamily="34" charset="0"/>
              </a:rPr>
              <a:t>la </a:t>
            </a:r>
            <a:r>
              <a:rPr lang="es-MX" sz="1600" b="0" i="0" u="none" strike="noStrike" baseline="0" dirty="0">
                <a:solidFill>
                  <a:srgbClr val="000000"/>
                </a:solidFill>
                <a:latin typeface="Verdana" panose="020B0604030504040204" pitchFamily="34" charset="0"/>
              </a:rPr>
              <a:t>transferencia le impone restricciones, reconocerá un ingreso en el resultado del periodo cuando </a:t>
            </a:r>
            <a:r>
              <a:rPr lang="es-MX" sz="1600" b="0" i="0" u="none" strike="sngStrike" baseline="0" dirty="0">
                <a:solidFill>
                  <a:srgbClr val="871723"/>
                </a:solidFill>
                <a:latin typeface="Verdana" panose="020B0604030504040204" pitchFamily="34" charset="0"/>
              </a:rPr>
              <a:t>se den las </a:t>
            </a:r>
            <a:r>
              <a:rPr lang="es-MX" sz="1600" b="0" i="0" u="none" strike="sngStrike" baseline="0" dirty="0" err="1">
                <a:solidFill>
                  <a:srgbClr val="871723"/>
                </a:solidFill>
                <a:latin typeface="Verdana" panose="020B0604030504040204" pitchFamily="34" charset="0"/>
              </a:rPr>
              <a:t>condiciones</a:t>
            </a:r>
            <a:r>
              <a:rPr lang="es-MX" sz="1600" b="0" i="0" u="none" strike="noStrike" baseline="0" dirty="0" err="1">
                <a:solidFill>
                  <a:srgbClr val="376D95"/>
                </a:solidFill>
                <a:latin typeface="Verdana" panose="020B0604030504040204" pitchFamily="34" charset="0"/>
              </a:rPr>
              <a:t>surja</a:t>
            </a:r>
            <a:r>
              <a:rPr lang="es-MX" sz="1600" b="0" i="0" u="none" strike="noStrike" baseline="0" dirty="0">
                <a:solidFill>
                  <a:srgbClr val="376D95"/>
                </a:solidFill>
                <a:latin typeface="Verdana" panose="020B0604030504040204" pitchFamily="34" charset="0"/>
              </a:rPr>
              <a:t> el derecho </a:t>
            </a:r>
            <a:r>
              <a:rPr lang="es-MX" sz="1600" b="0" i="0" u="none" strike="noStrike" baseline="0" dirty="0">
                <a:solidFill>
                  <a:srgbClr val="000000"/>
                </a:solidFill>
                <a:latin typeface="Verdana" panose="020B0604030504040204" pitchFamily="34" charset="0"/>
              </a:rPr>
              <a:t>de </a:t>
            </a:r>
            <a:r>
              <a:rPr lang="es-MX" sz="1600" b="0" i="0" u="none" strike="noStrike" baseline="0" dirty="0">
                <a:solidFill>
                  <a:srgbClr val="376D95"/>
                </a:solidFill>
                <a:latin typeface="Verdana" panose="020B0604030504040204" pitchFamily="34" charset="0"/>
              </a:rPr>
              <a:t>recibir el activo monetario o la entidad obtenga el </a:t>
            </a:r>
            <a:r>
              <a:rPr lang="es-MX" sz="1600" b="0" i="0" u="none" strike="noStrike" baseline="0" dirty="0">
                <a:solidFill>
                  <a:srgbClr val="000000"/>
                </a:solidFill>
                <a:latin typeface="Verdana" panose="020B0604030504040204" pitchFamily="34" charset="0"/>
              </a:rPr>
              <a:t>control del activo </a:t>
            </a:r>
            <a:r>
              <a:rPr lang="es-MX" sz="1600" b="0" i="0" u="none" strike="noStrike" baseline="0" dirty="0">
                <a:solidFill>
                  <a:srgbClr val="376D95"/>
                </a:solidFill>
                <a:latin typeface="Verdana" panose="020B0604030504040204" pitchFamily="34" charset="0"/>
              </a:rPr>
              <a:t>no monetario</a:t>
            </a:r>
            <a:r>
              <a:rPr lang="es-MX" sz="1600" b="0" i="0" u="none" strike="noStrike" baseline="0" dirty="0">
                <a:solidFill>
                  <a:srgbClr val="000000"/>
                </a:solidFill>
                <a:latin typeface="Verdana" panose="020B0604030504040204" pitchFamily="34" charset="0"/>
              </a:rPr>
              <a:t>. </a:t>
            </a:r>
          </a:p>
        </p:txBody>
      </p:sp>
    </p:spTree>
    <p:extLst>
      <p:ext uri="{BB962C8B-B14F-4D97-AF65-F5344CB8AC3E}">
        <p14:creationId xmlns:p14="http://schemas.microsoft.com/office/powerpoint/2010/main" val="1073819599"/>
      </p:ext>
    </p:extLst>
  </p:cSld>
  <p:clrMapOvr>
    <a:overrideClrMapping bg1="lt1" tx1="dk1" bg2="lt2" tx2="dk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8434" name="AutoShape 15" descr="data:image/jpeg;base64,/9j/4AAQSkZJRgABAQAAAQABAAD/2wCEAAkGBxAQDxANDxAPDw4QDxAQDg0PDA8PDw8OFREWFhYSFBQYHCggGBolGxQUIT0hJSkrLi4uFx8zODMsNygtLisBCgoKDg0OGhAQGywmHyQsLDQtMDc3LCwvLC4sLDQsLy0sLTQsLDEsLDAsLDQsLC0sLCwsLCwsLCwsLCwsLCwsLP/AABEIAOEA4QMBEQACEQEDEQH/xAAbAAEAAgMBAQAAAAAAAAAAAAAAAQYDBAUCB//EAEAQAAICAQEEBgYHBgUFAAAAAAABAgMRBAUSITEGE0FRYZEiMlJxgbEjQnKCocHRBxRDYuHxFTM0ssIWJFNz8P/EABoBAQADAQEBAAAAAAAAAAAAAAACAwQBBQb/xAAxEQEAAgEDAgMGAwkAAAAAAAAAAQIDBBExEiEFE0FCUWFxsdEiMpEUIzNicoGhwfH/2gAMAwEAAhEDEQA/APuAAAAAAAAAAAAAAAAAAAAAAAAAAAAAAAAAAAAAAAAAc3be3tNo4b+ptjXn1Y85zfdGK4sha8V5X4NNkzTtSPsq8v2h7zfU6K2cF9aVtdba790r86fSG6vhtOLZI3/V1di9NdNqJqmanprperXbjEn3RkuDZ2uasztPaVefwzLjr11mLV98fZZS55wAAAAAAAAAAAAAAAAAAAAABIEASBAEgVvpp0ojs+lbq6zVXNx09HtS9qX8qK736e0ctWl03mzNrdqxzP8Ar5vnej0jtnLU6ubv1c+LnLjGC9mtfVSK4p6zy15NTvHRSNqx6ff3s04uEs93k0dlGtmDaVULI8GsvisPin3ruZXesWhv02e2O28L1+zrbs9TRKi5uV+mahKT52Vv1ZPx4Y+BPBeZjpnmGPxXS1x3jLj/AC27/KfWFuNDyUgAIAAAAACQIAASAAAAIAASAAgAAAAY9TqI1wlbN7sIRcpSfZFLLOTO0bpVrNrRWOZfHapz12os2pcnmz0NNB/w9Mn6KXi+fxKaRvPVL0dXeMcRgpxHPxlmsi48S2WOsteV7te7nEV9bC4vuX6/3IbLott2eqZbstyeXF8Mt8vEjML6XbnRvXPSbTq3v8vURdUn2PtjLzx5lEW6MsfF6eTF+0aG0etZ3h9aNz5gAAAIckuYHjrUBKsA9KQEgAAAAAAAAAEgAIAAAAFL/alq3+616KDxPW3RqeOaqj6U/wAFj4lOXvtX3vQ0EdM2zT7Mf5ntDiQpUIqMVhRSSS7Ei2I2YbW6p3loa95xBcHLhntS7X5Y8zkp1naN2CWhnuuUIScY83GLaQcizSutfqy5rk8cUcmF1btPVa5ylp/aqm2pdrWYtfIxZ4/FV9F4XbfDk39z7dsPaEdRSpxeXFuua7VZB4afz+Jtpbqjd81qMM4skxLoE1ABjvtUVl/Bd7A50tTl5bAmNwGSNoGRWAZabuOH8AM4AAAAAAAAABIEAAJAgChdJqv3jbNFfZptHKeP57J4+UUUWn978oenjrtop/mt9IZ7tmy7EW9Tz+iXAeklKc5YeI4jnxfpP5ryETDt4mOy1uUKNPl4UIQ48uLx82wi+a66O/Jzhc4yfOEsOOcdi7A45MYSeohXLdzlZcF2NmTN3yR8H0vh0eXo7Wn2lp6MdJZaXU2zS36LpydlaeHnPCcfHHmiNLzS3wWajSV1OKscWjj7LlT0vsjOKvphXXJr6VTluqtv18td3E0Rmj1ePfw63sd3b2V0h0mqk4UXQnNcXDjGWO/dfHBZXJW3EsubS5sMb3rMQ1tr6v6RwXKPD4k2dpq8DJG8DLG4DIrgPXXgdeizeipd6A9gAAAAAAkCAJAgAAAAUTWRf+OXYzx0VOPcpSyZrfxZ+T1q99DX+qfpDqzVvYn5EmRyNnztSnuxz6fH0c/ViErR3a+29PZqIKEoSjh5WMpP3rJ2L7K5xxKm7T2XbTmUoNwWXvYTSXbl/wBiXXGyFcVrWiseriaC3Ds1D7PU+01iK+HF/AyV7zNpfSZoila4K+jNotR6S8jsV3Rtl6YfQnqoOuuDeHGuMXl5/wDuZbanZ5uLUWi0zDlbVl1K02pqxC6Go3I2wbU3CfBruwU3rNYiYelgzRmval+9Zjj5OnLatnWpW4l1jaU0t17/ADw1y44ZfTLO+0vP1OhxeXOTFPHMN6GoNDx2aF4GeNwGRXgHeB39jSzSn4yx5gbwAAAAAAJAgAAAAAAFP6S2rS7S0etkvorarNLY+6ed+Hzl5IzZZ6bxZ62jr52lyYo5iYtH0lvajpDFerHzZLzFFdN75Vqzbc63NR4RnJvh2S/tjyI7r/KaF2v1NvqKb8eKXmcPKVLpHrL5TWj6zfnPHWQhJyUU3wi+9vuK7finphv0+KuCvnX/ALN3/o6+MIPUzjpasZjBrrNRY+2XVppRX2mvcXxinhgvrqxMzzLBqejyrmpaeV1sVFS37YQhFS7YuMW38TvRsqnU+ZHfs15avUQzvReFzknlJd43drEejHbthW20wT+iofWSftWdi8yufxTs1YonFS1p5nh2Y7Ud1tVa47kutm+6KTS82zsV3tCFr9GG0z69nbq1BpeM267wM8bwPavAh3gXfZdLhTXF893L97eX8wNoAAAAAAAAAAAAAADmdI9jQ1umnppvG9hwmuddkXmMl8SF6ReuzRpNRbT5YyR/2FA0j6ub02vk6L4cFvLdrvXZKE3weTJE7drPetjrkjzMHeJ/WPnD3tTaeioi0mpS74yTefFvgLZKxw7i0mW/o5Glu12031GkjONecT1MvRorj4yx6T8EKxbJwnmth0kb3nefcvPRXoJpdB9M279QuLusWFF9rjHs9/E1UxxTh4Gq1mTPO88K/tjUu+6Vj5N+iu6K5IsZDRtReXyXP3AhzatN105xs01ltM20t2mclut8OKRCIhfbJasxsuN/7P8AZ11MIvTLTzUY8aXuSXDk+aZ3ogjU5N95ndg13QejT6Xd0VbVkG5zcpOdlyxxy3zfchFYhDJltk/MqKkSVs0LQM0bwPf7wB3Oi+znfYrZL6Kt83ynNcooC8AAAAAAAAAAACQAAAAA1dfs+m+PV31V2w9mcFJfictWJ5WY8t8c70mYlyaehezYS346OjK5ZhlL4MrjDSPRpt4jqbRtN5d2mqMIqMIxhFcoxiope5ItY5mZneUaiG9CUVwbjJJ+LWA4+R62+VVjqlFqcZbss8MM5M7LMeObztBCyU2oT4RbWd3nu54kd91vlxTvL61pXDq4dXjq91bndu44E2bfd5s1tUedkF4byyBgltehfxPKE38kBUdsaSm26VlUXFS4y4YUpdrx2AaUtlLHBvyA0NTopxaSjKWXiO7Ftt92AO5sTojbNqzU/RV/+LKdkl4+z8/cBeaKYwioQSjGKworkkBkAAAAAAAAAAAEAAAAAAAAAAFX6d7Prlp3c4rrYyilPHFxb5PvDsTMTvCj6SWMLuOREQlfJa3LsU6yShu7zwuSy8I6g8w1XpJLm2B04PIGzXWBmVSAyQgv6gdPSazGIyeV39qA6IAAAAAAAAAAAASAAAAAAAAAAaG2tB+8UTpT3XLDjJ8lJPKz4AUK3orrYPhVGfjC2HHzaAwW7M1sVx0t33Yqz/a2A2XppqUpWRlCSeNycXGUfenyA71MQNysD1ZLAGlZqcATTq8gWHZes3luPn9V/kB0gAAAAAAAAAABAAAAAAAAAAAAAeLbFGMpvlGLk/clkCjbzlKU3zlJyfvbyBs1gbEGB5um8AcK+i6y6FVWHKbws8ku9+AGFXzqslVanCyDxKL+fivEDu7O1mcceIFs0d+/HPb2/qBnAAAAAAAAAAAAAAAAAAAAAAAc7b9u7RJds2o/Dm/wQFWiBmgwM0WB5sYG10YoTussfOMEl4bz/oBs9KNgLVQ34YjqIL0JclJexLw+QFE0l06puFicJweJQksNMC5bJ2knjjxAsdViksoD2AAAAAAAAAAAJAAQAAkCAAEgQBwelFv+XD7Un8kBXetAz12AbEJATJAbfRyzdvlD24fin/VgWUDmba2HTql6a3bEsRuj668H3rwYFJ1mnu0VijavRb9C1epP9H4AblfSRKON7D94Ex6S9u8394DYXSxLlJ+7mBYthbRlqK3Y4SglLEXJY3ljmvADpgQBIAABAAAAAAAAAAAAAVLpZb9Ml3QX5gVud4GejUAdCmwDYUgNrYUM6lP2YSb/AAQFoAAYNbpK7q5VWxU4SXFP5rufiB8+270LsqzZp3K6rm4fxYr/AJAViMUn7uwDs7K2s62uSA+hbG2oropN+l2eIHUAAAAAAAAAAAAAAAAAAFJ6YS+nf2I/ICq3zA86bVreSYFg0k8oDfggOl0eWLZ/+v8A5ICwgAAADlbS6O6XUNytqW++dkJShL4uPP4gVfa3QiVf0mmlKxLnVPG/918mBHR/Zut6yCdUqa4yTlOeI+inyS7QL8AAAAAEgAAAAAAAAAAABROmb/7h/Yj8gKvcBoyqcpKMVmTaUcd7fAC2X6SWmt6mbz6MWpd+Y8fxyvgBv0SygOjsaWL4/wAya/P8gLKAAAAAEASBAAABIACAAAAAAAAAAAAAonTL/Uy+zD5AVqaA3+iWjVmtqzyhmx/d5fjgC1dNNNnqrlzTcJe58V8mBx9Hb2AdPTz3Zwn3Si37s8QLZkAAAAAAAAAAAAJAgAAAAAAAAAAAAKF0u/1M/dD/AGoCvWMCw9AKs6iyfZGprzkv0AtfSKjf01mOLilNfB8fwyBR67cMDpae9NYAuOht364S74rPvXBgZwAAAAAAAAAAAAAAAAAAAAAGQAACi9IXvX2P+bHkkvyAr+oQFv6AafFVtvtTUV7or+oFqnFNOL5NNP3MD5pqaHXZOt84TlHyfBgeqW1yAuXRi3NUl7M/wa/uB2AAAAAAAAJAgAAAAAAAAAAAQBIGrrdYq13yfJeHeBy57dlF8YqS8HhgVnWW7+Zc8tt+8Dk38wPofRWjc0lS7ZJzf3n+mAOvkCldLNPu6jfXKyCl95cH+QHLriBZ+ik8dZHvUX5Z/UCxAMgAAAAAAAAAADzkBkCMgMgN4BkBkBvARvAcvbWz5WpTqklZFY3ZerNd2ex+IFQ1mpnW9y2Mq590lz9z5P4Aayt54YGrauIH1DRx3aq4+zXBeUUBm3gOB0trzCqfapuPwa/oByNNpMgdjZ9aqmp73ZiSxzQHdrtUllPKAlSAneAZAJgTkBkBkBkAAyBjyA3gI3gIcwPLmA6wCOtA8yuA8vUIDw9ZFdqA1tVqqJxcLernHtjJJr8QK5rtlaR8ab+pfsuW/X5PivMDmVbOsdsYudUq2+NkLFwj28Hxz5gXxa+PY0B6/fF3gc7b96lQ37Moy+GQK1ZtyFa5pvwAw07W1FrxTVOfui8efIC4bC62Fb6/CnJ5UIy3t1Y7X3gdLrgJVwEq0D0rAJ6wCd8Cd8BvASpAN4DzgCMARgCHEDy4geXADy4AeXWB4lQBglok+YGGeyoP6oGJ7Gr9heQELZMOxLyA9f4djkB5/cZdjAxWaC58p4+AHOlsC/O9Gdaff1Mf0A2qNBrFzti19kDo06e1es0/cBsxqkBkVbAyKDAlRYHtRA9JASkB6QEgSB7wBGAGAG6BG6A3QI3AG4BDgA3AI6sB1QEdUBLrAjqgHVAOrAdWAVYE9WA6sCdwCdwBuAN0Cd0CVEBugTuge8ARgBgBgBgBgBgBgBgA0A3QGAGAGADQDAEYAndAjAE4AYAYAYAYAYAYAYAYAYA9AAAAAAAAAADAACAJAAQBOAGAAAAAAAAAAAAAAAAAAAAAAAAAAAAAAAAAAAAAAAAAAAAAAAAAf//Z">
            <a:extLst>
              <a:ext uri="{FF2B5EF4-FFF2-40B4-BE49-F238E27FC236}">
                <a16:creationId xmlns:a16="http://schemas.microsoft.com/office/drawing/2014/main" id="{B2351994-9680-655E-560F-F3EA985A917F}"/>
              </a:ext>
            </a:extLst>
          </p:cNvPr>
          <p:cNvSpPr>
            <a:spLocks noChangeAspect="1" noChangeArrowheads="1"/>
          </p:cNvSpPr>
          <p:nvPr/>
        </p:nvSpPr>
        <p:spPr bwMode="auto">
          <a:xfrm>
            <a:off x="471488" y="144463"/>
            <a:ext cx="2873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CO" altLang="es-CO">
              <a:solidFill>
                <a:srgbClr val="000000"/>
              </a:solidFill>
            </a:endParaRPr>
          </a:p>
        </p:txBody>
      </p:sp>
      <p:sp>
        <p:nvSpPr>
          <p:cNvPr id="2" name="CuadroTexto 8">
            <a:extLst>
              <a:ext uri="{FF2B5EF4-FFF2-40B4-BE49-F238E27FC236}">
                <a16:creationId xmlns:a16="http://schemas.microsoft.com/office/drawing/2014/main" id="{B8A19078-8803-AC78-0735-D0CBC2433B3E}"/>
              </a:ext>
            </a:extLst>
          </p:cNvPr>
          <p:cNvSpPr txBox="1">
            <a:spLocks noChangeArrowheads="1"/>
          </p:cNvSpPr>
          <p:nvPr/>
        </p:nvSpPr>
        <p:spPr bwMode="auto">
          <a:xfrm>
            <a:off x="471488" y="75775"/>
            <a:ext cx="604867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s-CO"/>
            </a:defPPr>
            <a:lvl1pPr algn="just">
              <a:defRPr sz="2000" b="1" i="1">
                <a:solidFill>
                  <a:srgbClr val="1F497D"/>
                </a:solidFill>
                <a:latin typeface="Arial titulos"/>
              </a:defRPr>
            </a:lvl1pPr>
          </a:lstStyle>
          <a:p>
            <a:r>
              <a:rPr lang="es-CO" altLang="es-CO" dirty="0"/>
              <a:t>Ingresos de transacciones sin contraprestación</a:t>
            </a:r>
          </a:p>
        </p:txBody>
      </p:sp>
      <p:sp>
        <p:nvSpPr>
          <p:cNvPr id="4" name="Rectángulo: esquinas redondeadas 3">
            <a:extLst>
              <a:ext uri="{FF2B5EF4-FFF2-40B4-BE49-F238E27FC236}">
                <a16:creationId xmlns:a16="http://schemas.microsoft.com/office/drawing/2014/main" id="{9977263E-49AE-0589-1C7D-5A3B97C44152}"/>
              </a:ext>
            </a:extLst>
          </p:cNvPr>
          <p:cNvSpPr/>
          <p:nvPr/>
        </p:nvSpPr>
        <p:spPr>
          <a:xfrm>
            <a:off x="323528" y="502506"/>
            <a:ext cx="8579408" cy="5878822"/>
          </a:xfrm>
          <a:prstGeom prst="roundRect">
            <a:avLst/>
          </a:prstGeom>
          <a:ln w="19050">
            <a:prstDash val="sysDot"/>
          </a:ln>
        </p:spPr>
        <p:style>
          <a:lnRef idx="2">
            <a:schemeClr val="accent1"/>
          </a:lnRef>
          <a:fillRef idx="1">
            <a:schemeClr val="lt1"/>
          </a:fillRef>
          <a:effectRef idx="0">
            <a:schemeClr val="accent1"/>
          </a:effectRef>
          <a:fontRef idx="minor">
            <a:schemeClr val="dk1"/>
          </a:fontRef>
        </p:style>
        <p:txBody>
          <a:bodyPr rtlCol="0" anchor="ctr"/>
          <a:lstStyle/>
          <a:p>
            <a:r>
              <a:rPr lang="es-CO" sz="1500" b="1" dirty="0">
                <a:solidFill>
                  <a:srgbClr val="000000"/>
                </a:solidFill>
                <a:latin typeface="Verdana" panose="020B0604030504040204" pitchFamily="34" charset="0"/>
              </a:rPr>
              <a:t>1</a:t>
            </a:r>
            <a:r>
              <a:rPr lang="es-CO" sz="1500" b="1" i="0" u="none" strike="noStrike" baseline="0" dirty="0">
                <a:solidFill>
                  <a:srgbClr val="000000"/>
                </a:solidFill>
                <a:latin typeface="Verdana" panose="020B0604030504040204" pitchFamily="34" charset="0"/>
              </a:rPr>
              <a:t>.3. Transferencias </a:t>
            </a:r>
          </a:p>
          <a:p>
            <a:r>
              <a:rPr lang="es-CO" sz="1500" b="0" i="0" u="none" strike="noStrike" baseline="0" dirty="0">
                <a:solidFill>
                  <a:srgbClr val="000000"/>
                </a:solidFill>
                <a:latin typeface="Verdana" panose="020B0604030504040204" pitchFamily="34" charset="0"/>
              </a:rPr>
              <a:t>1.3.1 Reconocimiento</a:t>
            </a:r>
          </a:p>
          <a:p>
            <a:pPr algn="l"/>
            <a:endParaRPr lang="es-CO" sz="1500" b="0" i="0" u="none" strike="noStrike" baseline="0" dirty="0">
              <a:solidFill>
                <a:srgbClr val="000000"/>
              </a:solidFill>
              <a:latin typeface="Verdana" panose="020B0604030504040204" pitchFamily="34" charset="0"/>
            </a:endParaRPr>
          </a:p>
          <a:p>
            <a:pPr algn="l"/>
            <a:endParaRPr lang="es-CO" sz="1500" b="0" i="0" u="none" strike="noStrike" baseline="0" dirty="0">
              <a:solidFill>
                <a:srgbClr val="000000"/>
              </a:solidFill>
              <a:latin typeface="Verdana" panose="020B0604030504040204" pitchFamily="34" charset="0"/>
            </a:endParaRPr>
          </a:p>
          <a:p>
            <a:pPr algn="l"/>
            <a:r>
              <a:rPr lang="es-MX" sz="1500" b="0" i="0" u="none" strike="noStrike" baseline="0" dirty="0">
                <a:solidFill>
                  <a:srgbClr val="000000"/>
                </a:solidFill>
                <a:latin typeface="Verdana" panose="020B0604030504040204" pitchFamily="34" charset="0"/>
              </a:rPr>
              <a:t>13.Existirán condiciones cuando se requiera que la entidad receptora use o consuma el beneficio económico futuro o el potencial de servicio del activo transferido para un propósito </a:t>
            </a:r>
            <a:r>
              <a:rPr lang="es-MX" sz="1500" b="0" i="0" u="none" strike="sngStrike" baseline="0" dirty="0" err="1">
                <a:solidFill>
                  <a:srgbClr val="871723"/>
                </a:solidFill>
                <a:latin typeface="Verdana" panose="020B0604030504040204" pitchFamily="34" charset="0"/>
              </a:rPr>
              <a:t>particular</a:t>
            </a:r>
            <a:r>
              <a:rPr lang="es-MX" sz="1500" b="0" i="0" u="none" strike="noStrike" baseline="0" dirty="0" err="1">
                <a:solidFill>
                  <a:srgbClr val="376D95"/>
                </a:solidFill>
                <a:latin typeface="Verdana" panose="020B0604030504040204" pitchFamily="34" charset="0"/>
              </a:rPr>
              <a:t>concreto</a:t>
            </a:r>
            <a:r>
              <a:rPr lang="es-MX" sz="1500" b="0" i="0" u="none" strike="noStrike" baseline="0" dirty="0">
                <a:solidFill>
                  <a:srgbClr val="376D95"/>
                </a:solidFill>
                <a:latin typeface="Verdana" panose="020B0604030504040204" pitchFamily="34" charset="0"/>
              </a:rPr>
              <a:t> </a:t>
            </a:r>
            <a:r>
              <a:rPr lang="es-MX" sz="1500" b="0" i="0" u="none" strike="noStrike" baseline="0" dirty="0">
                <a:solidFill>
                  <a:srgbClr val="000000"/>
                </a:solidFill>
                <a:latin typeface="Verdana" panose="020B0604030504040204" pitchFamily="34" charset="0"/>
              </a:rPr>
              <a:t>y que, si estos no se usan o consumen como se especifica, se devuelvan </a:t>
            </a:r>
            <a:r>
              <a:rPr lang="es-MX" sz="1500" b="0" i="0" u="none" strike="sngStrike" baseline="0" dirty="0">
                <a:solidFill>
                  <a:srgbClr val="871723"/>
                </a:solidFill>
                <a:latin typeface="Verdana" panose="020B0604030504040204" pitchFamily="34" charset="0"/>
              </a:rPr>
              <a:t>a la entidad que transfirió el</a:t>
            </a:r>
            <a:r>
              <a:rPr lang="es-MX" sz="1500" b="0" i="0" u="none" strike="noStrike" baseline="0" dirty="0">
                <a:solidFill>
                  <a:srgbClr val="376D95"/>
                </a:solidFill>
                <a:latin typeface="Verdana" panose="020B0604030504040204" pitchFamily="34" charset="0"/>
              </a:rPr>
              <a:t>, total o parcialmente, al transferidor del </a:t>
            </a:r>
            <a:r>
              <a:rPr lang="es-MX" sz="1500" b="0" i="0" u="none" strike="noStrike" baseline="0" dirty="0">
                <a:solidFill>
                  <a:srgbClr val="000000"/>
                </a:solidFill>
                <a:latin typeface="Verdana" panose="020B0604030504040204" pitchFamily="34" charset="0"/>
              </a:rPr>
              <a:t>activo, quien tiene la facultad administrativa o legal de hacer exigible la devolución. Adicionalmente, para que exista una transferencia condicionada, </a:t>
            </a:r>
            <a:r>
              <a:rPr lang="es-MX" sz="1500" b="0" i="0" u="none" strike="sngStrike" baseline="0" dirty="0">
                <a:solidFill>
                  <a:srgbClr val="871723"/>
                </a:solidFill>
                <a:latin typeface="Verdana" panose="020B0604030504040204" pitchFamily="34" charset="0"/>
              </a:rPr>
              <a:t>la entidad </a:t>
            </a:r>
            <a:r>
              <a:rPr lang="es-MX" sz="1500" b="0" i="0" u="none" strike="sngStrike" baseline="0" dirty="0" err="1">
                <a:solidFill>
                  <a:srgbClr val="871723"/>
                </a:solidFill>
                <a:latin typeface="Verdana" panose="020B0604030504040204" pitchFamily="34" charset="0"/>
              </a:rPr>
              <a:t>transferidora</a:t>
            </a:r>
            <a:r>
              <a:rPr lang="es-MX" sz="1500" b="0" i="0" u="none" strike="noStrike" baseline="0" dirty="0" err="1">
                <a:solidFill>
                  <a:srgbClr val="376D95"/>
                </a:solidFill>
                <a:latin typeface="Verdana" panose="020B0604030504040204" pitchFamily="34" charset="0"/>
              </a:rPr>
              <a:t>el</a:t>
            </a:r>
            <a:r>
              <a:rPr lang="es-MX" sz="1500" b="0" i="0" u="none" strike="noStrike" baseline="0" dirty="0">
                <a:solidFill>
                  <a:srgbClr val="376D95"/>
                </a:solidFill>
                <a:latin typeface="Verdana" panose="020B0604030504040204" pitchFamily="34" charset="0"/>
              </a:rPr>
              <a:t> transferidor </a:t>
            </a:r>
            <a:r>
              <a:rPr lang="es-MX" sz="1500" b="0" i="0" u="none" strike="noStrike" baseline="0" dirty="0">
                <a:solidFill>
                  <a:srgbClr val="000000"/>
                </a:solidFill>
                <a:latin typeface="Verdana" panose="020B0604030504040204" pitchFamily="34" charset="0"/>
              </a:rPr>
              <a:t>debe tener la capacidad de evaluar periódicamente el cumplimiento de la obligación de </a:t>
            </a:r>
            <a:r>
              <a:rPr lang="es-MX" sz="1500" b="0" i="0" u="none" strike="sngStrike" baseline="0" dirty="0">
                <a:solidFill>
                  <a:srgbClr val="871723"/>
                </a:solidFill>
                <a:latin typeface="Verdana" panose="020B0604030504040204" pitchFamily="34" charset="0"/>
              </a:rPr>
              <a:t>rendimiento </a:t>
            </a:r>
            <a:r>
              <a:rPr lang="es-MX" sz="1500" b="0" i="0" u="none" strike="sngStrike" baseline="0" dirty="0" err="1">
                <a:solidFill>
                  <a:srgbClr val="871723"/>
                </a:solidFill>
                <a:latin typeface="Verdana" panose="020B0604030504040204" pitchFamily="34" charset="0"/>
              </a:rPr>
              <a:t>para</a:t>
            </a:r>
            <a:r>
              <a:rPr lang="es-MX" sz="1500" b="0" i="0" u="none" strike="noStrike" baseline="0" dirty="0" err="1">
                <a:solidFill>
                  <a:srgbClr val="376D95"/>
                </a:solidFill>
                <a:latin typeface="Verdana" panose="020B0604030504040204" pitchFamily="34" charset="0"/>
              </a:rPr>
              <a:t>desempeño</a:t>
            </a:r>
            <a:r>
              <a:rPr lang="es-MX" sz="1500" b="0" i="0" u="none" strike="noStrike" baseline="0" dirty="0">
                <a:solidFill>
                  <a:srgbClr val="376D95"/>
                </a:solidFill>
                <a:latin typeface="Verdana" panose="020B0604030504040204" pitchFamily="34" charset="0"/>
              </a:rPr>
              <a:t>, </a:t>
            </a:r>
            <a:r>
              <a:rPr lang="es-MX" sz="1500" b="0" i="0" u="none" strike="noStrike" baseline="0" dirty="0">
                <a:solidFill>
                  <a:srgbClr val="000000"/>
                </a:solidFill>
                <a:latin typeface="Verdana" panose="020B0604030504040204" pitchFamily="34" charset="0"/>
              </a:rPr>
              <a:t>lo cual </a:t>
            </a:r>
            <a:r>
              <a:rPr lang="es-MX" sz="1500" b="0" i="0" u="none" strike="sngStrike" baseline="0" dirty="0">
                <a:solidFill>
                  <a:srgbClr val="871723"/>
                </a:solidFill>
                <a:latin typeface="Verdana" panose="020B0604030504040204" pitchFamily="34" charset="0"/>
              </a:rPr>
              <a:t>deberán </a:t>
            </a:r>
            <a:r>
              <a:rPr lang="es-MX" sz="1500" b="0" i="0" u="none" strike="sngStrike" baseline="0" dirty="0" err="1">
                <a:solidFill>
                  <a:srgbClr val="871723"/>
                </a:solidFill>
                <a:latin typeface="Verdana" panose="020B0604030504040204" pitchFamily="34" charset="0"/>
              </a:rPr>
              <a:t>detallarse</a:t>
            </a:r>
            <a:r>
              <a:rPr lang="es-MX" sz="1500" b="0" i="0" u="none" strike="noStrike" baseline="0" dirty="0" err="1">
                <a:solidFill>
                  <a:srgbClr val="376D95"/>
                </a:solidFill>
                <a:latin typeface="Verdana" panose="020B0604030504040204" pitchFamily="34" charset="0"/>
              </a:rPr>
              <a:t>ocurre</a:t>
            </a:r>
            <a:r>
              <a:rPr lang="es-MX" sz="1500" b="0" i="0" u="none" strike="noStrike" baseline="0" dirty="0">
                <a:solidFill>
                  <a:srgbClr val="376D95"/>
                </a:solidFill>
                <a:latin typeface="Verdana" panose="020B0604030504040204" pitchFamily="34" charset="0"/>
              </a:rPr>
              <a:t> si se detallan </a:t>
            </a:r>
            <a:r>
              <a:rPr lang="es-MX" sz="1500" b="0" i="0" u="none" strike="noStrike" baseline="0" dirty="0">
                <a:solidFill>
                  <a:srgbClr val="000000"/>
                </a:solidFill>
                <a:latin typeface="Verdana" panose="020B0604030504040204" pitchFamily="34" charset="0"/>
              </a:rPr>
              <a:t>aspectos tales como: a) la naturaleza o la cantidad de bienes y servicios a suministrar en cumplimiento de la función de cometido estatal de la entidad </a:t>
            </a:r>
            <a:r>
              <a:rPr lang="es-MX" sz="1500" b="0" i="0" u="none" strike="sngStrike" baseline="0" dirty="0" err="1">
                <a:solidFill>
                  <a:srgbClr val="871723"/>
                </a:solidFill>
                <a:latin typeface="Verdana" panose="020B0604030504040204" pitchFamily="34" charset="0"/>
              </a:rPr>
              <a:t>beneficiaria</a:t>
            </a:r>
            <a:r>
              <a:rPr lang="es-MX" sz="1500" b="0" i="0" u="none" strike="noStrike" baseline="0" dirty="0" err="1">
                <a:solidFill>
                  <a:srgbClr val="376D95"/>
                </a:solidFill>
                <a:latin typeface="Verdana" panose="020B0604030504040204" pitchFamily="34" charset="0"/>
              </a:rPr>
              <a:t>receptora</a:t>
            </a:r>
            <a:r>
              <a:rPr lang="es-MX" sz="1500" b="0" i="0" u="none" strike="noStrike" baseline="0" dirty="0">
                <a:solidFill>
                  <a:srgbClr val="376D95"/>
                </a:solidFill>
                <a:latin typeface="Verdana" panose="020B0604030504040204" pitchFamily="34" charset="0"/>
              </a:rPr>
              <a:t> </a:t>
            </a:r>
            <a:r>
              <a:rPr lang="es-MX" sz="1500" b="0" i="0" u="none" strike="noStrike" baseline="0" dirty="0">
                <a:solidFill>
                  <a:srgbClr val="000000"/>
                </a:solidFill>
                <a:latin typeface="Verdana" panose="020B0604030504040204" pitchFamily="34" charset="0"/>
              </a:rPr>
              <a:t>de la transferencia </a:t>
            </a:r>
            <a:r>
              <a:rPr lang="es-MX" sz="1500" b="0" i="0" u="none" strike="noStrike" baseline="0" dirty="0">
                <a:solidFill>
                  <a:srgbClr val="871723"/>
                </a:solidFill>
                <a:latin typeface="Verdana" panose="020B0604030504040204" pitchFamily="34" charset="0"/>
              </a:rPr>
              <a:t>o</a:t>
            </a:r>
            <a:r>
              <a:rPr lang="es-MX" sz="1500" b="0" i="0" u="none" strike="noStrike" baseline="0" dirty="0">
                <a:solidFill>
                  <a:srgbClr val="376D95"/>
                </a:solidFill>
                <a:latin typeface="Verdana" panose="020B0604030504040204" pitchFamily="34" charset="0"/>
              </a:rPr>
              <a:t>, </a:t>
            </a:r>
            <a:r>
              <a:rPr lang="es-MX" sz="1500" b="0" i="0" u="none" strike="noStrike" baseline="0" dirty="0">
                <a:solidFill>
                  <a:srgbClr val="000000"/>
                </a:solidFill>
                <a:latin typeface="Verdana" panose="020B0604030504040204" pitchFamily="34" charset="0"/>
              </a:rPr>
              <a:t>la naturaleza de los activos a adquirir </a:t>
            </a:r>
            <a:r>
              <a:rPr lang="es-MX" sz="1500" b="0" i="0" u="none" strike="noStrike" baseline="0" dirty="0">
                <a:solidFill>
                  <a:srgbClr val="376D95"/>
                </a:solidFill>
                <a:latin typeface="Verdana" panose="020B0604030504040204" pitchFamily="34" charset="0"/>
              </a:rPr>
              <a:t>o la naturaleza de las obligaciones a financiar </a:t>
            </a:r>
            <a:r>
              <a:rPr lang="es-MX" sz="1500" b="0" i="0" u="none" strike="noStrike" baseline="0" dirty="0">
                <a:solidFill>
                  <a:srgbClr val="000000"/>
                </a:solidFill>
                <a:latin typeface="Verdana" panose="020B0604030504040204" pitchFamily="34" charset="0"/>
              </a:rPr>
              <a:t>y b) el plazo durante el cual deba cumplirse. Por consiguiente, cuando la entidad receptora reconozca inicialmente un activo sujeto a una condición, también reconocerá un pasivo </a:t>
            </a:r>
            <a:r>
              <a:rPr lang="es-MX" sz="1500" b="0" i="0" u="none" strike="noStrike" baseline="0" dirty="0">
                <a:solidFill>
                  <a:srgbClr val="376D95"/>
                </a:solidFill>
                <a:latin typeface="Verdana" panose="020B0604030504040204" pitchFamily="34" charset="0"/>
              </a:rPr>
              <a:t>diferido </a:t>
            </a:r>
            <a:r>
              <a:rPr lang="es-MX" sz="1500" b="0" i="0" u="none" strike="noStrike" baseline="0" dirty="0">
                <a:solidFill>
                  <a:srgbClr val="000000"/>
                </a:solidFill>
                <a:latin typeface="Verdana" panose="020B0604030504040204" pitchFamily="34" charset="0"/>
              </a:rPr>
              <a:t>por la obligación presente de consumir el beneficio económico futuro o el potencial de servicio del activo transferido como se especifica o de devolverlo </a:t>
            </a:r>
            <a:r>
              <a:rPr lang="es-MX" sz="1500" b="0" i="0" u="none" strike="sngStrike" baseline="0" dirty="0">
                <a:solidFill>
                  <a:srgbClr val="871723"/>
                </a:solidFill>
                <a:latin typeface="Verdana" panose="020B0604030504040204" pitchFamily="34" charset="0"/>
              </a:rPr>
              <a:t>a la entidad que transfirió el </a:t>
            </a:r>
            <a:r>
              <a:rPr lang="es-MX" sz="1500" b="0" i="0" u="none" strike="sngStrike" baseline="0" dirty="0" err="1">
                <a:solidFill>
                  <a:srgbClr val="871723"/>
                </a:solidFill>
                <a:latin typeface="Verdana" panose="020B0604030504040204" pitchFamily="34" charset="0"/>
              </a:rPr>
              <a:t>activo</a:t>
            </a:r>
            <a:r>
              <a:rPr lang="es-MX" sz="1500" b="0" i="0" u="none" strike="noStrike" baseline="0" dirty="0" err="1">
                <a:solidFill>
                  <a:srgbClr val="376D95"/>
                </a:solidFill>
                <a:latin typeface="Verdana" panose="020B0604030504040204" pitchFamily="34" charset="0"/>
              </a:rPr>
              <a:t>al</a:t>
            </a:r>
            <a:r>
              <a:rPr lang="es-MX" sz="1500" b="0" i="0" u="none" strike="noStrike" baseline="0" dirty="0">
                <a:solidFill>
                  <a:srgbClr val="376D95"/>
                </a:solidFill>
                <a:latin typeface="Verdana" panose="020B0604030504040204" pitchFamily="34" charset="0"/>
              </a:rPr>
              <a:t> transferidor</a:t>
            </a:r>
            <a:r>
              <a:rPr lang="es-MX" sz="1500" b="0" i="0" u="none" strike="noStrike" baseline="0" dirty="0">
                <a:solidFill>
                  <a:srgbClr val="000000"/>
                </a:solidFill>
                <a:latin typeface="Verdana" panose="020B0604030504040204" pitchFamily="34" charset="0"/>
              </a:rPr>
              <a:t>. </a:t>
            </a:r>
          </a:p>
        </p:txBody>
      </p:sp>
    </p:spTree>
    <p:extLst>
      <p:ext uri="{BB962C8B-B14F-4D97-AF65-F5344CB8AC3E}">
        <p14:creationId xmlns:p14="http://schemas.microsoft.com/office/powerpoint/2010/main" val="4149301978"/>
      </p:ext>
    </p:extLst>
  </p:cSld>
  <p:clrMapOvr>
    <a:overrideClrMapping bg1="lt1" tx1="dk1" bg2="lt2" tx2="dk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8434" name="AutoShape 15" descr="data:image/jpeg;base64,/9j/4AAQSkZJRgABAQAAAQABAAD/2wCEAAkGBxAQDxANDxAPDw4QDxAQDg0PDA8PDw8OFREWFhYSFBQYHCggGBolGxQUIT0hJSkrLi4uFx8zODMsNygtLisBCgoKDg0OGhAQGywmHyQsLDQtMDc3LCwvLC4sLDQsLy0sLTQsLDEsLDAsLDQsLC0sLCwsLCwsLCwsLCwsLCwsLP/AABEIAOEA4QMBEQACEQEDEQH/xAAbAAEAAgMBAQAAAAAAAAAAAAAAAQYDBAUCB//EAEAQAAICAQEEBgYHBgUFAAAAAAABAgMRBAUSITEGE0FRYZEiMlJxgbEjQnKCocHRBxRDYuHxFTM0ssIWJFNz8P/EABoBAQADAQEBAAAAAAAAAAAAAAACAwQBBQb/xAAxEQEAAgEDAgMGAwkAAAAAAAAAAQIDBBExEiEFE0FCUWFxsdEiMpEUIzNicoGhwfH/2gAMAwEAAhEDEQA/APuAAAAAAAAAAAAAAAAAAAAAAAAAAAAAAAAAAAAAAAAAc3be3tNo4b+ptjXn1Y85zfdGK4sha8V5X4NNkzTtSPsq8v2h7zfU6K2cF9aVtdba790r86fSG6vhtOLZI3/V1di9NdNqJqmanprperXbjEn3RkuDZ2uasztPaVefwzLjr11mLV98fZZS55wAAAAAAAAAAAAAAAAAAAAABIEASBAEgVvpp0ojs+lbq6zVXNx09HtS9qX8qK736e0ctWl03mzNrdqxzP8Ar5vnej0jtnLU6ubv1c+LnLjGC9mtfVSK4p6zy15NTvHRSNqx6ff3s04uEs93k0dlGtmDaVULI8GsvisPin3ruZXesWhv02e2O28L1+zrbs9TRKi5uV+mahKT52Vv1ZPx4Y+BPBeZjpnmGPxXS1x3jLj/AC27/KfWFuNDyUgAIAAAAACQIAASAAAAIAASAAgAAAAY9TqI1wlbN7sIRcpSfZFLLOTO0bpVrNrRWOZfHapz12os2pcnmz0NNB/w9Mn6KXi+fxKaRvPVL0dXeMcRgpxHPxlmsi48S2WOsteV7te7nEV9bC4vuX6/3IbLott2eqZbstyeXF8Mt8vEjML6XbnRvXPSbTq3v8vURdUn2PtjLzx5lEW6MsfF6eTF+0aG0etZ3h9aNz5gAAAIckuYHjrUBKsA9KQEgAAAAAAAAAEgAIAAAAFL/alq3+616KDxPW3RqeOaqj6U/wAFj4lOXvtX3vQ0EdM2zT7Mf5ntDiQpUIqMVhRSSS7Ei2I2YbW6p3loa95xBcHLhntS7X5Y8zkp1naN2CWhnuuUIScY83GLaQcizSutfqy5rk8cUcmF1btPVa5ylp/aqm2pdrWYtfIxZ4/FV9F4XbfDk39z7dsPaEdRSpxeXFuua7VZB4afz+Jtpbqjd81qMM4skxLoE1ABjvtUVl/Bd7A50tTl5bAmNwGSNoGRWAZabuOH8AM4AAAAAAAAABIEAAJAgChdJqv3jbNFfZptHKeP57J4+UUUWn978oenjrtop/mt9IZ7tmy7EW9Tz+iXAeklKc5YeI4jnxfpP5ryETDt4mOy1uUKNPl4UIQ48uLx82wi+a66O/Jzhc4yfOEsOOcdi7A45MYSeohXLdzlZcF2NmTN3yR8H0vh0eXo7Wn2lp6MdJZaXU2zS36LpydlaeHnPCcfHHmiNLzS3wWajSV1OKscWjj7LlT0vsjOKvphXXJr6VTluqtv18td3E0Rmj1ePfw63sd3b2V0h0mqk4UXQnNcXDjGWO/dfHBZXJW3EsubS5sMb3rMQ1tr6v6RwXKPD4k2dpq8DJG8DLG4DIrgPXXgdeizeipd6A9gAAAAAAkCAJAgAAAAUTWRf+OXYzx0VOPcpSyZrfxZ+T1q99DX+qfpDqzVvYn5EmRyNnztSnuxz6fH0c/ViErR3a+29PZqIKEoSjh5WMpP3rJ2L7K5xxKm7T2XbTmUoNwWXvYTSXbl/wBiXXGyFcVrWiseriaC3Ds1D7PU+01iK+HF/AyV7zNpfSZoila4K+jNotR6S8jsV3Rtl6YfQnqoOuuDeHGuMXl5/wDuZbanZ5uLUWi0zDlbVl1K02pqxC6Go3I2wbU3CfBruwU3rNYiYelgzRmval+9Zjj5OnLatnWpW4l1jaU0t17/ADw1y44ZfTLO+0vP1OhxeXOTFPHMN6GoNDx2aF4GeNwGRXgHeB39jSzSn4yx5gbwAAAAAAJAgAAAAAAFP6S2rS7S0etkvorarNLY+6ed+Hzl5IzZZ6bxZ62jr52lyYo5iYtH0lvajpDFerHzZLzFFdN75Vqzbc63NR4RnJvh2S/tjyI7r/KaF2v1NvqKb8eKXmcPKVLpHrL5TWj6zfnPHWQhJyUU3wi+9vuK7finphv0+KuCvnX/ALN3/o6+MIPUzjpasZjBrrNRY+2XVppRX2mvcXxinhgvrqxMzzLBqejyrmpaeV1sVFS37YQhFS7YuMW38TvRsqnU+ZHfs15avUQzvReFzknlJd43drEejHbthW20wT+iofWSftWdi8yufxTs1YonFS1p5nh2Y7Ud1tVa47kutm+6KTS82zsV3tCFr9GG0z69nbq1BpeM267wM8bwPavAh3gXfZdLhTXF893L97eX8wNoAAAAAAAAAAAAAADmdI9jQ1umnppvG9hwmuddkXmMl8SF6ReuzRpNRbT5YyR/2FA0j6ub02vk6L4cFvLdrvXZKE3weTJE7drPetjrkjzMHeJ/WPnD3tTaeioi0mpS74yTefFvgLZKxw7i0mW/o5Glu12031GkjONecT1MvRorj4yx6T8EKxbJwnmth0kb3nefcvPRXoJpdB9M279QuLusWFF9rjHs9/E1UxxTh4Gq1mTPO88K/tjUu+6Vj5N+iu6K5IsZDRtReXyXP3AhzatN105xs01ltM20t2mclut8OKRCIhfbJasxsuN/7P8AZ11MIvTLTzUY8aXuSXDk+aZ3ogjU5N95ndg13QejT6Xd0VbVkG5zcpOdlyxxy3zfchFYhDJltk/MqKkSVs0LQM0bwPf7wB3Oi+znfYrZL6Kt83ynNcooC8AAAAAAAAAAACQAAAAA1dfs+m+PV31V2w9mcFJfictWJ5WY8t8c70mYlyaehezYS346OjK5ZhlL4MrjDSPRpt4jqbRtN5d2mqMIqMIxhFcoxiope5ItY5mZneUaiG9CUVwbjJJ+LWA4+R62+VVjqlFqcZbss8MM5M7LMeObztBCyU2oT4RbWd3nu54kd91vlxTvL61pXDq4dXjq91bndu44E2bfd5s1tUedkF4byyBgltehfxPKE38kBUdsaSm26VlUXFS4y4YUpdrx2AaUtlLHBvyA0NTopxaSjKWXiO7Ftt92AO5sTojbNqzU/RV/+LKdkl4+z8/cBeaKYwioQSjGKworkkBkAAAAAAAAAAAEAAAAAAAAAAFX6d7Prlp3c4rrYyilPHFxb5PvDsTMTvCj6SWMLuOREQlfJa3LsU6yShu7zwuSy8I6g8w1XpJLm2B04PIGzXWBmVSAyQgv6gdPSazGIyeV39qA6IAAAAAAAAAAAASAAAAAAAAAAaG2tB+8UTpT3XLDjJ8lJPKz4AUK3orrYPhVGfjC2HHzaAwW7M1sVx0t33Yqz/a2A2XppqUpWRlCSeNycXGUfenyA71MQNysD1ZLAGlZqcATTq8gWHZes3luPn9V/kB0gAAAAAAAAAABAAAAAAAAAAAAAeLbFGMpvlGLk/clkCjbzlKU3zlJyfvbyBs1gbEGB5um8AcK+i6y6FVWHKbws8ku9+AGFXzqslVanCyDxKL+fivEDu7O1mcceIFs0d+/HPb2/qBnAAAAAAAAAAAAAAAAAAAAAAAc7b9u7RJds2o/Dm/wQFWiBmgwM0WB5sYG10YoTussfOMEl4bz/oBs9KNgLVQ34YjqIL0JclJexLw+QFE0l06puFicJweJQksNMC5bJ2knjjxAsdViksoD2AAAAAAAAAAAJAAQAAkCAAEgQBwelFv+XD7Un8kBXetAz12AbEJATJAbfRyzdvlD24fin/VgWUDmba2HTql6a3bEsRuj668H3rwYFJ1mnu0VijavRb9C1epP9H4AblfSRKON7D94Ex6S9u8394DYXSxLlJ+7mBYthbRlqK3Y4SglLEXJY3ljmvADpgQBIAABAAAAAAAAAAAAAVLpZb9Ml3QX5gVud4GejUAdCmwDYUgNrYUM6lP2YSb/AAQFoAAYNbpK7q5VWxU4SXFP5rufiB8+270LsqzZp3K6rm4fxYr/AJAViMUn7uwDs7K2s62uSA+hbG2oropN+l2eIHUAAAAAAAAAAAAAAAAAAFJ6YS+nf2I/ICq3zA86bVreSYFg0k8oDfggOl0eWLZ/+v8A5ICwgAAADlbS6O6XUNytqW++dkJShL4uPP4gVfa3QiVf0mmlKxLnVPG/918mBHR/Zut6yCdUqa4yTlOeI+inyS7QL8AAAAAEgAAAAAAAAAAABROmb/7h/Yj8gKvcBoyqcpKMVmTaUcd7fAC2X6SWmt6mbz6MWpd+Y8fxyvgBv0SygOjsaWL4/wAya/P8gLKAAAAAEASBAAABIACAAAAAAAAAAAAAonTL/Uy+zD5AVqaA3+iWjVmtqzyhmx/d5fjgC1dNNNnqrlzTcJe58V8mBx9Hb2AdPTz3Zwn3Si37s8QLZkAAAAAAAAAAAAJAgAAAAAAAAAAAAKF0u/1M/dD/AGoCvWMCw9AKs6iyfZGprzkv0AtfSKjf01mOLilNfB8fwyBR67cMDpae9NYAuOht364S74rPvXBgZwAAAAAAAAAAAAAAAAAAAAAGQAACi9IXvX2P+bHkkvyAr+oQFv6AafFVtvtTUV7or+oFqnFNOL5NNP3MD5pqaHXZOt84TlHyfBgeqW1yAuXRi3NUl7M/wa/uB2AAAAAAAAJAgAAAAAAAAAAAQBIGrrdYq13yfJeHeBy57dlF8YqS8HhgVnWW7+Zc8tt+8Dk38wPofRWjc0lS7ZJzf3n+mAOvkCldLNPu6jfXKyCl95cH+QHLriBZ+ik8dZHvUX5Z/UCxAMgAAAAAAAAAADzkBkCMgMgN4BkBkBvARvAcvbWz5WpTqklZFY3ZerNd2ex+IFQ1mpnW9y2Mq590lz9z5P4Aayt54YGrauIH1DRx3aq4+zXBeUUBm3gOB0trzCqfapuPwa/oByNNpMgdjZ9aqmp73ZiSxzQHdrtUllPKAlSAneAZAJgTkBkBkBkAAyBjyA3gI3gIcwPLmA6wCOtA8yuA8vUIDw9ZFdqA1tVqqJxcLernHtjJJr8QK5rtlaR8ab+pfsuW/X5PivMDmVbOsdsYudUq2+NkLFwj28Hxz5gXxa+PY0B6/fF3gc7b96lQ37Moy+GQK1ZtyFa5pvwAw07W1FrxTVOfui8efIC4bC62Fb6/CnJ5UIy3t1Y7X3gdLrgJVwEq0D0rAJ6wCd8Cd8BvASpAN4DzgCMARgCHEDy4geXADy4AeXWB4lQBglok+YGGeyoP6oGJ7Gr9heQELZMOxLyA9f4djkB5/cZdjAxWaC58p4+AHOlsC/O9Gdaff1Mf0A2qNBrFzti19kDo06e1es0/cBsxqkBkVbAyKDAlRYHtRA9JASkB6QEgSB7wBGAGAG6BG6A3QI3AG4BDgA3AI6sB1QEdUBLrAjqgHVAOrAdWAVYE9WA6sCdwCdwBuAN0Cd0CVEBugTuge8ARgBgBgBgBgBgBgBgA0A3QGAGAGADQDAEYAndAjAE4AYAYAYAYAYAYAYAYAYA9AAAAAAAAAADAACAJAAQBOAGAAAAAAAAAAAAAAAAAAAAAAAAAAAAAAAAAAAAAAAAAAAAAAAAAf//Z">
            <a:extLst>
              <a:ext uri="{FF2B5EF4-FFF2-40B4-BE49-F238E27FC236}">
                <a16:creationId xmlns:a16="http://schemas.microsoft.com/office/drawing/2014/main" id="{B2351994-9680-655E-560F-F3EA985A917F}"/>
              </a:ext>
            </a:extLst>
          </p:cNvPr>
          <p:cNvSpPr>
            <a:spLocks noChangeAspect="1" noChangeArrowheads="1"/>
          </p:cNvSpPr>
          <p:nvPr/>
        </p:nvSpPr>
        <p:spPr bwMode="auto">
          <a:xfrm>
            <a:off x="471488" y="144463"/>
            <a:ext cx="2873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CO" altLang="es-CO">
              <a:solidFill>
                <a:srgbClr val="000000"/>
              </a:solidFill>
            </a:endParaRPr>
          </a:p>
        </p:txBody>
      </p:sp>
      <p:sp>
        <p:nvSpPr>
          <p:cNvPr id="2" name="CuadroTexto 8">
            <a:extLst>
              <a:ext uri="{FF2B5EF4-FFF2-40B4-BE49-F238E27FC236}">
                <a16:creationId xmlns:a16="http://schemas.microsoft.com/office/drawing/2014/main" id="{B8A19078-8803-AC78-0735-D0CBC2433B3E}"/>
              </a:ext>
            </a:extLst>
          </p:cNvPr>
          <p:cNvSpPr txBox="1">
            <a:spLocks noChangeArrowheads="1"/>
          </p:cNvSpPr>
          <p:nvPr/>
        </p:nvSpPr>
        <p:spPr bwMode="auto">
          <a:xfrm>
            <a:off x="471488" y="75775"/>
            <a:ext cx="604867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s-CO"/>
            </a:defPPr>
            <a:lvl1pPr algn="just">
              <a:defRPr sz="2000" b="1" i="1">
                <a:solidFill>
                  <a:srgbClr val="1F497D"/>
                </a:solidFill>
                <a:latin typeface="Arial titulos"/>
              </a:defRPr>
            </a:lvl1pPr>
          </a:lstStyle>
          <a:p>
            <a:r>
              <a:rPr lang="es-CO" altLang="es-CO" dirty="0"/>
              <a:t>Ingresos de transacciones sin contraprestación</a:t>
            </a:r>
          </a:p>
        </p:txBody>
      </p:sp>
      <p:sp>
        <p:nvSpPr>
          <p:cNvPr id="4" name="Rectángulo: esquinas redondeadas 3">
            <a:extLst>
              <a:ext uri="{FF2B5EF4-FFF2-40B4-BE49-F238E27FC236}">
                <a16:creationId xmlns:a16="http://schemas.microsoft.com/office/drawing/2014/main" id="{9977263E-49AE-0589-1C7D-5A3B97C44152}"/>
              </a:ext>
            </a:extLst>
          </p:cNvPr>
          <p:cNvSpPr/>
          <p:nvPr/>
        </p:nvSpPr>
        <p:spPr>
          <a:xfrm>
            <a:off x="323528" y="502506"/>
            <a:ext cx="8579408" cy="5878822"/>
          </a:xfrm>
          <a:prstGeom prst="roundRect">
            <a:avLst/>
          </a:prstGeom>
          <a:ln w="19050">
            <a:prstDash val="sysDot"/>
          </a:ln>
        </p:spPr>
        <p:style>
          <a:lnRef idx="2">
            <a:schemeClr val="accent1"/>
          </a:lnRef>
          <a:fillRef idx="1">
            <a:schemeClr val="lt1"/>
          </a:fillRef>
          <a:effectRef idx="0">
            <a:schemeClr val="accent1"/>
          </a:effectRef>
          <a:fontRef idx="minor">
            <a:schemeClr val="dk1"/>
          </a:fontRef>
        </p:style>
        <p:txBody>
          <a:bodyPr rtlCol="0" anchor="ctr"/>
          <a:lstStyle/>
          <a:p>
            <a:r>
              <a:rPr lang="es-CO" sz="1600" b="1" dirty="0">
                <a:solidFill>
                  <a:srgbClr val="000000"/>
                </a:solidFill>
                <a:latin typeface="Verdana" panose="020B0604030504040204" pitchFamily="34" charset="0"/>
              </a:rPr>
              <a:t>1</a:t>
            </a:r>
            <a:r>
              <a:rPr lang="es-CO" sz="1600" b="1" i="0" u="none" strike="noStrike" baseline="0" dirty="0">
                <a:solidFill>
                  <a:srgbClr val="000000"/>
                </a:solidFill>
                <a:latin typeface="Verdana" panose="020B0604030504040204" pitchFamily="34" charset="0"/>
              </a:rPr>
              <a:t>.3. Transferencias </a:t>
            </a:r>
          </a:p>
          <a:p>
            <a:r>
              <a:rPr lang="es-CO" sz="1600" b="0" i="0" u="none" strike="noStrike" baseline="0" dirty="0">
                <a:solidFill>
                  <a:srgbClr val="000000"/>
                </a:solidFill>
                <a:latin typeface="Verdana" panose="020B0604030504040204" pitchFamily="34" charset="0"/>
              </a:rPr>
              <a:t>1.3.1 Reconocimiento</a:t>
            </a:r>
          </a:p>
          <a:p>
            <a:pPr algn="l"/>
            <a:endParaRPr lang="es-CO" sz="1600" b="0" i="0" u="none" strike="noStrike" baseline="0" dirty="0">
              <a:solidFill>
                <a:srgbClr val="000000"/>
              </a:solidFill>
              <a:latin typeface="Verdana" panose="020B0604030504040204" pitchFamily="34" charset="0"/>
            </a:endParaRPr>
          </a:p>
          <a:p>
            <a:pPr algn="l"/>
            <a:endParaRPr lang="es-CO" sz="1600" b="0" i="0" u="none" strike="noStrike" baseline="0" dirty="0">
              <a:solidFill>
                <a:srgbClr val="000000"/>
              </a:solidFill>
              <a:latin typeface="Verdana" panose="020B0604030504040204" pitchFamily="34" charset="0"/>
            </a:endParaRPr>
          </a:p>
          <a:p>
            <a:pPr algn="l"/>
            <a:r>
              <a:rPr lang="es-MX" sz="1600" b="0" i="0" u="none" strike="noStrike" baseline="0" dirty="0">
                <a:solidFill>
                  <a:srgbClr val="000000"/>
                </a:solidFill>
                <a:latin typeface="Verdana" panose="020B0604030504040204" pitchFamily="34" charset="0"/>
              </a:rPr>
              <a:t>14. Si la entidad </a:t>
            </a:r>
            <a:r>
              <a:rPr lang="es-MX" sz="1600" b="0" i="0" u="none" strike="sngStrike" baseline="0" dirty="0" err="1">
                <a:solidFill>
                  <a:srgbClr val="871723"/>
                </a:solidFill>
                <a:latin typeface="Verdana" panose="020B0604030504040204" pitchFamily="34" charset="0"/>
              </a:rPr>
              <a:t>beneficiaria</a:t>
            </a:r>
            <a:r>
              <a:rPr lang="es-MX" sz="1600" b="0" i="0" u="none" strike="noStrike" baseline="0" dirty="0" err="1">
                <a:solidFill>
                  <a:srgbClr val="376D95"/>
                </a:solidFill>
                <a:latin typeface="Verdana" panose="020B0604030504040204" pitchFamily="34" charset="0"/>
              </a:rPr>
              <a:t>receptora</a:t>
            </a:r>
            <a:r>
              <a:rPr lang="es-MX" sz="1600" b="0" i="0" u="none" strike="noStrike" baseline="0" dirty="0">
                <a:solidFill>
                  <a:srgbClr val="376D95"/>
                </a:solidFill>
                <a:latin typeface="Verdana" panose="020B0604030504040204" pitchFamily="34" charset="0"/>
              </a:rPr>
              <a:t> </a:t>
            </a:r>
            <a:r>
              <a:rPr lang="es-MX" sz="1600" b="0" i="0" u="none" strike="noStrike" baseline="0" dirty="0">
                <a:solidFill>
                  <a:srgbClr val="000000"/>
                </a:solidFill>
                <a:latin typeface="Verdana" panose="020B0604030504040204" pitchFamily="34" charset="0"/>
              </a:rPr>
              <a:t>de un activo transferido evalúa que la transferencia del activo no impone estipulaciones, </a:t>
            </a:r>
            <a:r>
              <a:rPr lang="es-MX" sz="1600" b="0" i="0" u="none" strike="noStrike" baseline="0" dirty="0">
                <a:solidFill>
                  <a:srgbClr val="376D95"/>
                </a:solidFill>
                <a:latin typeface="Verdana" panose="020B0604030504040204" pitchFamily="34" charset="0"/>
              </a:rPr>
              <a:t>como el caso del Sistema General de Participaciones, </a:t>
            </a:r>
            <a:r>
              <a:rPr lang="es-MX" sz="1600" b="0" i="0" u="none" strike="noStrike" baseline="0" dirty="0">
                <a:solidFill>
                  <a:srgbClr val="000000"/>
                </a:solidFill>
                <a:latin typeface="Verdana" panose="020B0604030504040204" pitchFamily="34" charset="0"/>
              </a:rPr>
              <a:t>reconocerá un ingreso en el resultado del periodo cuando </a:t>
            </a:r>
            <a:r>
              <a:rPr lang="es-MX" sz="1600" b="0" i="0" u="none" strike="sngStrike" baseline="0" dirty="0">
                <a:solidFill>
                  <a:srgbClr val="871723"/>
                </a:solidFill>
                <a:latin typeface="Verdana" panose="020B0604030504040204" pitchFamily="34" charset="0"/>
              </a:rPr>
              <a:t>se den las condiciones de</a:t>
            </a:r>
            <a:r>
              <a:rPr lang="es-MX" sz="1600" b="0" i="0" u="none" strike="noStrike" baseline="0" dirty="0">
                <a:solidFill>
                  <a:srgbClr val="871723"/>
                </a:solidFill>
                <a:latin typeface="Verdana" panose="020B0604030504040204" pitchFamily="34" charset="0"/>
              </a:rPr>
              <a:t> </a:t>
            </a:r>
            <a:r>
              <a:rPr lang="es-MX" sz="1600" b="0" i="0" u="none" strike="noStrike" baseline="0" dirty="0">
                <a:solidFill>
                  <a:srgbClr val="376D95"/>
                </a:solidFill>
                <a:latin typeface="Verdana" panose="020B0604030504040204" pitchFamily="34" charset="0"/>
              </a:rPr>
              <a:t>surja el derecho de recibir el activo monetario o la entidad obtenga el </a:t>
            </a:r>
            <a:r>
              <a:rPr lang="es-MX" sz="1600" b="0" i="0" u="none" strike="noStrike" baseline="0" dirty="0">
                <a:solidFill>
                  <a:srgbClr val="000000"/>
                </a:solidFill>
                <a:latin typeface="Verdana" panose="020B0604030504040204" pitchFamily="34" charset="0"/>
              </a:rPr>
              <a:t>control del activo </a:t>
            </a:r>
            <a:r>
              <a:rPr lang="es-MX" sz="1600" b="0" i="0" u="none" strike="noStrike" baseline="0" dirty="0">
                <a:solidFill>
                  <a:srgbClr val="376D95"/>
                </a:solidFill>
                <a:latin typeface="Verdana" panose="020B0604030504040204" pitchFamily="34" charset="0"/>
              </a:rPr>
              <a:t>no monetario</a:t>
            </a:r>
            <a:r>
              <a:rPr lang="es-MX" sz="1600" b="0" i="0" u="none" strike="noStrike" baseline="0" dirty="0">
                <a:solidFill>
                  <a:srgbClr val="000000"/>
                </a:solidFill>
                <a:latin typeface="Verdana" panose="020B0604030504040204" pitchFamily="34" charset="0"/>
              </a:rPr>
              <a:t>. </a:t>
            </a:r>
          </a:p>
          <a:p>
            <a:endParaRPr lang="es-CO" sz="1600" b="0" i="0" u="none" strike="noStrike" baseline="0" dirty="0">
              <a:solidFill>
                <a:srgbClr val="000000"/>
              </a:solidFill>
              <a:latin typeface="Verdana" panose="020B0604030504040204" pitchFamily="34" charset="0"/>
            </a:endParaRPr>
          </a:p>
          <a:p>
            <a:r>
              <a:rPr lang="es-MX" sz="1600" b="0" i="0" u="none" strike="sngStrike" baseline="0" dirty="0">
                <a:solidFill>
                  <a:srgbClr val="871723"/>
                </a:solidFill>
                <a:latin typeface="Verdana" panose="020B0604030504040204" pitchFamily="34" charset="0"/>
              </a:rPr>
              <a:t>15. La capacidad de excluir o restringir el acceso de terceros a los beneficios económicos o al potencial de servicio de un activo es un elemento esencial de control que distingue los activos de la entidad de aquellos bienes a los que todas las entidades tienen acceso y de los que se benefician. En los casos en los cuales se requiera un acuerdo de transferencia antes de que los activos puedan ser transferidos, la entidad receptora no los reconocerá como activos hasta el momento en que el acuerdo sea vinculante y esté claro el derecho a la transferencia. Si la entidad no tiene capacidad de reclamar legal o contractualmente los activos, no los reconocerá como tales. </a:t>
            </a:r>
          </a:p>
          <a:p>
            <a:pPr algn="l"/>
            <a:endParaRPr lang="es-MX" sz="1600" b="0" i="0" u="none" strike="noStrike" baseline="0" dirty="0">
              <a:solidFill>
                <a:srgbClr val="000000"/>
              </a:solidFill>
              <a:latin typeface="Verdana" panose="020B0604030504040204" pitchFamily="34" charset="0"/>
            </a:endParaRPr>
          </a:p>
        </p:txBody>
      </p:sp>
    </p:spTree>
    <p:extLst>
      <p:ext uri="{BB962C8B-B14F-4D97-AF65-F5344CB8AC3E}">
        <p14:creationId xmlns:p14="http://schemas.microsoft.com/office/powerpoint/2010/main" val="3608439525"/>
      </p:ext>
    </p:extLst>
  </p:cSld>
  <p:clrMapOvr>
    <a:overrideClrMapping bg1="lt1" tx1="dk1" bg2="lt2" tx2="dk2" accent1="accent1" accent2="accent2" accent3="accent3" accent4="accent4" accent5="accent5" accent6="accent6" hlink="hlink" folHlink="folHlink"/>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8434" name="AutoShape 15" descr="data:image/jpeg;base64,/9j/4AAQSkZJRgABAQAAAQABAAD/2wCEAAkGBxAQDxANDxAPDw4QDxAQDg0PDA8PDw8OFREWFhYSFBQYHCggGBolGxQUIT0hJSkrLi4uFx8zODMsNygtLisBCgoKDg0OGhAQGywmHyQsLDQtMDc3LCwvLC4sLDQsLy0sLTQsLDEsLDAsLDQsLC0sLCwsLCwsLCwsLCwsLCwsLP/AABEIAOEA4QMBEQACEQEDEQH/xAAbAAEAAgMBAQAAAAAAAAAAAAAAAQYDBAUCB//EAEAQAAICAQEEBgYHBgUFAAAAAAABAgMRBAUSITEGE0FRYZEiMlJxgbEjQnKCocHRBxRDYuHxFTM0ssIWJFNz8P/EABoBAQADAQEBAAAAAAAAAAAAAAACAwQBBQb/xAAxEQEAAgEDAgMGAwkAAAAAAAAAAQIDBBExEiEFE0FCUWFxsdEiMpEUIzNicoGhwfH/2gAMAwEAAhEDEQA/APuAAAAAAAAAAAAAAAAAAAAAAAAAAAAAAAAAAAAAAAAAc3be3tNo4b+ptjXn1Y85zfdGK4sha8V5X4NNkzTtSPsq8v2h7zfU6K2cF9aVtdba790r86fSG6vhtOLZI3/V1di9NdNqJqmanprperXbjEn3RkuDZ2uasztPaVefwzLjr11mLV98fZZS55wAAAAAAAAAAAAAAAAAAAAABIEASBAEgVvpp0ojs+lbq6zVXNx09HtS9qX8qK736e0ctWl03mzNrdqxzP8Ar5vnej0jtnLU6ubv1c+LnLjGC9mtfVSK4p6zy15NTvHRSNqx6ff3s04uEs93k0dlGtmDaVULI8GsvisPin3ruZXesWhv02e2O28L1+zrbs9TRKi5uV+mahKT52Vv1ZPx4Y+BPBeZjpnmGPxXS1x3jLj/AC27/KfWFuNDyUgAIAAAAACQIAASAAAAIAASAAgAAAAY9TqI1wlbN7sIRcpSfZFLLOTO0bpVrNrRWOZfHapz12os2pcnmz0NNB/w9Mn6KXi+fxKaRvPVL0dXeMcRgpxHPxlmsi48S2WOsteV7te7nEV9bC4vuX6/3IbLott2eqZbstyeXF8Mt8vEjML6XbnRvXPSbTq3v8vURdUn2PtjLzx5lEW6MsfF6eTF+0aG0etZ3h9aNz5gAAAIckuYHjrUBKsA9KQEgAAAAAAAAAEgAIAAAAFL/alq3+616KDxPW3RqeOaqj6U/wAFj4lOXvtX3vQ0EdM2zT7Mf5ntDiQpUIqMVhRSSS7Ei2I2YbW6p3loa95xBcHLhntS7X5Y8zkp1naN2CWhnuuUIScY83GLaQcizSutfqy5rk8cUcmF1btPVa5ylp/aqm2pdrWYtfIxZ4/FV9F4XbfDk39z7dsPaEdRSpxeXFuua7VZB4afz+Jtpbqjd81qMM4skxLoE1ABjvtUVl/Bd7A50tTl5bAmNwGSNoGRWAZabuOH8AM4AAAAAAAAABIEAAJAgChdJqv3jbNFfZptHKeP57J4+UUUWn978oenjrtop/mt9IZ7tmy7EW9Tz+iXAeklKc5YeI4jnxfpP5ryETDt4mOy1uUKNPl4UIQ48uLx82wi+a66O/Jzhc4yfOEsOOcdi7A45MYSeohXLdzlZcF2NmTN3yR8H0vh0eXo7Wn2lp6MdJZaXU2zS36LpydlaeHnPCcfHHmiNLzS3wWajSV1OKscWjj7LlT0vsjOKvphXXJr6VTluqtv18td3E0Rmj1ePfw63sd3b2V0h0mqk4UXQnNcXDjGWO/dfHBZXJW3EsubS5sMb3rMQ1tr6v6RwXKPD4k2dpq8DJG8DLG4DIrgPXXgdeizeipd6A9gAAAAAAkCAJAgAAAAUTWRf+OXYzx0VOPcpSyZrfxZ+T1q99DX+qfpDqzVvYn5EmRyNnztSnuxz6fH0c/ViErR3a+29PZqIKEoSjh5WMpP3rJ2L7K5xxKm7T2XbTmUoNwWXvYTSXbl/wBiXXGyFcVrWiseriaC3Ds1D7PU+01iK+HF/AyV7zNpfSZoila4K+jNotR6S8jsV3Rtl6YfQnqoOuuDeHGuMXl5/wDuZbanZ5uLUWi0zDlbVl1K02pqxC6Go3I2wbU3CfBruwU3rNYiYelgzRmval+9Zjj5OnLatnWpW4l1jaU0t17/ADw1y44ZfTLO+0vP1OhxeXOTFPHMN6GoNDx2aF4GeNwGRXgHeB39jSzSn4yx5gbwAAAAAAJAgAAAAAAFP6S2rS7S0etkvorarNLY+6ed+Hzl5IzZZ6bxZ62jr52lyYo5iYtH0lvajpDFerHzZLzFFdN75Vqzbc63NR4RnJvh2S/tjyI7r/KaF2v1NvqKb8eKXmcPKVLpHrL5TWj6zfnPHWQhJyUU3wi+9vuK7finphv0+KuCvnX/ALN3/o6+MIPUzjpasZjBrrNRY+2XVppRX2mvcXxinhgvrqxMzzLBqejyrmpaeV1sVFS37YQhFS7YuMW38TvRsqnU+ZHfs15avUQzvReFzknlJd43drEejHbthW20wT+iofWSftWdi8yufxTs1YonFS1p5nh2Y7Ud1tVa47kutm+6KTS82zsV3tCFr9GG0z69nbq1BpeM267wM8bwPavAh3gXfZdLhTXF893L97eX8wNoAAAAAAAAAAAAAADmdI9jQ1umnppvG9hwmuddkXmMl8SF6ReuzRpNRbT5YyR/2FA0j6ub02vk6L4cFvLdrvXZKE3weTJE7drPetjrkjzMHeJ/WPnD3tTaeioi0mpS74yTefFvgLZKxw7i0mW/o5Glu12031GkjONecT1MvRorj4yx6T8EKxbJwnmth0kb3nefcvPRXoJpdB9M279QuLusWFF9rjHs9/E1UxxTh4Gq1mTPO88K/tjUu+6Vj5N+iu6K5IsZDRtReXyXP3AhzatN105xs01ltM20t2mclut8OKRCIhfbJasxsuN/7P8AZ11MIvTLTzUY8aXuSXDk+aZ3ogjU5N95ndg13QejT6Xd0VbVkG5zcpOdlyxxy3zfchFYhDJltk/MqKkSVs0LQM0bwPf7wB3Oi+znfYrZL6Kt83ynNcooC8AAAAAAAAAAACQAAAAA1dfs+m+PV31V2w9mcFJfictWJ5WY8t8c70mYlyaehezYS346OjK5ZhlL4MrjDSPRpt4jqbRtN5d2mqMIqMIxhFcoxiope5ItY5mZneUaiG9CUVwbjJJ+LWA4+R62+VVjqlFqcZbss8MM5M7LMeObztBCyU2oT4RbWd3nu54kd91vlxTvL61pXDq4dXjq91bndu44E2bfd5s1tUedkF4byyBgltehfxPKE38kBUdsaSm26VlUXFS4y4YUpdrx2AaUtlLHBvyA0NTopxaSjKWXiO7Ftt92AO5sTojbNqzU/RV/+LKdkl4+z8/cBeaKYwioQSjGKworkkBkAAAAAAAAAAAEAAAAAAAAAAFX6d7Prlp3c4rrYyilPHFxb5PvDsTMTvCj6SWMLuOREQlfJa3LsU6yShu7zwuSy8I6g8w1XpJLm2B04PIGzXWBmVSAyQgv6gdPSazGIyeV39qA6IAAAAAAAAAAAASAAAAAAAAAAaG2tB+8UTpT3XLDjJ8lJPKz4AUK3orrYPhVGfjC2HHzaAwW7M1sVx0t33Yqz/a2A2XppqUpWRlCSeNycXGUfenyA71MQNysD1ZLAGlZqcATTq8gWHZes3luPn9V/kB0gAAAAAAAAAABAAAAAAAAAAAAAeLbFGMpvlGLk/clkCjbzlKU3zlJyfvbyBs1gbEGB5um8AcK+i6y6FVWHKbws8ku9+AGFXzqslVanCyDxKL+fivEDu7O1mcceIFs0d+/HPb2/qBnAAAAAAAAAAAAAAAAAAAAAAAc7b9u7RJds2o/Dm/wQFWiBmgwM0WB5sYG10YoTussfOMEl4bz/oBs9KNgLVQ34YjqIL0JclJexLw+QFE0l06puFicJweJQksNMC5bJ2knjjxAsdViksoD2AAAAAAAAAAAJAAQAAkCAAEgQBwelFv+XD7Un8kBXetAz12AbEJATJAbfRyzdvlD24fin/VgWUDmba2HTql6a3bEsRuj668H3rwYFJ1mnu0VijavRb9C1epP9H4AblfSRKON7D94Ex6S9u8394DYXSxLlJ+7mBYthbRlqK3Y4SglLEXJY3ljmvADpgQBIAABAAAAAAAAAAAAAVLpZb9Ml3QX5gVud4GejUAdCmwDYUgNrYUM6lP2YSb/AAQFoAAYNbpK7q5VWxU4SXFP5rufiB8+270LsqzZp3K6rm4fxYr/AJAViMUn7uwDs7K2s62uSA+hbG2oropN+l2eIHUAAAAAAAAAAAAAAAAAAFJ6YS+nf2I/ICq3zA86bVreSYFg0k8oDfggOl0eWLZ/+v8A5ICwgAAADlbS6O6XUNytqW++dkJShL4uPP4gVfa3QiVf0mmlKxLnVPG/918mBHR/Zut6yCdUqa4yTlOeI+inyS7QL8AAAAAEgAAAAAAAAAAABROmb/7h/Yj8gKvcBoyqcpKMVmTaUcd7fAC2X6SWmt6mbz6MWpd+Y8fxyvgBv0SygOjsaWL4/wAya/P8gLKAAAAAEASBAAABIACAAAAAAAAAAAAAonTL/Uy+zD5AVqaA3+iWjVmtqzyhmx/d5fjgC1dNNNnqrlzTcJe58V8mBx9Hb2AdPTz3Zwn3Si37s8QLZkAAAAAAAAAAAAJAgAAAAAAAAAAAAKF0u/1M/dD/AGoCvWMCw9AKs6iyfZGprzkv0AtfSKjf01mOLilNfB8fwyBR67cMDpae9NYAuOht364S74rPvXBgZwAAAAAAAAAAAAAAAAAAAAAGQAACi9IXvX2P+bHkkvyAr+oQFv6AafFVtvtTUV7or+oFqnFNOL5NNP3MD5pqaHXZOt84TlHyfBgeqW1yAuXRi3NUl7M/wa/uB2AAAAAAAAJAgAAAAAAAAAAAQBIGrrdYq13yfJeHeBy57dlF8YqS8HhgVnWW7+Zc8tt+8Dk38wPofRWjc0lS7ZJzf3n+mAOvkCldLNPu6jfXKyCl95cH+QHLriBZ+ik8dZHvUX5Z/UCxAMgAAAAAAAAAADzkBkCMgMgN4BkBkBvARvAcvbWz5WpTqklZFY3ZerNd2ex+IFQ1mpnW9y2Mq590lz9z5P4Aayt54YGrauIH1DRx3aq4+zXBeUUBm3gOB0trzCqfapuPwa/oByNNpMgdjZ9aqmp73ZiSxzQHdrtUllPKAlSAneAZAJgTkBkBkBkAAyBjyA3gI3gIcwPLmA6wCOtA8yuA8vUIDw9ZFdqA1tVqqJxcLernHtjJJr8QK5rtlaR8ab+pfsuW/X5PivMDmVbOsdsYudUq2+NkLFwj28Hxz5gXxa+PY0B6/fF3gc7b96lQ37Moy+GQK1ZtyFa5pvwAw07W1FrxTVOfui8efIC4bC62Fb6/CnJ5UIy3t1Y7X3gdLrgJVwEq0D0rAJ6wCd8Cd8BvASpAN4DzgCMARgCHEDy4geXADy4AeXWB4lQBglok+YGGeyoP6oGJ7Gr9heQELZMOxLyA9f4djkB5/cZdjAxWaC58p4+AHOlsC/O9Gdaff1Mf0A2qNBrFzti19kDo06e1es0/cBsxqkBkVbAyKDAlRYHtRA9JASkB6QEgSB7wBGAGAG6BG6A3QI3AG4BDgA3AI6sB1QEdUBLrAjqgHVAOrAdWAVYE9WA6sCdwCdwBuAN0Cd0CVEBugTuge8ARgBgBgBgBgBgBgBgA0A3QGAGAGADQDAEYAndAjAE4AYAYAYAYAYAYAYAYAYA9AAAAAAAAAADAACAJAAQBOAGAAAAAAAAAAAAAAAAAAAAAAAAAAAAAAAAAAAAAAAAAAAAAAAAAf//Z">
            <a:extLst>
              <a:ext uri="{FF2B5EF4-FFF2-40B4-BE49-F238E27FC236}">
                <a16:creationId xmlns:a16="http://schemas.microsoft.com/office/drawing/2014/main" id="{B2351994-9680-655E-560F-F3EA985A917F}"/>
              </a:ext>
            </a:extLst>
          </p:cNvPr>
          <p:cNvSpPr>
            <a:spLocks noChangeAspect="1" noChangeArrowheads="1"/>
          </p:cNvSpPr>
          <p:nvPr/>
        </p:nvSpPr>
        <p:spPr bwMode="auto">
          <a:xfrm>
            <a:off x="471488" y="144463"/>
            <a:ext cx="2873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CO" altLang="es-CO">
              <a:solidFill>
                <a:srgbClr val="000000"/>
              </a:solidFill>
            </a:endParaRPr>
          </a:p>
        </p:txBody>
      </p:sp>
      <p:sp>
        <p:nvSpPr>
          <p:cNvPr id="2" name="CuadroTexto 8">
            <a:extLst>
              <a:ext uri="{FF2B5EF4-FFF2-40B4-BE49-F238E27FC236}">
                <a16:creationId xmlns:a16="http://schemas.microsoft.com/office/drawing/2014/main" id="{B8A19078-8803-AC78-0735-D0CBC2433B3E}"/>
              </a:ext>
            </a:extLst>
          </p:cNvPr>
          <p:cNvSpPr txBox="1">
            <a:spLocks noChangeArrowheads="1"/>
          </p:cNvSpPr>
          <p:nvPr/>
        </p:nvSpPr>
        <p:spPr bwMode="auto">
          <a:xfrm>
            <a:off x="471488" y="75775"/>
            <a:ext cx="604867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s-CO"/>
            </a:defPPr>
            <a:lvl1pPr algn="just">
              <a:defRPr sz="2000" b="1" i="1">
                <a:solidFill>
                  <a:srgbClr val="1F497D"/>
                </a:solidFill>
                <a:latin typeface="Arial titulos"/>
              </a:defRPr>
            </a:lvl1pPr>
          </a:lstStyle>
          <a:p>
            <a:r>
              <a:rPr lang="es-CO" altLang="es-CO" dirty="0"/>
              <a:t>Ingresos de transacciones sin contraprestación</a:t>
            </a:r>
          </a:p>
        </p:txBody>
      </p:sp>
      <p:sp>
        <p:nvSpPr>
          <p:cNvPr id="4" name="Rectángulo: esquinas redondeadas 3">
            <a:extLst>
              <a:ext uri="{FF2B5EF4-FFF2-40B4-BE49-F238E27FC236}">
                <a16:creationId xmlns:a16="http://schemas.microsoft.com/office/drawing/2014/main" id="{9977263E-49AE-0589-1C7D-5A3B97C44152}"/>
              </a:ext>
            </a:extLst>
          </p:cNvPr>
          <p:cNvSpPr/>
          <p:nvPr/>
        </p:nvSpPr>
        <p:spPr>
          <a:xfrm>
            <a:off x="323528" y="502506"/>
            <a:ext cx="8579408" cy="5878822"/>
          </a:xfrm>
          <a:prstGeom prst="roundRect">
            <a:avLst/>
          </a:prstGeom>
          <a:ln w="19050">
            <a:prstDash val="sysDot"/>
          </a:ln>
        </p:spPr>
        <p:style>
          <a:lnRef idx="2">
            <a:schemeClr val="accent1"/>
          </a:lnRef>
          <a:fillRef idx="1">
            <a:schemeClr val="lt1"/>
          </a:fillRef>
          <a:effectRef idx="0">
            <a:schemeClr val="accent1"/>
          </a:effectRef>
          <a:fontRef idx="minor">
            <a:schemeClr val="dk1"/>
          </a:fontRef>
        </p:style>
        <p:txBody>
          <a:bodyPr rtlCol="0" anchor="ctr"/>
          <a:lstStyle/>
          <a:p>
            <a:r>
              <a:rPr lang="es-CO" sz="1600" b="1" dirty="0">
                <a:solidFill>
                  <a:srgbClr val="000000"/>
                </a:solidFill>
                <a:latin typeface="Verdana" panose="020B0604030504040204" pitchFamily="34" charset="0"/>
              </a:rPr>
              <a:t>1</a:t>
            </a:r>
            <a:r>
              <a:rPr lang="es-CO" sz="1600" b="1" i="0" u="none" strike="noStrike" baseline="0" dirty="0">
                <a:solidFill>
                  <a:srgbClr val="000000"/>
                </a:solidFill>
                <a:latin typeface="Verdana" panose="020B0604030504040204" pitchFamily="34" charset="0"/>
              </a:rPr>
              <a:t>.3. Transferencias </a:t>
            </a:r>
          </a:p>
          <a:p>
            <a:r>
              <a:rPr lang="es-CO" sz="1600" b="0" i="0" u="none" strike="noStrike" baseline="0" dirty="0">
                <a:solidFill>
                  <a:srgbClr val="000000"/>
                </a:solidFill>
                <a:latin typeface="Verdana" panose="020B0604030504040204" pitchFamily="34" charset="0"/>
              </a:rPr>
              <a:t>1.3.1 Reconocimiento</a:t>
            </a:r>
          </a:p>
          <a:p>
            <a:pPr algn="l"/>
            <a:endParaRPr lang="es-CO" sz="1600" b="0" i="0" u="none" strike="noStrike" baseline="0" dirty="0">
              <a:solidFill>
                <a:srgbClr val="000000"/>
              </a:solidFill>
              <a:latin typeface="Verdana" panose="020B0604030504040204" pitchFamily="34" charset="0"/>
            </a:endParaRPr>
          </a:p>
          <a:p>
            <a:r>
              <a:rPr lang="es-MX" sz="1800" b="0" i="0" u="none" strike="sngStrike" baseline="0" dirty="0">
                <a:solidFill>
                  <a:srgbClr val="871723"/>
                </a:solidFill>
                <a:latin typeface="Verdana" panose="020B0604030504040204" pitchFamily="34" charset="0"/>
              </a:rPr>
              <a:t>16. En consecuencia, solo se reconocerá el activo, y el ingreso o pasivo correspondiente, cuando exista un derecho exigible por ley o por acuerdo contractual vinculante y cuando la entidad evalúe que es probable que la entrada de recursos ocurra. </a:t>
            </a:r>
          </a:p>
          <a:p>
            <a:endParaRPr lang="es-CO" sz="1800" b="0" i="0" u="none" strike="noStrike" baseline="0" dirty="0">
              <a:solidFill>
                <a:srgbClr val="871723"/>
              </a:solidFill>
              <a:latin typeface="Verdana" panose="020B0604030504040204" pitchFamily="34" charset="0"/>
            </a:endParaRPr>
          </a:p>
          <a:p>
            <a:r>
              <a:rPr lang="es-MX" sz="1800" strike="sngStrike" dirty="0">
                <a:solidFill>
                  <a:srgbClr val="871723"/>
                </a:solidFill>
                <a:latin typeface="Verdana" panose="020B0604030504040204" pitchFamily="34" charset="0"/>
              </a:rPr>
              <a:t>17. </a:t>
            </a:r>
            <a:r>
              <a:rPr lang="es-MX" sz="1800" dirty="0">
                <a:solidFill>
                  <a:srgbClr val="376D95"/>
                </a:solidFill>
                <a:latin typeface="Verdana" panose="020B0604030504040204" pitchFamily="34" charset="0"/>
              </a:rPr>
              <a:t>15</a:t>
            </a:r>
            <a:r>
              <a:rPr lang="es-MX" sz="1800" b="0" i="0" u="none" strike="noStrike" baseline="0" dirty="0">
                <a:solidFill>
                  <a:srgbClr val="000000"/>
                </a:solidFill>
                <a:latin typeface="Verdana" panose="020B0604030504040204" pitchFamily="34" charset="0"/>
              </a:rPr>
              <a:t> Las transferencias en efectivo </a:t>
            </a:r>
            <a:r>
              <a:rPr lang="es-MX" sz="1800" b="0" i="0" u="none" strike="sngStrike" baseline="0" dirty="0">
                <a:solidFill>
                  <a:srgbClr val="871723"/>
                </a:solidFill>
                <a:latin typeface="Verdana" panose="020B0604030504040204" pitchFamily="34" charset="0"/>
              </a:rPr>
              <a:t>entre entidades de gobierno </a:t>
            </a:r>
            <a:r>
              <a:rPr lang="es-MX" sz="1800" b="0" i="0" u="none" strike="noStrike" baseline="0" dirty="0">
                <a:solidFill>
                  <a:srgbClr val="000000"/>
                </a:solidFill>
                <a:latin typeface="Verdana" panose="020B0604030504040204" pitchFamily="34" charset="0"/>
              </a:rPr>
              <a:t>se reconocerán como ingreso en el resultado del periodo </a:t>
            </a:r>
            <a:r>
              <a:rPr lang="es-MX" sz="1800" b="0" i="0" u="none" strike="sngStrike" baseline="0" dirty="0">
                <a:solidFill>
                  <a:srgbClr val="871723"/>
                </a:solidFill>
                <a:latin typeface="Verdana" panose="020B0604030504040204" pitchFamily="34" charset="0"/>
              </a:rPr>
              <a:t>cuando la entidad cedente expida </a:t>
            </a:r>
            <a:r>
              <a:rPr lang="es-MX" sz="1800" b="0" i="0" u="none" strike="noStrike" baseline="0" dirty="0">
                <a:solidFill>
                  <a:srgbClr val="376D95"/>
                </a:solidFill>
                <a:latin typeface="Verdana" panose="020B0604030504040204" pitchFamily="34" charset="0"/>
              </a:rPr>
              <a:t>o como pasivo diferido si están sujetas a condiciones. Esto, cuando la entidad receptora tenga el derecho de recibir los recursos conforme a lo establecido en </a:t>
            </a:r>
            <a:r>
              <a:rPr lang="es-MX" sz="1800" b="0" i="0" u="none" strike="noStrike" baseline="0" dirty="0">
                <a:solidFill>
                  <a:srgbClr val="000000"/>
                </a:solidFill>
                <a:latin typeface="Verdana" panose="020B0604030504040204" pitchFamily="34" charset="0"/>
              </a:rPr>
              <a:t>el acto administrativo </a:t>
            </a:r>
            <a:r>
              <a:rPr lang="es-MX" sz="1800" b="0" i="0" u="none" strike="sngStrike" baseline="0" dirty="0">
                <a:solidFill>
                  <a:srgbClr val="871723"/>
                </a:solidFill>
                <a:latin typeface="Verdana" panose="020B0604030504040204" pitchFamily="34" charset="0"/>
              </a:rPr>
              <a:t>de reconocimiento de la obligación, salvo que esta esté sujeta a condiciones, caso en el cual se reconocerá un pasivo</a:t>
            </a:r>
            <a:r>
              <a:rPr lang="es-MX" sz="1800" b="0" i="0" u="none" strike="noStrike" baseline="0" dirty="0">
                <a:solidFill>
                  <a:srgbClr val="871723"/>
                </a:solidFill>
                <a:latin typeface="Verdana" panose="020B0604030504040204" pitchFamily="34" charset="0"/>
              </a:rPr>
              <a:t>.</a:t>
            </a:r>
            <a:r>
              <a:rPr lang="es-MX" sz="1800" b="0" i="0" u="none" strike="noStrike" baseline="0" dirty="0">
                <a:solidFill>
                  <a:srgbClr val="376D95"/>
                </a:solidFill>
                <a:latin typeface="Verdana" panose="020B0604030504040204" pitchFamily="34" charset="0"/>
              </a:rPr>
              <a:t>, o en el contrato o convenio. </a:t>
            </a:r>
          </a:p>
          <a:p>
            <a:endParaRPr lang="es-MX" sz="1600" b="0" i="0" u="none" strike="sngStrike" baseline="0" dirty="0">
              <a:solidFill>
                <a:srgbClr val="871723"/>
              </a:solidFill>
              <a:latin typeface="Verdana" panose="020B0604030504040204" pitchFamily="34" charset="0"/>
            </a:endParaRPr>
          </a:p>
          <a:p>
            <a:pPr algn="l"/>
            <a:endParaRPr lang="es-MX" sz="1600" b="0" i="0" u="none" strike="noStrike" baseline="0" dirty="0">
              <a:solidFill>
                <a:srgbClr val="000000"/>
              </a:solidFill>
              <a:latin typeface="Verdana" panose="020B0604030504040204" pitchFamily="34" charset="0"/>
            </a:endParaRPr>
          </a:p>
        </p:txBody>
      </p:sp>
    </p:spTree>
    <p:extLst>
      <p:ext uri="{BB962C8B-B14F-4D97-AF65-F5344CB8AC3E}">
        <p14:creationId xmlns:p14="http://schemas.microsoft.com/office/powerpoint/2010/main" val="4018826885"/>
      </p:ext>
    </p:extLst>
  </p:cSld>
  <p:clrMapOvr>
    <a:overrideClrMapping bg1="lt1" tx1="dk1" bg2="lt2" tx2="dk2" accent1="accent1" accent2="accent2" accent3="accent3" accent4="accent4" accent5="accent5" accent6="accent6" hlink="hlink" folHlink="folHlink"/>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8434" name="AutoShape 15" descr="data:image/jpeg;base64,/9j/4AAQSkZJRgABAQAAAQABAAD/2wCEAAkGBxAQDxANDxAPDw4QDxAQDg0PDA8PDw8OFREWFhYSFBQYHCggGBolGxQUIT0hJSkrLi4uFx8zODMsNygtLisBCgoKDg0OGhAQGywmHyQsLDQtMDc3LCwvLC4sLDQsLy0sLTQsLDEsLDAsLDQsLC0sLCwsLCwsLCwsLCwsLCwsLP/AABEIAOEA4QMBEQACEQEDEQH/xAAbAAEAAgMBAQAAAAAAAAAAAAAAAQYDBAUCB//EAEAQAAICAQEEBgYHBgUFAAAAAAABAgMRBAUSITEGE0FRYZEiMlJxgbEjQnKCocHRBxRDYuHxFTM0ssIWJFNz8P/EABoBAQADAQEBAAAAAAAAAAAAAAACAwQBBQb/xAAxEQEAAgEDAgMGAwkAAAAAAAAAAQIDBBExEiEFE0FCUWFxsdEiMpEUIzNicoGhwfH/2gAMAwEAAhEDEQA/APuAAAAAAAAAAAAAAAAAAAAAAAAAAAAAAAAAAAAAAAAAc3be3tNo4b+ptjXn1Y85zfdGK4sha8V5X4NNkzTtSPsq8v2h7zfU6K2cF9aVtdba790r86fSG6vhtOLZI3/V1di9NdNqJqmanprperXbjEn3RkuDZ2uasztPaVefwzLjr11mLV98fZZS55wAAAAAAAAAAAAAAAAAAAAABIEASBAEgVvpp0ojs+lbq6zVXNx09HtS9qX8qK736e0ctWl03mzNrdqxzP8Ar5vnej0jtnLU6ubv1c+LnLjGC9mtfVSK4p6zy15NTvHRSNqx6ff3s04uEs93k0dlGtmDaVULI8GsvisPin3ruZXesWhv02e2O28L1+zrbs9TRKi5uV+mahKT52Vv1ZPx4Y+BPBeZjpnmGPxXS1x3jLj/AC27/KfWFuNDyUgAIAAAAACQIAASAAAAIAASAAgAAAAY9TqI1wlbN7sIRcpSfZFLLOTO0bpVrNrRWOZfHapz12os2pcnmz0NNB/w9Mn6KXi+fxKaRvPVL0dXeMcRgpxHPxlmsi48S2WOsteV7te7nEV9bC4vuX6/3IbLott2eqZbstyeXF8Mt8vEjML6XbnRvXPSbTq3v8vURdUn2PtjLzx5lEW6MsfF6eTF+0aG0etZ3h9aNz5gAAAIckuYHjrUBKsA9KQEgAAAAAAAAAEgAIAAAAFL/alq3+616KDxPW3RqeOaqj6U/wAFj4lOXvtX3vQ0EdM2zT7Mf5ntDiQpUIqMVhRSSS7Ei2I2YbW6p3loa95xBcHLhntS7X5Y8zkp1naN2CWhnuuUIScY83GLaQcizSutfqy5rk8cUcmF1btPVa5ylp/aqm2pdrWYtfIxZ4/FV9F4XbfDk39z7dsPaEdRSpxeXFuua7VZB4afz+Jtpbqjd81qMM4skxLoE1ABjvtUVl/Bd7A50tTl5bAmNwGSNoGRWAZabuOH8AM4AAAAAAAAABIEAAJAgChdJqv3jbNFfZptHKeP57J4+UUUWn978oenjrtop/mt9IZ7tmy7EW9Tz+iXAeklKc5YeI4jnxfpP5ryETDt4mOy1uUKNPl4UIQ48uLx82wi+a66O/Jzhc4yfOEsOOcdi7A45MYSeohXLdzlZcF2NmTN3yR8H0vh0eXo7Wn2lp6MdJZaXU2zS36LpydlaeHnPCcfHHmiNLzS3wWajSV1OKscWjj7LlT0vsjOKvphXXJr6VTluqtv18td3E0Rmj1ePfw63sd3b2V0h0mqk4UXQnNcXDjGWO/dfHBZXJW3EsubS5sMb3rMQ1tr6v6RwXKPD4k2dpq8DJG8DLG4DIrgPXXgdeizeipd6A9gAAAAAAkCAJAgAAAAUTWRf+OXYzx0VOPcpSyZrfxZ+T1q99DX+qfpDqzVvYn5EmRyNnztSnuxz6fH0c/ViErR3a+29PZqIKEoSjh5WMpP3rJ2L7K5xxKm7T2XbTmUoNwWXvYTSXbl/wBiXXGyFcVrWiseriaC3Ds1D7PU+01iK+HF/AyV7zNpfSZoila4K+jNotR6S8jsV3Rtl6YfQnqoOuuDeHGuMXl5/wDuZbanZ5uLUWi0zDlbVl1K02pqxC6Go3I2wbU3CfBruwU3rNYiYelgzRmval+9Zjj5OnLatnWpW4l1jaU0t17/ADw1y44ZfTLO+0vP1OhxeXOTFPHMN6GoNDx2aF4GeNwGRXgHeB39jSzSn4yx5gbwAAAAAAJAgAAAAAAFP6S2rS7S0etkvorarNLY+6ed+Hzl5IzZZ6bxZ62jr52lyYo5iYtH0lvajpDFerHzZLzFFdN75Vqzbc63NR4RnJvh2S/tjyI7r/KaF2v1NvqKb8eKXmcPKVLpHrL5TWj6zfnPHWQhJyUU3wi+9vuK7finphv0+KuCvnX/ALN3/o6+MIPUzjpasZjBrrNRY+2XVppRX2mvcXxinhgvrqxMzzLBqejyrmpaeV1sVFS37YQhFS7YuMW38TvRsqnU+ZHfs15avUQzvReFzknlJd43drEejHbthW20wT+iofWSftWdi8yufxTs1YonFS1p5nh2Y7Ud1tVa47kutm+6KTS82zsV3tCFr9GG0z69nbq1BpeM267wM8bwPavAh3gXfZdLhTXF893L97eX8wNoAAAAAAAAAAAAAADmdI9jQ1umnppvG9hwmuddkXmMl8SF6ReuzRpNRbT5YyR/2FA0j6ub02vk6L4cFvLdrvXZKE3weTJE7drPetjrkjzMHeJ/WPnD3tTaeioi0mpS74yTefFvgLZKxw7i0mW/o5Glu12031GkjONecT1MvRorj4yx6T8EKxbJwnmth0kb3nefcvPRXoJpdB9M279QuLusWFF9rjHs9/E1UxxTh4Gq1mTPO88K/tjUu+6Vj5N+iu6K5IsZDRtReXyXP3AhzatN105xs01ltM20t2mclut8OKRCIhfbJasxsuN/7P8AZ11MIvTLTzUY8aXuSXDk+aZ3ogjU5N95ndg13QejT6Xd0VbVkG5zcpOdlyxxy3zfchFYhDJltk/MqKkSVs0LQM0bwPf7wB3Oi+znfYrZL6Kt83ynNcooC8AAAAAAAAAAACQAAAAA1dfs+m+PV31V2w9mcFJfictWJ5WY8t8c70mYlyaehezYS346OjK5ZhlL4MrjDSPRpt4jqbRtN5d2mqMIqMIxhFcoxiope5ItY5mZneUaiG9CUVwbjJJ+LWA4+R62+VVjqlFqcZbss8MM5M7LMeObztBCyU2oT4RbWd3nu54kd91vlxTvL61pXDq4dXjq91bndu44E2bfd5s1tUedkF4byyBgltehfxPKE38kBUdsaSm26VlUXFS4y4YUpdrx2AaUtlLHBvyA0NTopxaSjKWXiO7Ftt92AO5sTojbNqzU/RV/+LKdkl4+z8/cBeaKYwioQSjGKworkkBkAAAAAAAAAAAEAAAAAAAAAAFX6d7Prlp3c4rrYyilPHFxb5PvDsTMTvCj6SWMLuOREQlfJa3LsU6yShu7zwuSy8I6g8w1XpJLm2B04PIGzXWBmVSAyQgv6gdPSazGIyeV39qA6IAAAAAAAAAAAASAAAAAAAAAAaG2tB+8UTpT3XLDjJ8lJPKz4AUK3orrYPhVGfjC2HHzaAwW7M1sVx0t33Yqz/a2A2XppqUpWRlCSeNycXGUfenyA71MQNysD1ZLAGlZqcATTq8gWHZes3luPn9V/kB0gAAAAAAAAAABAAAAAAAAAAAAAeLbFGMpvlGLk/clkCjbzlKU3zlJyfvbyBs1gbEGB5um8AcK+i6y6FVWHKbws8ku9+AGFXzqslVanCyDxKL+fivEDu7O1mcceIFs0d+/HPb2/qBnAAAAAAAAAAAAAAAAAAAAAAAc7b9u7RJds2o/Dm/wQFWiBmgwM0WB5sYG10YoTussfOMEl4bz/oBs9KNgLVQ34YjqIL0JclJexLw+QFE0l06puFicJweJQksNMC5bJ2knjjxAsdViksoD2AAAAAAAAAAAJAAQAAkCAAEgQBwelFv+XD7Un8kBXetAz12AbEJATJAbfRyzdvlD24fin/VgWUDmba2HTql6a3bEsRuj668H3rwYFJ1mnu0VijavRb9C1epP9H4AblfSRKON7D94Ex6S9u8394DYXSxLlJ+7mBYthbRlqK3Y4SglLEXJY3ljmvADpgQBIAABAAAAAAAAAAAAAVLpZb9Ml3QX5gVud4GejUAdCmwDYUgNrYUM6lP2YSb/AAQFoAAYNbpK7q5VWxU4SXFP5rufiB8+270LsqzZp3K6rm4fxYr/AJAViMUn7uwDs7K2s62uSA+hbG2oropN+l2eIHUAAAAAAAAAAAAAAAAAAFJ6YS+nf2I/ICq3zA86bVreSYFg0k8oDfggOl0eWLZ/+v8A5ICwgAAADlbS6O6XUNytqW++dkJShL4uPP4gVfa3QiVf0mmlKxLnVPG/918mBHR/Zut6yCdUqa4yTlOeI+inyS7QL8AAAAAEgAAAAAAAAAAABROmb/7h/Yj8gKvcBoyqcpKMVmTaUcd7fAC2X6SWmt6mbz6MWpd+Y8fxyvgBv0SygOjsaWL4/wAya/P8gLKAAAAAEASBAAABIACAAAAAAAAAAAAAonTL/Uy+zD5AVqaA3+iWjVmtqzyhmx/d5fjgC1dNNNnqrlzTcJe58V8mBx9Hb2AdPTz3Zwn3Si37s8QLZkAAAAAAAAAAAAJAgAAAAAAAAAAAAKF0u/1M/dD/AGoCvWMCw9AKs6iyfZGprzkv0AtfSKjf01mOLilNfB8fwyBR67cMDpae9NYAuOht364S74rPvXBgZwAAAAAAAAAAAAAAAAAAAAAGQAACi9IXvX2P+bHkkvyAr+oQFv6AafFVtvtTUV7or+oFqnFNOL5NNP3MD5pqaHXZOt84TlHyfBgeqW1yAuXRi3NUl7M/wa/uB2AAAAAAAAJAgAAAAAAAAAAAQBIGrrdYq13yfJeHeBy57dlF8YqS8HhgVnWW7+Zc8tt+8Dk38wPofRWjc0lS7ZJzf3n+mAOvkCldLNPu6jfXKyCl95cH+QHLriBZ+ik8dZHvUX5Z/UCxAMgAAAAAAAAAADzkBkCMgMgN4BkBkBvARvAcvbWz5WpTqklZFY3ZerNd2ex+IFQ1mpnW9y2Mq590lz9z5P4Aayt54YGrauIH1DRx3aq4+zXBeUUBm3gOB0trzCqfapuPwa/oByNNpMgdjZ9aqmp73ZiSxzQHdrtUllPKAlSAneAZAJgTkBkBkBkAAyBjyA3gI3gIcwPLmA6wCOtA8yuA8vUIDw9ZFdqA1tVqqJxcLernHtjJJr8QK5rtlaR8ab+pfsuW/X5PivMDmVbOsdsYudUq2+NkLFwj28Hxz5gXxa+PY0B6/fF3gc7b96lQ37Moy+GQK1ZtyFa5pvwAw07W1FrxTVOfui8efIC4bC62Fb6/CnJ5UIy3t1Y7X3gdLrgJVwEq0D0rAJ6wCd8Cd8BvASpAN4DzgCMARgCHEDy4geXADy4AeXWB4lQBglok+YGGeyoP6oGJ7Gr9heQELZMOxLyA9f4djkB5/cZdjAxWaC58p4+AHOlsC/O9Gdaff1Mf0A2qNBrFzti19kDo06e1es0/cBsxqkBkVbAyKDAlRYHtRA9JASkB6QEgSB7wBGAGAG6BG6A3QI3AG4BDgA3AI6sB1QEdUBLrAjqgHVAOrAdWAVYE9WA6sCdwCdwBuAN0Cd0CVEBugTuge8ARgBgBgBgBgBgBgBgA0A3QGAGAGADQDAEYAndAjAE4AYAYAYAYAYAYAYAYAYA9AAAAAAAAAADAACAJAAQBOAGAAAAAAAAAAAAAAAAAAAAAAAAAAAAAAAAAAAAAAAAAAAAAAAAAf//Z">
            <a:extLst>
              <a:ext uri="{FF2B5EF4-FFF2-40B4-BE49-F238E27FC236}">
                <a16:creationId xmlns:a16="http://schemas.microsoft.com/office/drawing/2014/main" id="{B2351994-9680-655E-560F-F3EA985A917F}"/>
              </a:ext>
            </a:extLst>
          </p:cNvPr>
          <p:cNvSpPr>
            <a:spLocks noChangeAspect="1" noChangeArrowheads="1"/>
          </p:cNvSpPr>
          <p:nvPr/>
        </p:nvSpPr>
        <p:spPr bwMode="auto">
          <a:xfrm>
            <a:off x="471488" y="144463"/>
            <a:ext cx="2873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CO" altLang="es-CO">
              <a:solidFill>
                <a:srgbClr val="000000"/>
              </a:solidFill>
            </a:endParaRPr>
          </a:p>
        </p:txBody>
      </p:sp>
      <p:sp>
        <p:nvSpPr>
          <p:cNvPr id="2" name="CuadroTexto 8">
            <a:extLst>
              <a:ext uri="{FF2B5EF4-FFF2-40B4-BE49-F238E27FC236}">
                <a16:creationId xmlns:a16="http://schemas.microsoft.com/office/drawing/2014/main" id="{B8A19078-8803-AC78-0735-D0CBC2433B3E}"/>
              </a:ext>
            </a:extLst>
          </p:cNvPr>
          <p:cNvSpPr txBox="1">
            <a:spLocks noChangeArrowheads="1"/>
          </p:cNvSpPr>
          <p:nvPr/>
        </p:nvSpPr>
        <p:spPr bwMode="auto">
          <a:xfrm>
            <a:off x="471488" y="75775"/>
            <a:ext cx="604867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s-CO"/>
            </a:defPPr>
            <a:lvl1pPr algn="just">
              <a:defRPr sz="2000" b="1" i="1">
                <a:solidFill>
                  <a:srgbClr val="1F497D"/>
                </a:solidFill>
                <a:latin typeface="Arial titulos"/>
              </a:defRPr>
            </a:lvl1pPr>
          </a:lstStyle>
          <a:p>
            <a:r>
              <a:rPr lang="es-CO" altLang="es-CO" dirty="0"/>
              <a:t>Ingresos de transacciones sin contraprestación</a:t>
            </a:r>
          </a:p>
        </p:txBody>
      </p:sp>
      <p:sp>
        <p:nvSpPr>
          <p:cNvPr id="4" name="Rectángulo: esquinas redondeadas 3">
            <a:extLst>
              <a:ext uri="{FF2B5EF4-FFF2-40B4-BE49-F238E27FC236}">
                <a16:creationId xmlns:a16="http://schemas.microsoft.com/office/drawing/2014/main" id="{9977263E-49AE-0589-1C7D-5A3B97C44152}"/>
              </a:ext>
            </a:extLst>
          </p:cNvPr>
          <p:cNvSpPr/>
          <p:nvPr/>
        </p:nvSpPr>
        <p:spPr>
          <a:xfrm>
            <a:off x="323528" y="502506"/>
            <a:ext cx="8579408" cy="5878822"/>
          </a:xfrm>
          <a:prstGeom prst="roundRect">
            <a:avLst/>
          </a:prstGeom>
          <a:ln w="19050">
            <a:prstDash val="sysDot"/>
          </a:ln>
        </p:spPr>
        <p:style>
          <a:lnRef idx="2">
            <a:schemeClr val="accent1"/>
          </a:lnRef>
          <a:fillRef idx="1">
            <a:schemeClr val="lt1"/>
          </a:fillRef>
          <a:effectRef idx="0">
            <a:schemeClr val="accent1"/>
          </a:effectRef>
          <a:fontRef idx="minor">
            <a:schemeClr val="dk1"/>
          </a:fontRef>
        </p:style>
        <p:txBody>
          <a:bodyPr rtlCol="0" anchor="ctr"/>
          <a:lstStyle/>
          <a:p>
            <a:r>
              <a:rPr lang="es-CO" sz="1600" b="1" dirty="0">
                <a:solidFill>
                  <a:srgbClr val="000000"/>
                </a:solidFill>
                <a:latin typeface="Verdana" panose="020B0604030504040204" pitchFamily="34" charset="0"/>
              </a:rPr>
              <a:t>1</a:t>
            </a:r>
            <a:r>
              <a:rPr lang="es-CO" sz="1600" b="1" i="0" u="none" strike="noStrike" baseline="0" dirty="0">
                <a:solidFill>
                  <a:srgbClr val="000000"/>
                </a:solidFill>
                <a:latin typeface="Verdana" panose="020B0604030504040204" pitchFamily="34" charset="0"/>
              </a:rPr>
              <a:t>.3. Transferencias </a:t>
            </a:r>
          </a:p>
          <a:p>
            <a:r>
              <a:rPr lang="es-CO" sz="1600" b="0" i="0" u="none" strike="noStrike" baseline="0" dirty="0">
                <a:solidFill>
                  <a:srgbClr val="000000"/>
                </a:solidFill>
                <a:latin typeface="Verdana" panose="020B0604030504040204" pitchFamily="34" charset="0"/>
              </a:rPr>
              <a:t>1.3.1 Reconocimiento</a:t>
            </a:r>
          </a:p>
          <a:p>
            <a:pPr algn="l"/>
            <a:endParaRPr lang="es-CO" sz="1600" b="0" i="0" u="none" strike="noStrike" baseline="0" dirty="0">
              <a:solidFill>
                <a:srgbClr val="000000"/>
              </a:solidFill>
              <a:latin typeface="Verdana" panose="020B0604030504040204" pitchFamily="34" charset="0"/>
            </a:endParaRPr>
          </a:p>
          <a:p>
            <a:pPr algn="l"/>
            <a:endParaRPr lang="es-CO" sz="1600" b="0" i="0" u="none" strike="noStrike" baseline="0" dirty="0">
              <a:solidFill>
                <a:srgbClr val="000000"/>
              </a:solidFill>
              <a:latin typeface="Verdana" panose="020B0604030504040204" pitchFamily="34" charset="0"/>
            </a:endParaRPr>
          </a:p>
          <a:p>
            <a:r>
              <a:rPr lang="es-MX" sz="1600" strike="sngStrike" dirty="0">
                <a:solidFill>
                  <a:srgbClr val="871723"/>
                </a:solidFill>
                <a:latin typeface="Verdana" panose="020B0604030504040204" pitchFamily="34" charset="0"/>
              </a:rPr>
              <a:t>18. </a:t>
            </a:r>
            <a:r>
              <a:rPr lang="es-MX" sz="1600" dirty="0">
                <a:solidFill>
                  <a:srgbClr val="376D95"/>
                </a:solidFill>
                <a:latin typeface="Verdana" panose="020B0604030504040204" pitchFamily="34" charset="0"/>
              </a:rPr>
              <a:t>16 </a:t>
            </a:r>
            <a:r>
              <a:rPr lang="es-MX" sz="1600" b="0" i="0" u="none" strike="noStrike" baseline="0" dirty="0">
                <a:solidFill>
                  <a:srgbClr val="000000"/>
                </a:solidFill>
                <a:latin typeface="Verdana" panose="020B0604030504040204" pitchFamily="34" charset="0"/>
              </a:rPr>
              <a:t>Las condonaciones de deudas se reconocerán como ingreso en el resultado del periodo cuando el </a:t>
            </a:r>
            <a:r>
              <a:rPr lang="es-MX" sz="1600" strike="sngStrike" dirty="0">
                <a:solidFill>
                  <a:srgbClr val="871723"/>
                </a:solidFill>
                <a:latin typeface="Verdana" panose="020B0604030504040204" pitchFamily="34" charset="0"/>
              </a:rPr>
              <a:t>proveedor de </a:t>
            </a:r>
            <a:r>
              <a:rPr lang="es-MX" sz="1600" strike="sngStrike" dirty="0" err="1">
                <a:solidFill>
                  <a:srgbClr val="871723"/>
                </a:solidFill>
                <a:latin typeface="Verdana" panose="020B0604030504040204" pitchFamily="34" charset="0"/>
              </a:rPr>
              <a:t>capital</a:t>
            </a:r>
            <a:r>
              <a:rPr lang="es-MX" sz="1600" b="0" i="0" u="none" strike="noStrike" baseline="0" dirty="0" err="1">
                <a:solidFill>
                  <a:srgbClr val="376D95"/>
                </a:solidFill>
                <a:latin typeface="Verdana" panose="020B0604030504040204" pitchFamily="34" charset="0"/>
              </a:rPr>
              <a:t>acreedor</a:t>
            </a:r>
            <a:r>
              <a:rPr lang="es-MX" sz="1600" b="0" i="0" u="none" strike="noStrike" baseline="0" dirty="0">
                <a:solidFill>
                  <a:srgbClr val="376D95"/>
                </a:solidFill>
                <a:latin typeface="Verdana" panose="020B0604030504040204" pitchFamily="34" charset="0"/>
              </a:rPr>
              <a:t> </a:t>
            </a:r>
            <a:r>
              <a:rPr lang="es-MX" sz="1600" b="0" i="0" u="none" strike="noStrike" baseline="0" dirty="0">
                <a:solidFill>
                  <a:srgbClr val="000000"/>
                </a:solidFill>
                <a:latin typeface="Verdana" panose="020B0604030504040204" pitchFamily="34" charset="0"/>
              </a:rPr>
              <a:t>renuncie a su derecho de cobrar </a:t>
            </a:r>
            <a:r>
              <a:rPr lang="es-MX" sz="1600" strike="sngStrike" dirty="0" err="1">
                <a:solidFill>
                  <a:srgbClr val="871723"/>
                </a:solidFill>
                <a:latin typeface="Verdana" panose="020B0604030504040204" pitchFamily="34" charset="0"/>
              </a:rPr>
              <a:t>una</a:t>
            </a:r>
            <a:r>
              <a:rPr lang="es-MX" sz="1600" b="0" i="0" u="none" strike="noStrike" baseline="0" dirty="0" err="1">
                <a:solidFill>
                  <a:srgbClr val="376D95"/>
                </a:solidFill>
                <a:latin typeface="Verdana" panose="020B0604030504040204" pitchFamily="34" charset="0"/>
              </a:rPr>
              <a:t>la</a:t>
            </a:r>
            <a:r>
              <a:rPr lang="es-MX" sz="1600" b="0" i="0" u="none" strike="noStrike" baseline="0" dirty="0">
                <a:solidFill>
                  <a:srgbClr val="376D95"/>
                </a:solidFill>
                <a:latin typeface="Verdana" panose="020B0604030504040204" pitchFamily="34" charset="0"/>
              </a:rPr>
              <a:t> </a:t>
            </a:r>
            <a:r>
              <a:rPr lang="es-MX" sz="1600" b="0" i="0" u="none" strike="noStrike" baseline="0" dirty="0">
                <a:solidFill>
                  <a:srgbClr val="000000"/>
                </a:solidFill>
                <a:latin typeface="Verdana" panose="020B0604030504040204" pitchFamily="34" charset="0"/>
              </a:rPr>
              <a:t>deuda </a:t>
            </a:r>
            <a:r>
              <a:rPr lang="es-MX" sz="1600" strike="sngStrike" dirty="0">
                <a:solidFill>
                  <a:srgbClr val="871723"/>
                </a:solidFill>
                <a:latin typeface="Verdana" panose="020B0604030504040204" pitchFamily="34" charset="0"/>
              </a:rPr>
              <a:t>en la que haya incurrido la entidad</a:t>
            </a:r>
            <a:r>
              <a:rPr lang="es-MX" sz="1600" b="0" i="0" u="none" strike="noStrike" baseline="0" dirty="0">
                <a:solidFill>
                  <a:srgbClr val="000000"/>
                </a:solidFill>
                <a:latin typeface="Verdana" panose="020B0604030504040204" pitchFamily="34" charset="0"/>
              </a:rPr>
              <a:t>. </a:t>
            </a:r>
          </a:p>
          <a:p>
            <a:endParaRPr lang="es-CO" sz="1600" b="0" i="0" u="none" strike="noStrike" baseline="0" dirty="0">
              <a:solidFill>
                <a:srgbClr val="000000"/>
              </a:solidFill>
              <a:latin typeface="Verdana" panose="020B0604030504040204" pitchFamily="34" charset="0"/>
            </a:endParaRPr>
          </a:p>
          <a:p>
            <a:r>
              <a:rPr lang="es-MX" sz="1600" strike="sngStrike" dirty="0">
                <a:solidFill>
                  <a:srgbClr val="871723"/>
                </a:solidFill>
                <a:latin typeface="Verdana" panose="020B0604030504040204" pitchFamily="34" charset="0"/>
              </a:rPr>
              <a:t>19. </a:t>
            </a:r>
            <a:r>
              <a:rPr lang="es-MX" sz="1600" dirty="0">
                <a:solidFill>
                  <a:srgbClr val="376D95"/>
                </a:solidFill>
                <a:latin typeface="Verdana" panose="020B0604030504040204" pitchFamily="34" charset="0"/>
              </a:rPr>
              <a:t>17</a:t>
            </a:r>
            <a:r>
              <a:rPr lang="es-MX" sz="1600" strike="sngStrike" dirty="0">
                <a:solidFill>
                  <a:srgbClr val="871723"/>
                </a:solidFill>
                <a:latin typeface="Verdana" panose="020B0604030504040204" pitchFamily="34" charset="0"/>
              </a:rPr>
              <a:t> </a:t>
            </a:r>
            <a:r>
              <a:rPr lang="es-MX" sz="1600" b="0" i="0" u="none" strike="noStrike" baseline="0" dirty="0">
                <a:solidFill>
                  <a:srgbClr val="000000"/>
                </a:solidFill>
                <a:latin typeface="Verdana" panose="020B0604030504040204" pitchFamily="34" charset="0"/>
              </a:rPr>
              <a:t>Las deudas de la entidad asumidas por un tercero se reconocerán como ingreso en el resultado del periodo cuando este </a:t>
            </a:r>
            <a:r>
              <a:rPr lang="es-MX" sz="1600" b="0" i="0" u="none" strike="sngStrike" baseline="0" dirty="0">
                <a:solidFill>
                  <a:srgbClr val="871723"/>
                </a:solidFill>
                <a:latin typeface="Verdana" panose="020B0604030504040204" pitchFamily="34" charset="0"/>
              </a:rPr>
              <a:t>pague la obligación o </a:t>
            </a:r>
            <a:r>
              <a:rPr lang="es-MX" sz="1600" strike="sngStrike" dirty="0">
                <a:solidFill>
                  <a:srgbClr val="871723"/>
                </a:solidFill>
                <a:latin typeface="Verdana" panose="020B0604030504040204" pitchFamily="34" charset="0"/>
              </a:rPr>
              <a:t>cuando</a:t>
            </a:r>
            <a:r>
              <a:rPr lang="es-MX" sz="1600" b="0" i="0" u="none" strike="noStrike" baseline="0" dirty="0">
                <a:solidFill>
                  <a:srgbClr val="871723"/>
                </a:solidFill>
                <a:latin typeface="Verdana" panose="020B0604030504040204" pitchFamily="34" charset="0"/>
              </a:rPr>
              <a:t> </a:t>
            </a:r>
            <a:r>
              <a:rPr lang="es-MX" sz="1600" b="0" i="0" u="none" strike="sngStrike" baseline="0" dirty="0" err="1">
                <a:solidFill>
                  <a:srgbClr val="871723"/>
                </a:solidFill>
                <a:latin typeface="Verdana" panose="020B0604030504040204" pitchFamily="34" charset="0"/>
              </a:rPr>
              <a:t>la</a:t>
            </a:r>
            <a:r>
              <a:rPr lang="es-MX" sz="1600" b="0" i="0" u="none" strike="noStrike" baseline="0" dirty="0" err="1">
                <a:solidFill>
                  <a:srgbClr val="376D95"/>
                </a:solidFill>
                <a:latin typeface="Verdana" panose="020B0604030504040204" pitchFamily="34" charset="0"/>
              </a:rPr>
              <a:t>las</a:t>
            </a:r>
            <a:r>
              <a:rPr lang="es-MX" sz="1600" b="0" i="0" u="none" strike="noStrike" baseline="0" dirty="0">
                <a:solidFill>
                  <a:srgbClr val="376D95"/>
                </a:solidFill>
                <a:latin typeface="Verdana" panose="020B0604030504040204" pitchFamily="34" charset="0"/>
              </a:rPr>
              <a:t> </a:t>
            </a:r>
            <a:r>
              <a:rPr lang="es-MX" sz="1600" b="0" i="0" u="none" strike="noStrike" baseline="0" dirty="0">
                <a:solidFill>
                  <a:srgbClr val="000000"/>
                </a:solidFill>
                <a:latin typeface="Verdana" panose="020B0604030504040204" pitchFamily="34" charset="0"/>
              </a:rPr>
              <a:t>asuma legal o contractualmente, siempre que no existan contragarantías. </a:t>
            </a:r>
          </a:p>
          <a:p>
            <a:endParaRPr lang="es-CO" sz="1600" b="0" i="0" u="none" strike="noStrike" baseline="0" dirty="0">
              <a:solidFill>
                <a:srgbClr val="000000"/>
              </a:solidFill>
              <a:latin typeface="Verdana" panose="020B0604030504040204" pitchFamily="34" charset="0"/>
            </a:endParaRPr>
          </a:p>
          <a:p>
            <a:r>
              <a:rPr lang="es-MX" sz="1600" strike="sngStrike" dirty="0">
                <a:solidFill>
                  <a:srgbClr val="871723"/>
                </a:solidFill>
                <a:latin typeface="Verdana" panose="020B0604030504040204" pitchFamily="34" charset="0"/>
              </a:rPr>
              <a:t>20. </a:t>
            </a:r>
            <a:r>
              <a:rPr lang="es-MX" sz="1600" dirty="0">
                <a:solidFill>
                  <a:srgbClr val="376D95"/>
                </a:solidFill>
                <a:latin typeface="Verdana" panose="020B0604030504040204" pitchFamily="34" charset="0"/>
              </a:rPr>
              <a:t>18 </a:t>
            </a:r>
            <a:r>
              <a:rPr lang="es-MX" sz="1600" b="0" i="0" u="none" strike="noStrike" baseline="0" dirty="0">
                <a:solidFill>
                  <a:srgbClr val="000000"/>
                </a:solidFill>
                <a:latin typeface="Verdana" panose="020B0604030504040204" pitchFamily="34" charset="0"/>
              </a:rPr>
              <a:t>Los </a:t>
            </a:r>
            <a:r>
              <a:rPr lang="es-MX" sz="1600" b="0" i="0" u="none" strike="sngStrike" baseline="0" dirty="0" err="1">
                <a:solidFill>
                  <a:srgbClr val="871723"/>
                </a:solidFill>
                <a:latin typeface="Verdana" panose="020B0604030504040204" pitchFamily="34" charset="0"/>
              </a:rPr>
              <a:t>bienes</a:t>
            </a:r>
            <a:r>
              <a:rPr lang="es-MX" sz="1600" b="0" i="0" u="none" strike="noStrike" baseline="0" dirty="0" err="1">
                <a:solidFill>
                  <a:srgbClr val="376D95"/>
                </a:solidFill>
                <a:latin typeface="Verdana" panose="020B0604030504040204" pitchFamily="34" charset="0"/>
              </a:rPr>
              <a:t>activos</a:t>
            </a:r>
            <a:r>
              <a:rPr lang="es-MX" sz="1600" b="0" i="0" u="none" strike="noStrike" baseline="0" dirty="0">
                <a:solidFill>
                  <a:srgbClr val="376D95"/>
                </a:solidFill>
                <a:latin typeface="Verdana" panose="020B0604030504040204" pitchFamily="34" charset="0"/>
              </a:rPr>
              <a:t> no monetarios </a:t>
            </a:r>
            <a:r>
              <a:rPr lang="es-MX" sz="1600" b="0" i="0" u="none" strike="noStrike" baseline="0" dirty="0">
                <a:solidFill>
                  <a:srgbClr val="000000"/>
                </a:solidFill>
                <a:latin typeface="Verdana" panose="020B0604030504040204" pitchFamily="34" charset="0"/>
              </a:rPr>
              <a:t>que reciba la entidad de terceros se reconocerán como ingreso en el resultado del periodo </a:t>
            </a:r>
            <a:r>
              <a:rPr lang="es-MX" sz="1600" b="0" i="0" u="none" strike="noStrike" baseline="0" dirty="0">
                <a:solidFill>
                  <a:srgbClr val="376D95"/>
                </a:solidFill>
                <a:latin typeface="Verdana" panose="020B0604030504040204" pitchFamily="34" charset="0"/>
              </a:rPr>
              <a:t>o como pasivo diferido si están sujetos a condiciones. Esto</a:t>
            </a:r>
            <a:r>
              <a:rPr lang="es-MX" sz="1600" b="0" i="0" u="none" strike="noStrike" baseline="0" dirty="0">
                <a:solidFill>
                  <a:srgbClr val="000000"/>
                </a:solidFill>
                <a:latin typeface="Verdana" panose="020B0604030504040204" pitchFamily="34" charset="0"/>
              </a:rPr>
              <a:t>, cuando </a:t>
            </a:r>
            <a:r>
              <a:rPr lang="es-MX" sz="1600" b="0" i="0" u="none" strike="noStrike" baseline="0" dirty="0">
                <a:solidFill>
                  <a:srgbClr val="871723"/>
                </a:solidFill>
                <a:latin typeface="Verdana" panose="020B0604030504040204" pitchFamily="34" charset="0"/>
              </a:rPr>
              <a:t>a </a:t>
            </a:r>
            <a:r>
              <a:rPr lang="es-MX" sz="1600" b="0" i="0" u="none" strike="noStrike" baseline="0" dirty="0">
                <a:solidFill>
                  <a:srgbClr val="000000"/>
                </a:solidFill>
                <a:latin typeface="Verdana" panose="020B0604030504040204" pitchFamily="34" charset="0"/>
              </a:rPr>
              <a:t>la entidad </a:t>
            </a:r>
            <a:r>
              <a:rPr lang="es-MX" sz="1600" b="0" i="0" u="none" strike="sngStrike" baseline="0" dirty="0">
                <a:solidFill>
                  <a:srgbClr val="871723"/>
                </a:solidFill>
                <a:latin typeface="Verdana" panose="020B0604030504040204" pitchFamily="34" charset="0"/>
              </a:rPr>
              <a:t>le sea </a:t>
            </a:r>
            <a:r>
              <a:rPr lang="es-MX" sz="1600" b="0" i="0" u="none" strike="sngStrike" baseline="0" dirty="0" err="1">
                <a:solidFill>
                  <a:srgbClr val="871723"/>
                </a:solidFill>
                <a:latin typeface="Verdana" panose="020B0604030504040204" pitchFamily="34" charset="0"/>
              </a:rPr>
              <a:t>transferido</a:t>
            </a:r>
            <a:r>
              <a:rPr lang="es-MX" sz="1600" b="0" i="0" u="none" strike="noStrike" baseline="0" dirty="0" err="1">
                <a:solidFill>
                  <a:srgbClr val="376D95"/>
                </a:solidFill>
                <a:latin typeface="Verdana" panose="020B0604030504040204" pitchFamily="34" charset="0"/>
              </a:rPr>
              <a:t>obtenga</a:t>
            </a:r>
            <a:r>
              <a:rPr lang="es-MX" sz="1600" b="0" i="0" u="none" strike="noStrike" baseline="0" dirty="0">
                <a:solidFill>
                  <a:srgbClr val="376D95"/>
                </a:solidFill>
                <a:latin typeface="Verdana" panose="020B0604030504040204" pitchFamily="34" charset="0"/>
              </a:rPr>
              <a:t> </a:t>
            </a:r>
            <a:r>
              <a:rPr lang="es-MX" sz="1600" b="0" i="0" u="none" strike="noStrike" baseline="0" dirty="0">
                <a:solidFill>
                  <a:srgbClr val="000000"/>
                </a:solidFill>
                <a:latin typeface="Verdana" panose="020B0604030504040204" pitchFamily="34" charset="0"/>
              </a:rPr>
              <a:t>el control de los </a:t>
            </a:r>
            <a:r>
              <a:rPr lang="es-MX" sz="1600" b="0" i="0" u="none" strike="sngStrike" baseline="0" dirty="0" err="1">
                <a:solidFill>
                  <a:srgbClr val="871723"/>
                </a:solidFill>
                <a:latin typeface="Verdana" panose="020B0604030504040204" pitchFamily="34" charset="0"/>
              </a:rPr>
              <a:t>mismos</a:t>
            </a:r>
            <a:r>
              <a:rPr lang="es-MX" sz="1600" b="0" i="0" u="none" strike="noStrike" baseline="0" dirty="0" err="1">
                <a:solidFill>
                  <a:srgbClr val="376D95"/>
                </a:solidFill>
                <a:latin typeface="Verdana" panose="020B0604030504040204" pitchFamily="34" charset="0"/>
              </a:rPr>
              <a:t>activos</a:t>
            </a:r>
            <a:r>
              <a:rPr lang="es-MX" sz="1600" b="0" i="0" u="none" strike="noStrike" baseline="0" dirty="0">
                <a:solidFill>
                  <a:srgbClr val="000000"/>
                </a:solidFill>
                <a:latin typeface="Verdana" panose="020B0604030504040204" pitchFamily="34" charset="0"/>
              </a:rPr>
              <a:t>. </a:t>
            </a:r>
          </a:p>
          <a:p>
            <a:endParaRPr lang="es-CO" sz="1600" b="0" i="0" u="none" strike="noStrike" baseline="0" dirty="0">
              <a:solidFill>
                <a:srgbClr val="000000"/>
              </a:solidFill>
              <a:latin typeface="Verdana" panose="020B0604030504040204" pitchFamily="34" charset="0"/>
            </a:endParaRPr>
          </a:p>
          <a:p>
            <a:r>
              <a:rPr lang="es-MX" sz="1600" strike="sngStrike" dirty="0">
                <a:solidFill>
                  <a:srgbClr val="871723"/>
                </a:solidFill>
                <a:latin typeface="Verdana" panose="020B0604030504040204" pitchFamily="34" charset="0"/>
              </a:rPr>
              <a:t>21. </a:t>
            </a:r>
            <a:r>
              <a:rPr lang="es-MX" sz="1600" dirty="0">
                <a:solidFill>
                  <a:srgbClr val="376D95"/>
                </a:solidFill>
                <a:latin typeface="Verdana" panose="020B0604030504040204" pitchFamily="34" charset="0"/>
              </a:rPr>
              <a:t>19 </a:t>
            </a:r>
            <a:r>
              <a:rPr lang="es-MX" sz="1600" b="0" i="0" u="none" strike="noStrike" baseline="0" dirty="0">
                <a:solidFill>
                  <a:srgbClr val="000000"/>
                </a:solidFill>
                <a:latin typeface="Verdana" panose="020B0604030504040204" pitchFamily="34" charset="0"/>
              </a:rPr>
              <a:t>Los </a:t>
            </a:r>
            <a:r>
              <a:rPr lang="es-MX" sz="1600" b="0" i="0" u="none" strike="sngStrike" baseline="0" dirty="0" err="1">
                <a:solidFill>
                  <a:srgbClr val="871723"/>
                </a:solidFill>
                <a:latin typeface="Verdana" panose="020B0604030504040204" pitchFamily="34" charset="0"/>
              </a:rPr>
              <a:t>bienes</a:t>
            </a:r>
            <a:r>
              <a:rPr lang="es-MX" sz="1600" b="0" i="0" u="none" strike="noStrike" baseline="0" dirty="0" err="1">
                <a:solidFill>
                  <a:srgbClr val="376D95"/>
                </a:solidFill>
                <a:latin typeface="Verdana" panose="020B0604030504040204" pitchFamily="34" charset="0"/>
              </a:rPr>
              <a:t>activos</a:t>
            </a:r>
            <a:r>
              <a:rPr lang="es-MX" sz="1600" b="0" i="0" u="none" strike="noStrike" baseline="0" dirty="0">
                <a:solidFill>
                  <a:srgbClr val="376D95"/>
                </a:solidFill>
                <a:latin typeface="Verdana" panose="020B0604030504040204" pitchFamily="34" charset="0"/>
              </a:rPr>
              <a:t> </a:t>
            </a:r>
            <a:r>
              <a:rPr lang="es-MX" sz="1600" b="0" i="0" u="none" strike="noStrike" baseline="0" dirty="0">
                <a:solidFill>
                  <a:srgbClr val="000000"/>
                </a:solidFill>
                <a:latin typeface="Verdana" panose="020B0604030504040204" pitchFamily="34" charset="0"/>
              </a:rPr>
              <a:t>declarados a favor de la Nación y los expropiados se reconocerán como ingreso en el resultado del periodo, cuando la autoridad competente expida el acto administrativo o la sentencia judicial, según corresponda. </a:t>
            </a:r>
          </a:p>
          <a:p>
            <a:pPr algn="l"/>
            <a:endParaRPr lang="es-MX" sz="1600" b="0" i="0" u="none" strike="noStrike" baseline="0" dirty="0">
              <a:solidFill>
                <a:srgbClr val="000000"/>
              </a:solidFill>
              <a:latin typeface="Verdana" panose="020B0604030504040204" pitchFamily="34" charset="0"/>
            </a:endParaRPr>
          </a:p>
        </p:txBody>
      </p:sp>
    </p:spTree>
    <p:extLst>
      <p:ext uri="{BB962C8B-B14F-4D97-AF65-F5344CB8AC3E}">
        <p14:creationId xmlns:p14="http://schemas.microsoft.com/office/powerpoint/2010/main" val="721260592"/>
      </p:ext>
    </p:extLst>
  </p:cSld>
  <p:clrMapOvr>
    <a:overrideClrMapping bg1="lt1" tx1="dk1" bg2="lt2" tx2="dk2" accent1="accent1" accent2="accent2" accent3="accent3" accent4="accent4" accent5="accent5" accent6="accent6" hlink="hlink" folHlink="folHlink"/>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8434" name="AutoShape 15" descr="data:image/jpeg;base64,/9j/4AAQSkZJRgABAQAAAQABAAD/2wCEAAkGBxAQDxANDxAPDw4QDxAQDg0PDA8PDw8OFREWFhYSFBQYHCggGBolGxQUIT0hJSkrLi4uFx8zODMsNygtLisBCgoKDg0OGhAQGywmHyQsLDQtMDc3LCwvLC4sLDQsLy0sLTQsLDEsLDAsLDQsLC0sLCwsLCwsLCwsLCwsLCwsLP/AABEIAOEA4QMBEQACEQEDEQH/xAAbAAEAAgMBAQAAAAAAAAAAAAAAAQYDBAUCB//EAEAQAAICAQEEBgYHBgUFAAAAAAABAgMRBAUSITEGE0FRYZEiMlJxgbEjQnKCocHRBxRDYuHxFTM0ssIWJFNz8P/EABoBAQADAQEBAAAAAAAAAAAAAAACAwQBBQb/xAAxEQEAAgEDAgMGAwkAAAAAAAAAAQIDBBExEiEFE0FCUWFxsdEiMpEUIzNicoGhwfH/2gAMAwEAAhEDEQA/APuAAAAAAAAAAAAAAAAAAAAAAAAAAAAAAAAAAAAAAAAAc3be3tNo4b+ptjXn1Y85zfdGK4sha8V5X4NNkzTtSPsq8v2h7zfU6K2cF9aVtdba790r86fSG6vhtOLZI3/V1di9NdNqJqmanprperXbjEn3RkuDZ2uasztPaVefwzLjr11mLV98fZZS55wAAAAAAAAAAAAAAAAAAAAABIEASBAEgVvpp0ojs+lbq6zVXNx09HtS9qX8qK736e0ctWl03mzNrdqxzP8Ar5vnej0jtnLU6ubv1c+LnLjGC9mtfVSK4p6zy15NTvHRSNqx6ff3s04uEs93k0dlGtmDaVULI8GsvisPin3ruZXesWhv02e2O28L1+zrbs9TRKi5uV+mahKT52Vv1ZPx4Y+BPBeZjpnmGPxXS1x3jLj/AC27/KfWFuNDyUgAIAAAAACQIAASAAAAIAASAAgAAAAY9TqI1wlbN7sIRcpSfZFLLOTO0bpVrNrRWOZfHapz12os2pcnmz0NNB/w9Mn6KXi+fxKaRvPVL0dXeMcRgpxHPxlmsi48S2WOsteV7te7nEV9bC4vuX6/3IbLott2eqZbstyeXF8Mt8vEjML6XbnRvXPSbTq3v8vURdUn2PtjLzx5lEW6MsfF6eTF+0aG0etZ3h9aNz5gAAAIckuYHjrUBKsA9KQEgAAAAAAAAAEgAIAAAAFL/alq3+616KDxPW3RqeOaqj6U/wAFj4lOXvtX3vQ0EdM2zT7Mf5ntDiQpUIqMVhRSSS7Ei2I2YbW6p3loa95xBcHLhntS7X5Y8zkp1naN2CWhnuuUIScY83GLaQcizSutfqy5rk8cUcmF1btPVa5ylp/aqm2pdrWYtfIxZ4/FV9F4XbfDk39z7dsPaEdRSpxeXFuua7VZB4afz+Jtpbqjd81qMM4skxLoE1ABjvtUVl/Bd7A50tTl5bAmNwGSNoGRWAZabuOH8AM4AAAAAAAAABIEAAJAgChdJqv3jbNFfZptHKeP57J4+UUUWn978oenjrtop/mt9IZ7tmy7EW9Tz+iXAeklKc5YeI4jnxfpP5ryETDt4mOy1uUKNPl4UIQ48uLx82wi+a66O/Jzhc4yfOEsOOcdi7A45MYSeohXLdzlZcF2NmTN3yR8H0vh0eXo7Wn2lp6MdJZaXU2zS36LpydlaeHnPCcfHHmiNLzS3wWajSV1OKscWjj7LlT0vsjOKvphXXJr6VTluqtv18td3E0Rmj1ePfw63sd3b2V0h0mqk4UXQnNcXDjGWO/dfHBZXJW3EsubS5sMb3rMQ1tr6v6RwXKPD4k2dpq8DJG8DLG4DIrgPXXgdeizeipd6A9gAAAAAAkCAJAgAAAAUTWRf+OXYzx0VOPcpSyZrfxZ+T1q99DX+qfpDqzVvYn5EmRyNnztSnuxz6fH0c/ViErR3a+29PZqIKEoSjh5WMpP3rJ2L7K5xxKm7T2XbTmUoNwWXvYTSXbl/wBiXXGyFcVrWiseriaC3Ds1D7PU+01iK+HF/AyV7zNpfSZoila4K+jNotR6S8jsV3Rtl6YfQnqoOuuDeHGuMXl5/wDuZbanZ5uLUWi0zDlbVl1K02pqxC6Go3I2wbU3CfBruwU3rNYiYelgzRmval+9Zjj5OnLatnWpW4l1jaU0t17/ADw1y44ZfTLO+0vP1OhxeXOTFPHMN6GoNDx2aF4GeNwGRXgHeB39jSzSn4yx5gbwAAAAAAJAgAAAAAAFP6S2rS7S0etkvorarNLY+6ed+Hzl5IzZZ6bxZ62jr52lyYo5iYtH0lvajpDFerHzZLzFFdN75Vqzbc63NR4RnJvh2S/tjyI7r/KaF2v1NvqKb8eKXmcPKVLpHrL5TWj6zfnPHWQhJyUU3wi+9vuK7finphv0+KuCvnX/ALN3/o6+MIPUzjpasZjBrrNRY+2XVppRX2mvcXxinhgvrqxMzzLBqejyrmpaeV1sVFS37YQhFS7YuMW38TvRsqnU+ZHfs15avUQzvReFzknlJd43drEejHbthW20wT+iofWSftWdi8yufxTs1YonFS1p5nh2Y7Ud1tVa47kutm+6KTS82zsV3tCFr9GG0z69nbq1BpeM267wM8bwPavAh3gXfZdLhTXF893L97eX8wNoAAAAAAAAAAAAAADmdI9jQ1umnppvG9hwmuddkXmMl8SF6ReuzRpNRbT5YyR/2FA0j6ub02vk6L4cFvLdrvXZKE3weTJE7drPetjrkjzMHeJ/WPnD3tTaeioi0mpS74yTefFvgLZKxw7i0mW/o5Glu12031GkjONecT1MvRorj4yx6T8EKxbJwnmth0kb3nefcvPRXoJpdB9M279QuLusWFF9rjHs9/E1UxxTh4Gq1mTPO88K/tjUu+6Vj5N+iu6K5IsZDRtReXyXP3AhzatN105xs01ltM20t2mclut8OKRCIhfbJasxsuN/7P8AZ11MIvTLTzUY8aXuSXDk+aZ3ogjU5N95ndg13QejT6Xd0VbVkG5zcpOdlyxxy3zfchFYhDJltk/MqKkSVs0LQM0bwPf7wB3Oi+znfYrZL6Kt83ynNcooC8AAAAAAAAAAACQAAAAA1dfs+m+PV31V2w9mcFJfictWJ5WY8t8c70mYlyaehezYS346OjK5ZhlL4MrjDSPRpt4jqbRtN5d2mqMIqMIxhFcoxiope5ItY5mZneUaiG9CUVwbjJJ+LWA4+R62+VVjqlFqcZbss8MM5M7LMeObztBCyU2oT4RbWd3nu54kd91vlxTvL61pXDq4dXjq91bndu44E2bfd5s1tUedkF4byyBgltehfxPKE38kBUdsaSm26VlUXFS4y4YUpdrx2AaUtlLHBvyA0NTopxaSjKWXiO7Ftt92AO5sTojbNqzU/RV/+LKdkl4+z8/cBeaKYwioQSjGKworkkBkAAAAAAAAAAAEAAAAAAAAAAFX6d7Prlp3c4rrYyilPHFxb5PvDsTMTvCj6SWMLuOREQlfJa3LsU6yShu7zwuSy8I6g8w1XpJLm2B04PIGzXWBmVSAyQgv6gdPSazGIyeV39qA6IAAAAAAAAAAAASAAAAAAAAAAaG2tB+8UTpT3XLDjJ8lJPKz4AUK3orrYPhVGfjC2HHzaAwW7M1sVx0t33Yqz/a2A2XppqUpWRlCSeNycXGUfenyA71MQNysD1ZLAGlZqcATTq8gWHZes3luPn9V/kB0gAAAAAAAAAABAAAAAAAAAAAAAeLbFGMpvlGLk/clkCjbzlKU3zlJyfvbyBs1gbEGB5um8AcK+i6y6FVWHKbws8ku9+AGFXzqslVanCyDxKL+fivEDu7O1mcceIFs0d+/HPb2/qBnAAAAAAAAAAAAAAAAAAAAAAAc7b9u7RJds2o/Dm/wQFWiBmgwM0WB5sYG10YoTussfOMEl4bz/oBs9KNgLVQ34YjqIL0JclJexLw+QFE0l06puFicJweJQksNMC5bJ2knjjxAsdViksoD2AAAAAAAAAAAJAAQAAkCAAEgQBwelFv+XD7Un8kBXetAz12AbEJATJAbfRyzdvlD24fin/VgWUDmba2HTql6a3bEsRuj668H3rwYFJ1mnu0VijavRb9C1epP9H4AblfSRKON7D94Ex6S9u8394DYXSxLlJ+7mBYthbRlqK3Y4SglLEXJY3ljmvADpgQBIAABAAAAAAAAAAAAAVLpZb9Ml3QX5gVud4GejUAdCmwDYUgNrYUM6lP2YSb/AAQFoAAYNbpK7q5VWxU4SXFP5rufiB8+270LsqzZp3K6rm4fxYr/AJAViMUn7uwDs7K2s62uSA+hbG2oropN+l2eIHUAAAAAAAAAAAAAAAAAAFJ6YS+nf2I/ICq3zA86bVreSYFg0k8oDfggOl0eWLZ/+v8A5ICwgAAADlbS6O6XUNytqW++dkJShL4uPP4gVfa3QiVf0mmlKxLnVPG/918mBHR/Zut6yCdUqa4yTlOeI+inyS7QL8AAAAAEgAAAAAAAAAAABROmb/7h/Yj8gKvcBoyqcpKMVmTaUcd7fAC2X6SWmt6mbz6MWpd+Y8fxyvgBv0SygOjsaWL4/wAya/P8gLKAAAAAEASBAAABIACAAAAAAAAAAAAAonTL/Uy+zD5AVqaA3+iWjVmtqzyhmx/d5fjgC1dNNNnqrlzTcJe58V8mBx9Hb2AdPTz3Zwn3Si37s8QLZkAAAAAAAAAAAAJAgAAAAAAAAAAAAKF0u/1M/dD/AGoCvWMCw9AKs6iyfZGprzkv0AtfSKjf01mOLilNfB8fwyBR67cMDpae9NYAuOht364S74rPvXBgZwAAAAAAAAAAAAAAAAAAAAAGQAACi9IXvX2P+bHkkvyAr+oQFv6AafFVtvtTUV7or+oFqnFNOL5NNP3MD5pqaHXZOt84TlHyfBgeqW1yAuXRi3NUl7M/wa/uB2AAAAAAAAJAgAAAAAAAAAAAQBIGrrdYq13yfJeHeBy57dlF8YqS8HhgVnWW7+Zc8tt+8Dk38wPofRWjc0lS7ZJzf3n+mAOvkCldLNPu6jfXKyCl95cH+QHLriBZ+ik8dZHvUX5Z/UCxAMgAAAAAAAAAADzkBkCMgMgN4BkBkBvARvAcvbWz5WpTqklZFY3ZerNd2ex+IFQ1mpnW9y2Mq590lz9z5P4Aayt54YGrauIH1DRx3aq4+zXBeUUBm3gOB0trzCqfapuPwa/oByNNpMgdjZ9aqmp73ZiSxzQHdrtUllPKAlSAneAZAJgTkBkBkBkAAyBjyA3gI3gIcwPLmA6wCOtA8yuA8vUIDw9ZFdqA1tVqqJxcLernHtjJJr8QK5rtlaR8ab+pfsuW/X5PivMDmVbOsdsYudUq2+NkLFwj28Hxz5gXxa+PY0B6/fF3gc7b96lQ37Moy+GQK1ZtyFa5pvwAw07W1FrxTVOfui8efIC4bC62Fb6/CnJ5UIy3t1Y7X3gdLrgJVwEq0D0rAJ6wCd8Cd8BvASpAN4DzgCMARgCHEDy4geXADy4AeXWB4lQBglok+YGGeyoP6oGJ7Gr9heQELZMOxLyA9f4djkB5/cZdjAxWaC58p4+AHOlsC/O9Gdaff1Mf0A2qNBrFzti19kDo06e1es0/cBsxqkBkVbAyKDAlRYHtRA9JASkB6QEgSB7wBGAGAG6BG6A3QI3AG4BDgA3AI6sB1QEdUBLrAjqgHVAOrAdWAVYE9WA6sCdwCdwBuAN0Cd0CVEBugTuge8ARgBgBgBgBgBgBgBgA0A3QGAGAGADQDAEYAndAjAE4AYAYAYAYAYAYAYAYAYA9AAAAAAAAAADAACAJAAQBOAGAAAAAAAAAAAAAAAAAAAAAAAAAAAAAAAAAAAAAAAAAAAAAAAAAf//Z">
            <a:extLst>
              <a:ext uri="{FF2B5EF4-FFF2-40B4-BE49-F238E27FC236}">
                <a16:creationId xmlns:a16="http://schemas.microsoft.com/office/drawing/2014/main" id="{B2351994-9680-655E-560F-F3EA985A917F}"/>
              </a:ext>
            </a:extLst>
          </p:cNvPr>
          <p:cNvSpPr>
            <a:spLocks noChangeAspect="1" noChangeArrowheads="1"/>
          </p:cNvSpPr>
          <p:nvPr/>
        </p:nvSpPr>
        <p:spPr bwMode="auto">
          <a:xfrm>
            <a:off x="471488" y="144463"/>
            <a:ext cx="2873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CO" altLang="es-CO">
              <a:solidFill>
                <a:srgbClr val="000000"/>
              </a:solidFill>
            </a:endParaRPr>
          </a:p>
        </p:txBody>
      </p:sp>
      <p:sp>
        <p:nvSpPr>
          <p:cNvPr id="2" name="CuadroTexto 8">
            <a:extLst>
              <a:ext uri="{FF2B5EF4-FFF2-40B4-BE49-F238E27FC236}">
                <a16:creationId xmlns:a16="http://schemas.microsoft.com/office/drawing/2014/main" id="{B8A19078-8803-AC78-0735-D0CBC2433B3E}"/>
              </a:ext>
            </a:extLst>
          </p:cNvPr>
          <p:cNvSpPr txBox="1">
            <a:spLocks noChangeArrowheads="1"/>
          </p:cNvSpPr>
          <p:nvPr/>
        </p:nvSpPr>
        <p:spPr bwMode="auto">
          <a:xfrm>
            <a:off x="471488" y="75775"/>
            <a:ext cx="604867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s-CO"/>
            </a:defPPr>
            <a:lvl1pPr algn="just">
              <a:defRPr sz="2000" b="1" i="1">
                <a:solidFill>
                  <a:srgbClr val="1F497D"/>
                </a:solidFill>
                <a:latin typeface="Arial titulos"/>
              </a:defRPr>
            </a:lvl1pPr>
          </a:lstStyle>
          <a:p>
            <a:r>
              <a:rPr lang="es-CO" altLang="es-CO" dirty="0"/>
              <a:t>Ingresos de transacciones sin contraprestación</a:t>
            </a:r>
          </a:p>
        </p:txBody>
      </p:sp>
      <p:sp>
        <p:nvSpPr>
          <p:cNvPr id="4" name="Rectángulo: esquinas redondeadas 3">
            <a:extLst>
              <a:ext uri="{FF2B5EF4-FFF2-40B4-BE49-F238E27FC236}">
                <a16:creationId xmlns:a16="http://schemas.microsoft.com/office/drawing/2014/main" id="{9977263E-49AE-0589-1C7D-5A3B97C44152}"/>
              </a:ext>
            </a:extLst>
          </p:cNvPr>
          <p:cNvSpPr/>
          <p:nvPr/>
        </p:nvSpPr>
        <p:spPr>
          <a:xfrm>
            <a:off x="323528" y="544573"/>
            <a:ext cx="8733606" cy="5980772"/>
          </a:xfrm>
          <a:prstGeom prst="roundRect">
            <a:avLst/>
          </a:prstGeom>
          <a:ln w="19050">
            <a:prstDash val="sysDot"/>
          </a:ln>
        </p:spPr>
        <p:style>
          <a:lnRef idx="2">
            <a:schemeClr val="accent1"/>
          </a:lnRef>
          <a:fillRef idx="1">
            <a:schemeClr val="lt1"/>
          </a:fillRef>
          <a:effectRef idx="0">
            <a:schemeClr val="accent1"/>
          </a:effectRef>
          <a:fontRef idx="minor">
            <a:schemeClr val="dk1"/>
          </a:fontRef>
        </p:style>
        <p:txBody>
          <a:bodyPr rtlCol="0" anchor="ctr"/>
          <a:lstStyle/>
          <a:p>
            <a:r>
              <a:rPr lang="es-CO" sz="1500" b="1" dirty="0">
                <a:solidFill>
                  <a:srgbClr val="000000"/>
                </a:solidFill>
                <a:latin typeface="Verdana" panose="020B0604030504040204" pitchFamily="34" charset="0"/>
              </a:rPr>
              <a:t>1</a:t>
            </a:r>
            <a:r>
              <a:rPr lang="es-CO" sz="1500" b="1" i="0" u="none" strike="noStrike" baseline="0" dirty="0">
                <a:solidFill>
                  <a:srgbClr val="000000"/>
                </a:solidFill>
                <a:latin typeface="Verdana" panose="020B0604030504040204" pitchFamily="34" charset="0"/>
              </a:rPr>
              <a:t>.3. Transferencias </a:t>
            </a:r>
          </a:p>
          <a:p>
            <a:r>
              <a:rPr lang="es-CO" sz="1500" b="0" i="0" u="none" strike="noStrike" baseline="0" dirty="0">
                <a:solidFill>
                  <a:srgbClr val="000000"/>
                </a:solidFill>
                <a:latin typeface="Verdana" panose="020B0604030504040204" pitchFamily="34" charset="0"/>
              </a:rPr>
              <a:t>1.3.2 Medición</a:t>
            </a:r>
          </a:p>
          <a:p>
            <a:pPr algn="l"/>
            <a:endParaRPr lang="es-CO" sz="1500" b="0" i="0" u="none" strike="noStrike" baseline="0" dirty="0">
              <a:solidFill>
                <a:srgbClr val="000000"/>
              </a:solidFill>
              <a:latin typeface="Verdana" panose="020B0604030504040204" pitchFamily="34" charset="0"/>
            </a:endParaRPr>
          </a:p>
          <a:p>
            <a:r>
              <a:rPr lang="es-MX" sz="1500" strike="sngStrike" dirty="0">
                <a:solidFill>
                  <a:srgbClr val="871723"/>
                </a:solidFill>
                <a:latin typeface="Verdana" panose="020B0604030504040204" pitchFamily="34" charset="0"/>
              </a:rPr>
              <a:t>23. </a:t>
            </a:r>
            <a:r>
              <a:rPr lang="es-MX" sz="1500" dirty="0">
                <a:solidFill>
                  <a:srgbClr val="376D95"/>
                </a:solidFill>
                <a:latin typeface="Verdana" panose="020B0604030504040204" pitchFamily="34" charset="0"/>
              </a:rPr>
              <a:t>21</a:t>
            </a:r>
            <a:r>
              <a:rPr lang="es-MX" sz="1500" b="0" i="0" u="none" strike="noStrike" baseline="0" dirty="0">
                <a:solidFill>
                  <a:srgbClr val="000000"/>
                </a:solidFill>
                <a:latin typeface="Verdana" panose="020B0604030504040204" pitchFamily="34" charset="0"/>
              </a:rPr>
              <a:t> Las transferencias en efectivo se medirán por el valor </a:t>
            </a:r>
            <a:r>
              <a:rPr lang="es-MX" sz="1500" b="0" i="0" u="none" strike="sngStrike" baseline="0" dirty="0" err="1">
                <a:solidFill>
                  <a:srgbClr val="871723"/>
                </a:solidFill>
                <a:latin typeface="Verdana" panose="020B0604030504040204" pitchFamily="34" charset="0"/>
              </a:rPr>
              <a:t>recibido</a:t>
            </a:r>
            <a:r>
              <a:rPr lang="es-MX" sz="1500" b="0" i="0" u="none" strike="noStrike" baseline="0" dirty="0" err="1">
                <a:solidFill>
                  <a:srgbClr val="376D95"/>
                </a:solidFill>
                <a:latin typeface="Verdana" panose="020B0604030504040204" pitchFamily="34" charset="0"/>
              </a:rPr>
              <a:t>establecido</a:t>
            </a:r>
            <a:r>
              <a:rPr lang="es-MX" sz="1500" b="0" i="0" u="none" strike="noStrike" baseline="0" dirty="0">
                <a:solidFill>
                  <a:srgbClr val="376D95"/>
                </a:solidFill>
                <a:latin typeface="Verdana" panose="020B0604030504040204" pitchFamily="34" charset="0"/>
              </a:rPr>
              <a:t> en el acto administrativo o por el valor del derecho que surja por la ejecución del contrato o convenio</a:t>
            </a:r>
            <a:r>
              <a:rPr lang="es-MX" sz="1500" b="0" i="0" u="none" strike="noStrike" baseline="0" dirty="0">
                <a:solidFill>
                  <a:srgbClr val="000000"/>
                </a:solidFill>
                <a:latin typeface="Verdana" panose="020B0604030504040204" pitchFamily="34" charset="0"/>
              </a:rPr>
              <a:t>. En caso de que la transferencia se perciba en moneda extranjera, se aplicará lo señalado en la Norma de efectos de las variaciones en las tasas de cambio de la moneda extranjera. </a:t>
            </a:r>
          </a:p>
          <a:p>
            <a:pPr algn="l"/>
            <a:endParaRPr lang="es-CO" sz="1500" b="0" i="0" u="none" strike="noStrike" baseline="0" dirty="0">
              <a:solidFill>
                <a:srgbClr val="000000"/>
              </a:solidFill>
              <a:latin typeface="Verdana" panose="020B0604030504040204" pitchFamily="34" charset="0"/>
            </a:endParaRPr>
          </a:p>
          <a:p>
            <a:pPr algn="l"/>
            <a:r>
              <a:rPr lang="es-MX" sz="1500" strike="sngStrike" dirty="0">
                <a:solidFill>
                  <a:srgbClr val="871723"/>
                </a:solidFill>
                <a:latin typeface="Verdana" panose="020B0604030504040204" pitchFamily="34" charset="0"/>
              </a:rPr>
              <a:t>26. </a:t>
            </a:r>
            <a:r>
              <a:rPr lang="es-MX" sz="1500" dirty="0">
                <a:solidFill>
                  <a:srgbClr val="376D95"/>
                </a:solidFill>
                <a:latin typeface="Verdana" panose="020B0604030504040204" pitchFamily="34" charset="0"/>
              </a:rPr>
              <a:t>24</a:t>
            </a:r>
            <a:r>
              <a:rPr lang="es-MX" sz="1500" strike="sngStrike" dirty="0">
                <a:solidFill>
                  <a:srgbClr val="871723"/>
                </a:solidFill>
                <a:latin typeface="Verdana" panose="020B0604030504040204" pitchFamily="34" charset="0"/>
              </a:rPr>
              <a:t> </a:t>
            </a:r>
            <a:r>
              <a:rPr lang="es-MX" sz="1500" b="0" i="0" u="none" strike="noStrike" baseline="0" dirty="0">
                <a:solidFill>
                  <a:srgbClr val="000000"/>
                </a:solidFill>
                <a:latin typeface="Verdana" panose="020B0604030504040204" pitchFamily="34" charset="0"/>
              </a:rPr>
              <a:t>Cuando la transferencia esté sometida a condiciones, el pasivo </a:t>
            </a:r>
            <a:r>
              <a:rPr lang="es-MX" sz="1500" b="0" i="0" u="none" strike="noStrike" baseline="0" dirty="0">
                <a:solidFill>
                  <a:srgbClr val="376D95"/>
                </a:solidFill>
                <a:latin typeface="Verdana" panose="020B0604030504040204" pitchFamily="34" charset="0"/>
              </a:rPr>
              <a:t>diferido </a:t>
            </a:r>
            <a:r>
              <a:rPr lang="es-MX" sz="1500" b="0" i="0" u="none" strike="noStrike" baseline="0" dirty="0">
                <a:solidFill>
                  <a:srgbClr val="000000"/>
                </a:solidFill>
                <a:latin typeface="Verdana" panose="020B0604030504040204" pitchFamily="34" charset="0"/>
              </a:rPr>
              <a:t>se medirá inicialmente por el valor del activo reconocido y, posteriormente, por la mejor estimación del valor requerido para cancelar la obligación presente al cierre del periodo contable y la diferencia se reconocerá como ingreso o gasto en el resultado del periodo. La estimación tendrá en cuenta los riesgos y las incertidumbres relacionados con los sucesos que hacen que se reconozca un pasivo. Cuando el valor del dinero en el tiempo sea significativo, el pasivo </a:t>
            </a:r>
            <a:r>
              <a:rPr lang="es-MX" sz="1500" b="0" i="0" u="none" strike="noStrike" baseline="0" dirty="0">
                <a:solidFill>
                  <a:srgbClr val="376D95"/>
                </a:solidFill>
                <a:latin typeface="Verdana" panose="020B0604030504040204" pitchFamily="34" charset="0"/>
              </a:rPr>
              <a:t>diferido </a:t>
            </a:r>
            <a:r>
              <a:rPr lang="es-MX" sz="1500" b="0" i="0" u="none" strike="noStrike" baseline="0" dirty="0">
                <a:solidFill>
                  <a:srgbClr val="000000"/>
                </a:solidFill>
                <a:latin typeface="Verdana" panose="020B0604030504040204" pitchFamily="34" charset="0"/>
              </a:rPr>
              <a:t>se medirá por el valor presente del valor que se estima será necesario para cancelar la obligación. Un efecto significativo del valor del dinero en el tiempo se presenta cuando el plazo para cancelar dicha obligación se estima mayor a los 12 meses siguientes a la fecha de reconocimiento del pasivo </a:t>
            </a:r>
            <a:r>
              <a:rPr lang="es-MX" sz="1500" b="0" i="0" u="none" strike="noStrike" baseline="0" dirty="0">
                <a:solidFill>
                  <a:srgbClr val="376D95"/>
                </a:solidFill>
                <a:latin typeface="Verdana" panose="020B0604030504040204" pitchFamily="34" charset="0"/>
              </a:rPr>
              <a:t>diferido. La tasa de descuento utilizada para el cálculo del valor presente será la tasa de interés extraída de la curva cero cupón de los TES en pesos, emitidos por el Gobierno Nacional, más cercana a los plazos estimados para cancelar la obligación presente</a:t>
            </a:r>
            <a:r>
              <a:rPr lang="es-MX" sz="1500" b="0" i="0" u="none" strike="noStrike" baseline="0" dirty="0">
                <a:solidFill>
                  <a:srgbClr val="000000"/>
                </a:solidFill>
                <a:latin typeface="Verdana" panose="020B0604030504040204" pitchFamily="34" charset="0"/>
              </a:rPr>
              <a:t>. </a:t>
            </a:r>
          </a:p>
        </p:txBody>
      </p:sp>
    </p:spTree>
    <p:extLst>
      <p:ext uri="{BB962C8B-B14F-4D97-AF65-F5344CB8AC3E}">
        <p14:creationId xmlns:p14="http://schemas.microsoft.com/office/powerpoint/2010/main" val="1324382250"/>
      </p:ext>
    </p:extLst>
  </p:cSld>
  <p:clrMapOvr>
    <a:overrideClrMapping bg1="lt1" tx1="dk1" bg2="lt2" tx2="dk2" accent1="accent1" accent2="accent2" accent3="accent3" accent4="accent4" accent5="accent5" accent6="accent6" hlink="hlink" folHlink="folHlink"/>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8434" name="AutoShape 15" descr="data:image/jpeg;base64,/9j/4AAQSkZJRgABAQAAAQABAAD/2wCEAAkGBxAQDxANDxAPDw4QDxAQDg0PDA8PDw8OFREWFhYSFBQYHCggGBolGxQUIT0hJSkrLi4uFx8zODMsNygtLisBCgoKDg0OGhAQGywmHyQsLDQtMDc3LCwvLC4sLDQsLy0sLTQsLDEsLDAsLDQsLC0sLCwsLCwsLCwsLCwsLCwsLP/AABEIAOEA4QMBEQACEQEDEQH/xAAbAAEAAgMBAQAAAAAAAAAAAAAAAQYDBAUCB//EAEAQAAICAQEEBgYHBgUFAAAAAAABAgMRBAUSITEGE0FRYZEiMlJxgbEjQnKCocHRBxRDYuHxFTM0ssIWJFNz8P/EABoBAQADAQEBAAAAAAAAAAAAAAACAwQBBQb/xAAxEQEAAgEDAgMGAwkAAAAAAAAAAQIDBBExEiEFE0FCUWFxsdEiMpEUIzNicoGhwfH/2gAMAwEAAhEDEQA/APuAAAAAAAAAAAAAAAAAAAAAAAAAAAAAAAAAAAAAAAAAc3be3tNo4b+ptjXn1Y85zfdGK4sha8V5X4NNkzTtSPsq8v2h7zfU6K2cF9aVtdba790r86fSG6vhtOLZI3/V1di9NdNqJqmanprperXbjEn3RkuDZ2uasztPaVefwzLjr11mLV98fZZS55wAAAAAAAAAAAAAAAAAAAAABIEASBAEgVvpp0ojs+lbq6zVXNx09HtS9qX8qK736e0ctWl03mzNrdqxzP8Ar5vnej0jtnLU6ubv1c+LnLjGC9mtfVSK4p6zy15NTvHRSNqx6ff3s04uEs93k0dlGtmDaVULI8GsvisPin3ruZXesWhv02e2O28L1+zrbs9TRKi5uV+mahKT52Vv1ZPx4Y+BPBeZjpnmGPxXS1x3jLj/AC27/KfWFuNDyUgAIAAAAACQIAASAAAAIAASAAgAAAAY9TqI1wlbN7sIRcpSfZFLLOTO0bpVrNrRWOZfHapz12os2pcnmz0NNB/w9Mn6KXi+fxKaRvPVL0dXeMcRgpxHPxlmsi48S2WOsteV7te7nEV9bC4vuX6/3IbLott2eqZbstyeXF8Mt8vEjML6XbnRvXPSbTq3v8vURdUn2PtjLzx5lEW6MsfF6eTF+0aG0etZ3h9aNz5gAAAIckuYHjrUBKsA9KQEgAAAAAAAAAEgAIAAAAFL/alq3+616KDxPW3RqeOaqj6U/wAFj4lOXvtX3vQ0EdM2zT7Mf5ntDiQpUIqMVhRSSS7Ei2I2YbW6p3loa95xBcHLhntS7X5Y8zkp1naN2CWhnuuUIScY83GLaQcizSutfqy5rk8cUcmF1btPVa5ylp/aqm2pdrWYtfIxZ4/FV9F4XbfDk39z7dsPaEdRSpxeXFuua7VZB4afz+Jtpbqjd81qMM4skxLoE1ABjvtUVl/Bd7A50tTl5bAmNwGSNoGRWAZabuOH8AM4AAAAAAAAABIEAAJAgChdJqv3jbNFfZptHKeP57J4+UUUWn978oenjrtop/mt9IZ7tmy7EW9Tz+iXAeklKc5YeI4jnxfpP5ryETDt4mOy1uUKNPl4UIQ48uLx82wi+a66O/Jzhc4yfOEsOOcdi7A45MYSeohXLdzlZcF2NmTN3yR8H0vh0eXo7Wn2lp6MdJZaXU2zS36LpydlaeHnPCcfHHmiNLzS3wWajSV1OKscWjj7LlT0vsjOKvphXXJr6VTluqtv18td3E0Rmj1ePfw63sd3b2V0h0mqk4UXQnNcXDjGWO/dfHBZXJW3EsubS5sMb3rMQ1tr6v6RwXKPD4k2dpq8DJG8DLG4DIrgPXXgdeizeipd6A9gAAAAAAkCAJAgAAAAUTWRf+OXYzx0VOPcpSyZrfxZ+T1q99DX+qfpDqzVvYn5EmRyNnztSnuxz6fH0c/ViErR3a+29PZqIKEoSjh5WMpP3rJ2L7K5xxKm7T2XbTmUoNwWXvYTSXbl/wBiXXGyFcVrWiseriaC3Ds1D7PU+01iK+HF/AyV7zNpfSZoila4K+jNotR6S8jsV3Rtl6YfQnqoOuuDeHGuMXl5/wDuZbanZ5uLUWi0zDlbVl1K02pqxC6Go3I2wbU3CfBruwU3rNYiYelgzRmval+9Zjj5OnLatnWpW4l1jaU0t17/ADw1y44ZfTLO+0vP1OhxeXOTFPHMN6GoNDx2aF4GeNwGRXgHeB39jSzSn4yx5gbwAAAAAAJAgAAAAAAFP6S2rS7S0etkvorarNLY+6ed+Hzl5IzZZ6bxZ62jr52lyYo5iYtH0lvajpDFerHzZLzFFdN75Vqzbc63NR4RnJvh2S/tjyI7r/KaF2v1NvqKb8eKXmcPKVLpHrL5TWj6zfnPHWQhJyUU3wi+9vuK7finphv0+KuCvnX/ALN3/o6+MIPUzjpasZjBrrNRY+2XVppRX2mvcXxinhgvrqxMzzLBqejyrmpaeV1sVFS37YQhFS7YuMW38TvRsqnU+ZHfs15avUQzvReFzknlJd43drEejHbthW20wT+iofWSftWdi8yufxTs1YonFS1p5nh2Y7Ud1tVa47kutm+6KTS82zsV3tCFr9GG0z69nbq1BpeM267wM8bwPavAh3gXfZdLhTXF893L97eX8wNoAAAAAAAAAAAAAADmdI9jQ1umnppvG9hwmuddkXmMl8SF6ReuzRpNRbT5YyR/2FA0j6ub02vk6L4cFvLdrvXZKE3weTJE7drPetjrkjzMHeJ/WPnD3tTaeioi0mpS74yTefFvgLZKxw7i0mW/o5Glu12031GkjONecT1MvRorj4yx6T8EKxbJwnmth0kb3nefcvPRXoJpdB9M279QuLusWFF9rjHs9/E1UxxTh4Gq1mTPO88K/tjUu+6Vj5N+iu6K5IsZDRtReXyXP3AhzatN105xs01ltM20t2mclut8OKRCIhfbJasxsuN/7P8AZ11MIvTLTzUY8aXuSXDk+aZ3ogjU5N95ndg13QejT6Xd0VbVkG5zcpOdlyxxy3zfchFYhDJltk/MqKkSVs0LQM0bwPf7wB3Oi+znfYrZL6Kt83ynNcooC8AAAAAAAAAAACQAAAAA1dfs+m+PV31V2w9mcFJfictWJ5WY8t8c70mYlyaehezYS346OjK5ZhlL4MrjDSPRpt4jqbRtN5d2mqMIqMIxhFcoxiope5ItY5mZneUaiG9CUVwbjJJ+LWA4+R62+VVjqlFqcZbss8MM5M7LMeObztBCyU2oT4RbWd3nu54kd91vlxTvL61pXDq4dXjq91bndu44E2bfd5s1tUedkF4byyBgltehfxPKE38kBUdsaSm26VlUXFS4y4YUpdrx2AaUtlLHBvyA0NTopxaSjKWXiO7Ftt92AO5sTojbNqzU/RV/+LKdkl4+z8/cBeaKYwioQSjGKworkkBkAAAAAAAAAAAEAAAAAAAAAAFX6d7Prlp3c4rrYyilPHFxb5PvDsTMTvCj6SWMLuOREQlfJa3LsU6yShu7zwuSy8I6g8w1XpJLm2B04PIGzXWBmVSAyQgv6gdPSazGIyeV39qA6IAAAAAAAAAAAASAAAAAAAAAAaG2tB+8UTpT3XLDjJ8lJPKz4AUK3orrYPhVGfjC2HHzaAwW7M1sVx0t33Yqz/a2A2XppqUpWRlCSeNycXGUfenyA71MQNysD1ZLAGlZqcATTq8gWHZes3luPn9V/kB0gAAAAAAAAAABAAAAAAAAAAAAAeLbFGMpvlGLk/clkCjbzlKU3zlJyfvbyBs1gbEGB5um8AcK+i6y6FVWHKbws8ku9+AGFXzqslVanCyDxKL+fivEDu7O1mcceIFs0d+/HPb2/qBnAAAAAAAAAAAAAAAAAAAAAAAc7b9u7RJds2o/Dm/wQFWiBmgwM0WB5sYG10YoTussfOMEl4bz/oBs9KNgLVQ34YjqIL0JclJexLw+QFE0l06puFicJweJQksNMC5bJ2knjjxAsdViksoD2AAAAAAAAAAAJAAQAAkCAAEgQBwelFv+XD7Un8kBXetAz12AbEJATJAbfRyzdvlD24fin/VgWUDmba2HTql6a3bEsRuj668H3rwYFJ1mnu0VijavRb9C1epP9H4AblfSRKON7D94Ex6S9u8394DYXSxLlJ+7mBYthbRlqK3Y4SglLEXJY3ljmvADpgQBIAABAAAAAAAAAAAAAVLpZb9Ml3QX5gVud4GejUAdCmwDYUgNrYUM6lP2YSb/AAQFoAAYNbpK7q5VWxU4SXFP5rufiB8+270LsqzZp3K6rm4fxYr/AJAViMUn7uwDs7K2s62uSA+hbG2oropN+l2eIHUAAAAAAAAAAAAAAAAAAFJ6YS+nf2I/ICq3zA86bVreSYFg0k8oDfggOl0eWLZ/+v8A5ICwgAAADlbS6O6XUNytqW++dkJShL4uPP4gVfa3QiVf0mmlKxLnVPG/918mBHR/Zut6yCdUqa4yTlOeI+inyS7QL8AAAAAEgAAAAAAAAAAABROmb/7h/Yj8gKvcBoyqcpKMVmTaUcd7fAC2X6SWmt6mbz6MWpd+Y8fxyvgBv0SygOjsaWL4/wAya/P8gLKAAAAAEASBAAABIACAAAAAAAAAAAAAonTL/Uy+zD5AVqaA3+iWjVmtqzyhmx/d5fjgC1dNNNnqrlzTcJe58V8mBx9Hb2AdPTz3Zwn3Si37s8QLZkAAAAAAAAAAAAJAgAAAAAAAAAAAAKF0u/1M/dD/AGoCvWMCw9AKs6iyfZGprzkv0AtfSKjf01mOLilNfB8fwyBR67cMDpae9NYAuOht364S74rPvXBgZwAAAAAAAAAAAAAAAAAAAAAGQAACi9IXvX2P+bHkkvyAr+oQFv6AafFVtvtTUV7or+oFqnFNOL5NNP3MD5pqaHXZOt84TlHyfBgeqW1yAuXRi3NUl7M/wa/uB2AAAAAAAAJAgAAAAAAAAAAAQBIGrrdYq13yfJeHeBy57dlF8YqS8HhgVnWW7+Zc8tt+8Dk38wPofRWjc0lS7ZJzf3n+mAOvkCldLNPu6jfXKyCl95cH+QHLriBZ+ik8dZHvUX5Z/UCxAMgAAAAAAAAAADzkBkCMgMgN4BkBkBvARvAcvbWz5WpTqklZFY3ZerNd2ex+IFQ1mpnW9y2Mq590lz9z5P4Aayt54YGrauIH1DRx3aq4+zXBeUUBm3gOB0trzCqfapuPwa/oByNNpMgdjZ9aqmp73ZiSxzQHdrtUllPKAlSAneAZAJgTkBkBkBkAAyBjyA3gI3gIcwPLmA6wCOtA8yuA8vUIDw9ZFdqA1tVqqJxcLernHtjJJr8QK5rtlaR8ab+pfsuW/X5PivMDmVbOsdsYudUq2+NkLFwj28Hxz5gXxa+PY0B6/fF3gc7b96lQ37Moy+GQK1ZtyFa5pvwAw07W1FrxTVOfui8efIC4bC62Fb6/CnJ5UIy3t1Y7X3gdLrgJVwEq0D0rAJ6wCd8Cd8BvASpAN4DzgCMARgCHEDy4geXADy4AeXWB4lQBglok+YGGeyoP6oGJ7Gr9heQELZMOxLyA9f4djkB5/cZdjAxWaC58p4+AHOlsC/O9Gdaff1Mf0A2qNBrFzti19kDo06e1es0/cBsxqkBkVbAyKDAlRYHtRA9JASkB6QEgSB7wBGAGAG6BG6A3QI3AG4BDgA3AI6sB1QEdUBLrAjqgHVAOrAdWAVYE9WA6sCdwCdwBuAN0Cd0CVEBugTuge8ARgBgBgBgBgBgBgBgA0A3QGAGAGADQDAEYAndAjAE4AYAYAYAYAYAYAYAYAYA9AAAAAAAAAADAACAJAAQBOAGAAAAAAAAAAAAAAAAAAAAAAAAAAAAAAAAAAAAAAAAAAAAAAAAAf//Z">
            <a:extLst>
              <a:ext uri="{FF2B5EF4-FFF2-40B4-BE49-F238E27FC236}">
                <a16:creationId xmlns:a16="http://schemas.microsoft.com/office/drawing/2014/main" id="{B2351994-9680-655E-560F-F3EA985A917F}"/>
              </a:ext>
            </a:extLst>
          </p:cNvPr>
          <p:cNvSpPr>
            <a:spLocks noChangeAspect="1" noChangeArrowheads="1"/>
          </p:cNvSpPr>
          <p:nvPr/>
        </p:nvSpPr>
        <p:spPr bwMode="auto">
          <a:xfrm>
            <a:off x="471488" y="144463"/>
            <a:ext cx="2873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CO" altLang="es-CO">
              <a:solidFill>
                <a:srgbClr val="000000"/>
              </a:solidFill>
            </a:endParaRPr>
          </a:p>
        </p:txBody>
      </p:sp>
      <p:sp>
        <p:nvSpPr>
          <p:cNvPr id="2" name="CuadroTexto 8">
            <a:extLst>
              <a:ext uri="{FF2B5EF4-FFF2-40B4-BE49-F238E27FC236}">
                <a16:creationId xmlns:a16="http://schemas.microsoft.com/office/drawing/2014/main" id="{B8A19078-8803-AC78-0735-D0CBC2433B3E}"/>
              </a:ext>
            </a:extLst>
          </p:cNvPr>
          <p:cNvSpPr txBox="1">
            <a:spLocks noChangeArrowheads="1"/>
          </p:cNvSpPr>
          <p:nvPr/>
        </p:nvSpPr>
        <p:spPr bwMode="auto">
          <a:xfrm>
            <a:off x="471488" y="75775"/>
            <a:ext cx="604867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s-CO"/>
            </a:defPPr>
            <a:lvl1pPr algn="just">
              <a:defRPr sz="2000" b="1" i="1">
                <a:solidFill>
                  <a:srgbClr val="1F497D"/>
                </a:solidFill>
                <a:latin typeface="Arial titulos"/>
              </a:defRPr>
            </a:lvl1pPr>
          </a:lstStyle>
          <a:p>
            <a:r>
              <a:rPr lang="es-CO" altLang="es-CO" dirty="0"/>
              <a:t>Ingresos de transacciones sin contraprestación</a:t>
            </a:r>
          </a:p>
        </p:txBody>
      </p:sp>
      <p:sp>
        <p:nvSpPr>
          <p:cNvPr id="4" name="Rectángulo: esquinas redondeadas 3">
            <a:extLst>
              <a:ext uri="{FF2B5EF4-FFF2-40B4-BE49-F238E27FC236}">
                <a16:creationId xmlns:a16="http://schemas.microsoft.com/office/drawing/2014/main" id="{9977263E-49AE-0589-1C7D-5A3B97C44152}"/>
              </a:ext>
            </a:extLst>
          </p:cNvPr>
          <p:cNvSpPr/>
          <p:nvPr/>
        </p:nvSpPr>
        <p:spPr>
          <a:xfrm>
            <a:off x="323528" y="544573"/>
            <a:ext cx="8579408" cy="6211031"/>
          </a:xfrm>
          <a:prstGeom prst="roundRect">
            <a:avLst/>
          </a:prstGeom>
          <a:ln w="19050">
            <a:prstDash val="sysDot"/>
          </a:ln>
        </p:spPr>
        <p:style>
          <a:lnRef idx="2">
            <a:schemeClr val="accent1"/>
          </a:lnRef>
          <a:fillRef idx="1">
            <a:schemeClr val="lt1"/>
          </a:fillRef>
          <a:effectRef idx="0">
            <a:schemeClr val="accent1"/>
          </a:effectRef>
          <a:fontRef idx="minor">
            <a:schemeClr val="dk1"/>
          </a:fontRef>
        </p:style>
        <p:txBody>
          <a:bodyPr rtlCol="0" anchor="ctr"/>
          <a:lstStyle/>
          <a:p>
            <a:r>
              <a:rPr lang="es-CO" sz="1600" b="1" dirty="0">
                <a:solidFill>
                  <a:srgbClr val="000000"/>
                </a:solidFill>
                <a:latin typeface="Verdana" panose="020B0604030504040204" pitchFamily="34" charset="0"/>
              </a:rPr>
              <a:t>1</a:t>
            </a:r>
            <a:r>
              <a:rPr lang="es-CO" sz="1600" b="1" i="0" u="none" strike="noStrike" baseline="0" dirty="0">
                <a:solidFill>
                  <a:srgbClr val="000000"/>
                </a:solidFill>
                <a:latin typeface="Verdana" panose="020B0604030504040204" pitchFamily="34" charset="0"/>
              </a:rPr>
              <a:t>.3. Transferencias </a:t>
            </a:r>
          </a:p>
          <a:p>
            <a:r>
              <a:rPr lang="es-CO" sz="1600" b="0" i="0" u="none" strike="noStrike" baseline="0" dirty="0">
                <a:solidFill>
                  <a:srgbClr val="000000"/>
                </a:solidFill>
                <a:latin typeface="Verdana" panose="020B0604030504040204" pitchFamily="34" charset="0"/>
              </a:rPr>
              <a:t>1.3.3 Devolución de transferencias</a:t>
            </a:r>
          </a:p>
          <a:p>
            <a:pPr algn="l"/>
            <a:endParaRPr lang="es-CO" sz="1600" b="0" i="0" u="none" strike="noStrike" baseline="0" dirty="0">
              <a:solidFill>
                <a:srgbClr val="000000"/>
              </a:solidFill>
              <a:latin typeface="Verdana" panose="020B0604030504040204" pitchFamily="34" charset="0"/>
            </a:endParaRPr>
          </a:p>
          <a:p>
            <a:r>
              <a:rPr lang="es-MX" sz="1600" b="0" i="0" u="none" strike="noStrike" baseline="0" dirty="0">
                <a:solidFill>
                  <a:srgbClr val="000000"/>
                </a:solidFill>
                <a:latin typeface="Verdana" panose="020B0604030504040204" pitchFamily="34" charset="0"/>
              </a:rPr>
              <a:t>Cuando la entidad esté obligada a devolver </a:t>
            </a:r>
            <a:r>
              <a:rPr lang="es-MX" sz="1600" b="0" i="0" u="none" strike="sngStrike" baseline="0" dirty="0">
                <a:solidFill>
                  <a:srgbClr val="871723"/>
                </a:solidFill>
                <a:latin typeface="Verdana" panose="020B0604030504040204" pitchFamily="34" charset="0"/>
              </a:rPr>
              <a:t>una parte o la totalidad del beneficio económico futuro o del potencial de servicio del activo </a:t>
            </a:r>
            <a:r>
              <a:rPr lang="es-MX" sz="1600" b="0" i="0" u="none" strike="sngStrike" baseline="0" dirty="0" err="1">
                <a:solidFill>
                  <a:srgbClr val="871723"/>
                </a:solidFill>
                <a:latin typeface="Verdana" panose="020B0604030504040204" pitchFamily="34" charset="0"/>
              </a:rPr>
              <a:t>recibido</a:t>
            </a:r>
            <a:r>
              <a:rPr lang="es-MX" sz="1600" b="0" i="0" u="none" strike="noStrike" baseline="0" dirty="0" err="1">
                <a:solidFill>
                  <a:srgbClr val="376D95"/>
                </a:solidFill>
                <a:latin typeface="Verdana" panose="020B0604030504040204" pitchFamily="34" charset="0"/>
              </a:rPr>
              <a:t>efectivo</a:t>
            </a:r>
            <a:r>
              <a:rPr lang="es-MX" sz="1600" b="0" i="0" u="none" strike="noStrike" baseline="0" dirty="0">
                <a:solidFill>
                  <a:srgbClr val="000000"/>
                </a:solidFill>
                <a:latin typeface="Verdana" panose="020B0604030504040204" pitchFamily="34" charset="0"/>
              </a:rPr>
              <a:t>, reconocerá una cuenta por pagar por el valor a devolver. </a:t>
            </a:r>
          </a:p>
          <a:p>
            <a:endParaRPr lang="es-CO" sz="1600" b="0" i="0" u="none" strike="noStrike" baseline="0" dirty="0">
              <a:solidFill>
                <a:srgbClr val="000000"/>
              </a:solidFill>
              <a:latin typeface="Verdana" panose="020B0604030504040204" pitchFamily="34" charset="0"/>
            </a:endParaRPr>
          </a:p>
          <a:p>
            <a:r>
              <a:rPr lang="es-MX" sz="1600" b="0" i="0" u="none" strike="noStrike" baseline="0" dirty="0">
                <a:solidFill>
                  <a:srgbClr val="376D95"/>
                </a:solidFill>
                <a:latin typeface="Verdana" panose="020B0604030504040204" pitchFamily="34" charset="0"/>
              </a:rPr>
              <a:t>En caso de que la entidad esté obligada a devolver activos no monetarios, estos se darán de baja en cuentas cuando se pierda el control sobre los activos. </a:t>
            </a:r>
          </a:p>
          <a:p>
            <a:endParaRPr lang="es-CO" sz="1600" b="0" i="0" u="none" strike="noStrike" baseline="0" dirty="0">
              <a:solidFill>
                <a:srgbClr val="376D95"/>
              </a:solidFill>
              <a:latin typeface="Verdana" panose="020B0604030504040204" pitchFamily="34" charset="0"/>
            </a:endParaRPr>
          </a:p>
          <a:p>
            <a:r>
              <a:rPr lang="es-MX" sz="1600" b="0" i="0" u="none" strike="noStrike" baseline="0" dirty="0">
                <a:solidFill>
                  <a:srgbClr val="000000"/>
                </a:solidFill>
                <a:latin typeface="Verdana" panose="020B0604030504040204" pitchFamily="34" charset="0"/>
              </a:rPr>
              <a:t>Si la devolución se origina por una transferencia condicionada, la entidad disminuirá el pasivo </a:t>
            </a:r>
            <a:r>
              <a:rPr lang="es-MX" sz="1600" b="0" i="0" u="none" strike="noStrike" baseline="0" dirty="0">
                <a:solidFill>
                  <a:srgbClr val="376D95"/>
                </a:solidFill>
                <a:latin typeface="Verdana" panose="020B0604030504040204" pitchFamily="34" charset="0"/>
              </a:rPr>
              <a:t>diferido </a:t>
            </a:r>
            <a:r>
              <a:rPr lang="es-MX" sz="1600" b="0" i="0" u="none" strike="noStrike" baseline="0" dirty="0">
                <a:solidFill>
                  <a:srgbClr val="000000"/>
                </a:solidFill>
                <a:latin typeface="Verdana" panose="020B0604030504040204" pitchFamily="34" charset="0"/>
              </a:rPr>
              <a:t>previamente reconocido y cualquier diferencia entre </a:t>
            </a:r>
            <a:r>
              <a:rPr lang="es-MX" sz="1600" b="0" i="0" u="none" strike="sngStrike" baseline="0" dirty="0">
                <a:solidFill>
                  <a:srgbClr val="871723"/>
                </a:solidFill>
                <a:latin typeface="Verdana" panose="020B0604030504040204" pitchFamily="34" charset="0"/>
              </a:rPr>
              <a:t>el</a:t>
            </a:r>
            <a:r>
              <a:rPr lang="es-MX" sz="1600" b="0" i="0" u="none" strike="noStrike" baseline="0" dirty="0">
                <a:solidFill>
                  <a:srgbClr val="871723"/>
                </a:solidFill>
                <a:latin typeface="Verdana" panose="020B0604030504040204" pitchFamily="34" charset="0"/>
              </a:rPr>
              <a:t> </a:t>
            </a:r>
            <a:r>
              <a:rPr lang="es-MX" sz="1600" b="0" i="0" u="none" strike="noStrike" baseline="0" dirty="0">
                <a:solidFill>
                  <a:srgbClr val="000000"/>
                </a:solidFill>
                <a:latin typeface="Verdana" panose="020B0604030504040204" pitchFamily="34" charset="0"/>
              </a:rPr>
              <a:t>este y el valor de la cuenta por pagar </a:t>
            </a:r>
            <a:r>
              <a:rPr lang="es-MX" sz="1600" b="0" i="0" u="none" strike="noStrike" baseline="0" dirty="0">
                <a:solidFill>
                  <a:srgbClr val="376D95"/>
                </a:solidFill>
                <a:latin typeface="Verdana" panose="020B0604030504040204" pitchFamily="34" charset="0"/>
              </a:rPr>
              <a:t>o del activo no monetario </a:t>
            </a:r>
            <a:r>
              <a:rPr lang="es-MX" sz="1600" b="0" i="0" u="none" strike="noStrike" baseline="0" dirty="0">
                <a:solidFill>
                  <a:srgbClr val="000000"/>
                </a:solidFill>
                <a:latin typeface="Verdana" panose="020B0604030504040204" pitchFamily="34" charset="0"/>
              </a:rPr>
              <a:t>afectará el resultado del periodo. </a:t>
            </a:r>
          </a:p>
          <a:p>
            <a:endParaRPr lang="es-CO" sz="1600" b="0" i="0" u="none" strike="noStrike" baseline="0" dirty="0">
              <a:solidFill>
                <a:srgbClr val="000000"/>
              </a:solidFill>
              <a:latin typeface="Verdana" panose="020B0604030504040204" pitchFamily="34" charset="0"/>
            </a:endParaRPr>
          </a:p>
          <a:p>
            <a:r>
              <a:rPr lang="es-MX" sz="1600" b="0" i="0" u="none" strike="noStrike" baseline="0" dirty="0">
                <a:solidFill>
                  <a:srgbClr val="000000"/>
                </a:solidFill>
                <a:latin typeface="Verdana" panose="020B0604030504040204" pitchFamily="34" charset="0"/>
              </a:rPr>
              <a:t>Si la devolución no se origina por una transferencia condicionada, el reconocimiento de la cuenta por pagar </a:t>
            </a:r>
            <a:r>
              <a:rPr lang="es-MX" sz="1600" b="0" i="0" u="none" strike="noStrike" baseline="0" dirty="0">
                <a:solidFill>
                  <a:srgbClr val="376D95"/>
                </a:solidFill>
                <a:latin typeface="Verdana" panose="020B0604030504040204" pitchFamily="34" charset="0"/>
              </a:rPr>
              <a:t>o la baja en cuentas del activo no monetario </a:t>
            </a:r>
            <a:r>
              <a:rPr lang="es-MX" sz="1600" b="0" i="0" u="none" strike="noStrike" baseline="0" dirty="0">
                <a:solidFill>
                  <a:srgbClr val="000000"/>
                </a:solidFill>
                <a:latin typeface="Verdana" panose="020B0604030504040204" pitchFamily="34" charset="0"/>
              </a:rPr>
              <a:t>afectará el resultado del periodo. </a:t>
            </a:r>
          </a:p>
          <a:p>
            <a:endParaRPr lang="es-MX" sz="1600" b="0" i="0" u="none" strike="noStrike" baseline="0" dirty="0">
              <a:solidFill>
                <a:srgbClr val="000000"/>
              </a:solidFill>
              <a:latin typeface="Verdana" panose="020B0604030504040204" pitchFamily="34" charset="0"/>
            </a:endParaRPr>
          </a:p>
          <a:p>
            <a:pPr algn="l"/>
            <a:endParaRPr lang="es-MX" sz="1600" b="0" i="0" u="none" strike="noStrike" baseline="0" dirty="0">
              <a:solidFill>
                <a:srgbClr val="000000"/>
              </a:solidFill>
              <a:latin typeface="Verdana" panose="020B0604030504040204" pitchFamily="34" charset="0"/>
            </a:endParaRPr>
          </a:p>
        </p:txBody>
      </p:sp>
    </p:spTree>
    <p:extLst>
      <p:ext uri="{BB962C8B-B14F-4D97-AF65-F5344CB8AC3E}">
        <p14:creationId xmlns:p14="http://schemas.microsoft.com/office/powerpoint/2010/main" val="1109164064"/>
      </p:ext>
    </p:extLst>
  </p:cSld>
  <p:clrMapOvr>
    <a:overrideClrMapping bg1="lt1" tx1="dk1" bg2="lt2" tx2="dk2" accent1="accent1" accent2="accent2" accent3="accent3" accent4="accent4" accent5="accent5" accent6="accent6" hlink="hlink" folHlink="folHlink"/>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 name="Slide Number Placeholder 3">
            <a:extLst>
              <a:ext uri="{FF2B5EF4-FFF2-40B4-BE49-F238E27FC236}">
                <a16:creationId xmlns:a16="http://schemas.microsoft.com/office/drawing/2014/main" id="{73777657-44FD-BDC6-EA40-A32E03F99044}"/>
              </a:ext>
            </a:extLst>
          </p:cNvPr>
          <p:cNvSpPr>
            <a:spLocks noGrp="1"/>
          </p:cNvSpPr>
          <p:nvPr>
            <p:ph type="sldNum" sz="quarter" idx="12"/>
          </p:nvPr>
        </p:nvSpPr>
        <p:spPr>
          <a:xfrm>
            <a:off x="-625348" y="5451446"/>
            <a:ext cx="439241" cy="390437"/>
          </a:xfrm>
        </p:spPr>
        <p:txBody>
          <a:bodyPr/>
          <a:lstStyle/>
          <a:p>
            <a:fld id="{F68327C5-B821-4FE9-A59A-A60D9EB59A9A}" type="slidenum">
              <a:rPr lang="en-US" smtClean="0"/>
              <a:pPr/>
              <a:t>37</a:t>
            </a:fld>
            <a:endParaRPr lang="en-US" dirty="0"/>
          </a:p>
        </p:txBody>
      </p:sp>
      <p:sp>
        <p:nvSpPr>
          <p:cNvPr id="16400" name="CuadroTexto 8">
            <a:extLst>
              <a:ext uri="{FF2B5EF4-FFF2-40B4-BE49-F238E27FC236}">
                <a16:creationId xmlns:a16="http://schemas.microsoft.com/office/drawing/2014/main" id="{E9D206B3-41EB-C700-0715-4A829C626159}"/>
              </a:ext>
            </a:extLst>
          </p:cNvPr>
          <p:cNvSpPr txBox="1">
            <a:spLocks noChangeArrowheads="1"/>
          </p:cNvSpPr>
          <p:nvPr/>
        </p:nvSpPr>
        <p:spPr bwMode="auto">
          <a:xfrm>
            <a:off x="609232" y="138943"/>
            <a:ext cx="559569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s-CO"/>
            </a:defPPr>
            <a:lvl1pPr algn="just">
              <a:defRPr sz="2000" b="1" i="1">
                <a:solidFill>
                  <a:srgbClr val="1F497D"/>
                </a:solidFill>
                <a:latin typeface="Arial titulos"/>
              </a:defRPr>
            </a:lvl1pPr>
          </a:lstStyle>
          <a:p>
            <a:r>
              <a:rPr lang="es-CO" altLang="es-CO" sz="1600" dirty="0"/>
              <a:t>Cambios en las normas más significativas ER y otros  para la UTP</a:t>
            </a:r>
          </a:p>
        </p:txBody>
      </p:sp>
      <p:sp>
        <p:nvSpPr>
          <p:cNvPr id="2" name="CuadroTexto 8">
            <a:extLst>
              <a:ext uri="{FF2B5EF4-FFF2-40B4-BE49-F238E27FC236}">
                <a16:creationId xmlns:a16="http://schemas.microsoft.com/office/drawing/2014/main" id="{9B63ACCC-75C5-BDC6-34E9-765FC18BA66C}"/>
              </a:ext>
            </a:extLst>
          </p:cNvPr>
          <p:cNvSpPr txBox="1">
            <a:spLocks noChangeArrowheads="1"/>
          </p:cNvSpPr>
          <p:nvPr/>
        </p:nvSpPr>
        <p:spPr bwMode="auto">
          <a:xfrm>
            <a:off x="3612642" y="2708920"/>
            <a:ext cx="2592289" cy="707886"/>
          </a:xfrm>
          <a:prstGeom prst="rect">
            <a:avLst/>
          </a:prstGeom>
          <a:solidFill>
            <a:srgbClr val="003A6A"/>
          </a:solidFill>
          <a:ln/>
        </p:spPr>
        <p:style>
          <a:lnRef idx="0">
            <a:schemeClr val="accent1"/>
          </a:lnRef>
          <a:fillRef idx="3">
            <a:schemeClr val="accent1"/>
          </a:fillRef>
          <a:effectRef idx="3">
            <a:schemeClr val="accent1"/>
          </a:effectRef>
          <a:fontRef idx="minor">
            <a:schemeClr val="lt1"/>
          </a:fontRef>
        </p:style>
        <p:txBody>
          <a:bodyPr wrap="square">
            <a:spAutoFit/>
          </a:bodyPr>
          <a:lstStyle>
            <a:defPPr>
              <a:defRPr lang="es-CO"/>
            </a:defPPr>
            <a:lvl1pPr algn="just">
              <a:defRPr sz="2000" b="1" i="1">
                <a:solidFill>
                  <a:srgbClr val="1F497D"/>
                </a:solidFill>
                <a:latin typeface="Arial titulos"/>
              </a:defRPr>
            </a:lvl1pPr>
          </a:lstStyle>
          <a:p>
            <a:pPr algn="ctr"/>
            <a:r>
              <a:rPr lang="en-US" sz="2000" b="1" noProof="1">
                <a:solidFill>
                  <a:schemeClr val="bg1"/>
                </a:solidFill>
              </a:rPr>
              <a:t>Ingresos con Contraprestación</a:t>
            </a:r>
          </a:p>
        </p:txBody>
      </p:sp>
    </p:spTree>
    <p:extLst>
      <p:ext uri="{BB962C8B-B14F-4D97-AF65-F5344CB8AC3E}">
        <p14:creationId xmlns:p14="http://schemas.microsoft.com/office/powerpoint/2010/main" val="36316105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8434" name="AutoShape 15" descr="data:image/jpeg;base64,/9j/4AAQSkZJRgABAQAAAQABAAD/2wCEAAkGBxAQDxANDxAPDw4QDxAQDg0PDA8PDw8OFREWFhYSFBQYHCggGBolGxQUIT0hJSkrLi4uFx8zODMsNygtLisBCgoKDg0OGhAQGywmHyQsLDQtMDc3LCwvLC4sLDQsLy0sLTQsLDEsLDAsLDQsLC0sLCwsLCwsLCwsLCwsLCwsLP/AABEIAOEA4QMBEQACEQEDEQH/xAAbAAEAAgMBAQAAAAAAAAAAAAAAAQYDBAUCB//EAEAQAAICAQEEBgYHBgUFAAAAAAABAgMRBAUSITEGE0FRYZEiMlJxgbEjQnKCocHRBxRDYuHxFTM0ssIWJFNz8P/EABoBAQADAQEBAAAAAAAAAAAAAAACAwQBBQb/xAAxEQEAAgEDAgMGAwkAAAAAAAAAAQIDBBExEiEFE0FCUWFxsdEiMpEUIzNicoGhwfH/2gAMAwEAAhEDEQA/APuAAAAAAAAAAAAAAAAAAAAAAAAAAAAAAAAAAAAAAAAAc3be3tNo4b+ptjXn1Y85zfdGK4sha8V5X4NNkzTtSPsq8v2h7zfU6K2cF9aVtdba790r86fSG6vhtOLZI3/V1di9NdNqJqmanprperXbjEn3RkuDZ2uasztPaVefwzLjr11mLV98fZZS55wAAAAAAAAAAAAAAAAAAAAABIEASBAEgVvpp0ojs+lbq6zVXNx09HtS9qX8qK736e0ctWl03mzNrdqxzP8Ar5vnej0jtnLU6ubv1c+LnLjGC9mtfVSK4p6zy15NTvHRSNqx6ff3s04uEs93k0dlGtmDaVULI8GsvisPin3ruZXesWhv02e2O28L1+zrbs9TRKi5uV+mahKT52Vv1ZPx4Y+BPBeZjpnmGPxXS1x3jLj/AC27/KfWFuNDyUgAIAAAAACQIAASAAAAIAASAAgAAAAY9TqI1wlbN7sIRcpSfZFLLOTO0bpVrNrRWOZfHapz12os2pcnmz0NNB/w9Mn6KXi+fxKaRvPVL0dXeMcRgpxHPxlmsi48S2WOsteV7te7nEV9bC4vuX6/3IbLott2eqZbstyeXF8Mt8vEjML6XbnRvXPSbTq3v8vURdUn2PtjLzx5lEW6MsfF6eTF+0aG0etZ3h9aNz5gAAAIckuYHjrUBKsA9KQEgAAAAAAAAAEgAIAAAAFL/alq3+616KDxPW3RqeOaqj6U/wAFj4lOXvtX3vQ0EdM2zT7Mf5ntDiQpUIqMVhRSSS7Ei2I2YbW6p3loa95xBcHLhntS7X5Y8zkp1naN2CWhnuuUIScY83GLaQcizSutfqy5rk8cUcmF1btPVa5ylp/aqm2pdrWYtfIxZ4/FV9F4XbfDk39z7dsPaEdRSpxeXFuua7VZB4afz+Jtpbqjd81qMM4skxLoE1ABjvtUVl/Bd7A50tTl5bAmNwGSNoGRWAZabuOH8AM4AAAAAAAAABIEAAJAgChdJqv3jbNFfZptHKeP57J4+UUUWn978oenjrtop/mt9IZ7tmy7EW9Tz+iXAeklKc5YeI4jnxfpP5ryETDt4mOy1uUKNPl4UIQ48uLx82wi+a66O/Jzhc4yfOEsOOcdi7A45MYSeohXLdzlZcF2NmTN3yR8H0vh0eXo7Wn2lp6MdJZaXU2zS36LpydlaeHnPCcfHHmiNLzS3wWajSV1OKscWjj7LlT0vsjOKvphXXJr6VTluqtv18td3E0Rmj1ePfw63sd3b2V0h0mqk4UXQnNcXDjGWO/dfHBZXJW3EsubS5sMb3rMQ1tr6v6RwXKPD4k2dpq8DJG8DLG4DIrgPXXgdeizeipd6A9gAAAAAAkCAJAgAAAAUTWRf+OXYzx0VOPcpSyZrfxZ+T1q99DX+qfpDqzVvYn5EmRyNnztSnuxz6fH0c/ViErR3a+29PZqIKEoSjh5WMpP3rJ2L7K5xxKm7T2XbTmUoNwWXvYTSXbl/wBiXXGyFcVrWiseriaC3Ds1D7PU+01iK+HF/AyV7zNpfSZoila4K+jNotR6S8jsV3Rtl6YfQnqoOuuDeHGuMXl5/wDuZbanZ5uLUWi0zDlbVl1K02pqxC6Go3I2wbU3CfBruwU3rNYiYelgzRmval+9Zjj5OnLatnWpW4l1jaU0t17/ADw1y44ZfTLO+0vP1OhxeXOTFPHMN6GoNDx2aF4GeNwGRXgHeB39jSzSn4yx5gbwAAAAAAJAgAAAAAAFP6S2rS7S0etkvorarNLY+6ed+Hzl5IzZZ6bxZ62jr52lyYo5iYtH0lvajpDFerHzZLzFFdN75Vqzbc63NR4RnJvh2S/tjyI7r/KaF2v1NvqKb8eKXmcPKVLpHrL5TWj6zfnPHWQhJyUU3wi+9vuK7finphv0+KuCvnX/ALN3/o6+MIPUzjpasZjBrrNRY+2XVppRX2mvcXxinhgvrqxMzzLBqejyrmpaeV1sVFS37YQhFS7YuMW38TvRsqnU+ZHfs15avUQzvReFzknlJd43drEejHbthW20wT+iofWSftWdi8yufxTs1YonFS1p5nh2Y7Ud1tVa47kutm+6KTS82zsV3tCFr9GG0z69nbq1BpeM267wM8bwPavAh3gXfZdLhTXF893L97eX8wNoAAAAAAAAAAAAAADmdI9jQ1umnppvG9hwmuddkXmMl8SF6ReuzRpNRbT5YyR/2FA0j6ub02vk6L4cFvLdrvXZKE3weTJE7drPetjrkjzMHeJ/WPnD3tTaeioi0mpS74yTefFvgLZKxw7i0mW/o5Glu12031GkjONecT1MvRorj4yx6T8EKxbJwnmth0kb3nefcvPRXoJpdB9M279QuLusWFF9rjHs9/E1UxxTh4Gq1mTPO88K/tjUu+6Vj5N+iu6K5IsZDRtReXyXP3AhzatN105xs01ltM20t2mclut8OKRCIhfbJasxsuN/7P8AZ11MIvTLTzUY8aXuSXDk+aZ3ogjU5N95ndg13QejT6Xd0VbVkG5zcpOdlyxxy3zfchFYhDJltk/MqKkSVs0LQM0bwPf7wB3Oi+znfYrZL6Kt83ynNcooC8AAAAAAAAAAACQAAAAA1dfs+m+PV31V2w9mcFJfictWJ5WY8t8c70mYlyaehezYS346OjK5ZhlL4MrjDSPRpt4jqbRtN5d2mqMIqMIxhFcoxiope5ItY5mZneUaiG9CUVwbjJJ+LWA4+R62+VVjqlFqcZbss8MM5M7LMeObztBCyU2oT4RbWd3nu54kd91vlxTvL61pXDq4dXjq91bndu44E2bfd5s1tUedkF4byyBgltehfxPKE38kBUdsaSm26VlUXFS4y4YUpdrx2AaUtlLHBvyA0NTopxaSjKWXiO7Ftt92AO5sTojbNqzU/RV/+LKdkl4+z8/cBeaKYwioQSjGKworkkBkAAAAAAAAAAAEAAAAAAAAAAFX6d7Prlp3c4rrYyilPHFxb5PvDsTMTvCj6SWMLuOREQlfJa3LsU6yShu7zwuSy8I6g8w1XpJLm2B04PIGzXWBmVSAyQgv6gdPSazGIyeV39qA6IAAAAAAAAAAAASAAAAAAAAAAaG2tB+8UTpT3XLDjJ8lJPKz4AUK3orrYPhVGfjC2HHzaAwW7M1sVx0t33Yqz/a2A2XppqUpWRlCSeNycXGUfenyA71MQNysD1ZLAGlZqcATTq8gWHZes3luPn9V/kB0gAAAAAAAAAABAAAAAAAAAAAAAeLbFGMpvlGLk/clkCjbzlKU3zlJyfvbyBs1gbEGB5um8AcK+i6y6FVWHKbws8ku9+AGFXzqslVanCyDxKL+fivEDu7O1mcceIFs0d+/HPb2/qBnAAAAAAAAAAAAAAAAAAAAAAAc7b9u7RJds2o/Dm/wQFWiBmgwM0WB5sYG10YoTussfOMEl4bz/oBs9KNgLVQ34YjqIL0JclJexLw+QFE0l06puFicJweJQksNMC5bJ2knjjxAsdViksoD2AAAAAAAAAAAJAAQAAkCAAEgQBwelFv+XD7Un8kBXetAz12AbEJATJAbfRyzdvlD24fin/VgWUDmba2HTql6a3bEsRuj668H3rwYFJ1mnu0VijavRb9C1epP9H4AblfSRKON7D94Ex6S9u8394DYXSxLlJ+7mBYthbRlqK3Y4SglLEXJY3ljmvADpgQBIAABAAAAAAAAAAAAAVLpZb9Ml3QX5gVud4GejUAdCmwDYUgNrYUM6lP2YSb/AAQFoAAYNbpK7q5VWxU4SXFP5rufiB8+270LsqzZp3K6rm4fxYr/AJAViMUn7uwDs7K2s62uSA+hbG2oropN+l2eIHUAAAAAAAAAAAAAAAAAAFJ6YS+nf2I/ICq3zA86bVreSYFg0k8oDfggOl0eWLZ/+v8A5ICwgAAADlbS6O6XUNytqW++dkJShL4uPP4gVfa3QiVf0mmlKxLnVPG/918mBHR/Zut6yCdUqa4yTlOeI+inyS7QL8AAAAAEgAAAAAAAAAAABROmb/7h/Yj8gKvcBoyqcpKMVmTaUcd7fAC2X6SWmt6mbz6MWpd+Y8fxyvgBv0SygOjsaWL4/wAya/P8gLKAAAAAEASBAAABIACAAAAAAAAAAAAAonTL/Uy+zD5AVqaA3+iWjVmtqzyhmx/d5fjgC1dNNNnqrlzTcJe58V8mBx9Hb2AdPTz3Zwn3Si37s8QLZkAAAAAAAAAAAAJAgAAAAAAAAAAAAKF0u/1M/dD/AGoCvWMCw9AKs6iyfZGprzkv0AtfSKjf01mOLilNfB8fwyBR67cMDpae9NYAuOht364S74rPvXBgZwAAAAAAAAAAAAAAAAAAAAAGQAACi9IXvX2P+bHkkvyAr+oQFv6AafFVtvtTUV7or+oFqnFNOL5NNP3MD5pqaHXZOt84TlHyfBgeqW1yAuXRi3NUl7M/wa/uB2AAAAAAAAJAgAAAAAAAAAAAQBIGrrdYq13yfJeHeBy57dlF8YqS8HhgVnWW7+Zc8tt+8Dk38wPofRWjc0lS7ZJzf3n+mAOvkCldLNPu6jfXKyCl95cH+QHLriBZ+ik8dZHvUX5Z/UCxAMgAAAAAAAAAADzkBkCMgMgN4BkBkBvARvAcvbWz5WpTqklZFY3ZerNd2ex+IFQ1mpnW9y2Mq590lz9z5P4Aayt54YGrauIH1DRx3aq4+zXBeUUBm3gOB0trzCqfapuPwa/oByNNpMgdjZ9aqmp73ZiSxzQHdrtUllPKAlSAneAZAJgTkBkBkBkAAyBjyA3gI3gIcwPLmA6wCOtA8yuA8vUIDw9ZFdqA1tVqqJxcLernHtjJJr8QK5rtlaR8ab+pfsuW/X5PivMDmVbOsdsYudUq2+NkLFwj28Hxz5gXxa+PY0B6/fF3gc7b96lQ37Moy+GQK1ZtyFa5pvwAw07W1FrxTVOfui8efIC4bC62Fb6/CnJ5UIy3t1Y7X3gdLrgJVwEq0D0rAJ6wCd8Cd8BvASpAN4DzgCMARgCHEDy4geXADy4AeXWB4lQBglok+YGGeyoP6oGJ7Gr9heQELZMOxLyA9f4djkB5/cZdjAxWaC58p4+AHOlsC/O9Gdaff1Mf0A2qNBrFzti19kDo06e1es0/cBsxqkBkVbAyKDAlRYHtRA9JASkB6QEgSB7wBGAGAG6BG6A3QI3AG4BDgA3AI6sB1QEdUBLrAjqgHVAOrAdWAVYE9WA6sCdwCdwBuAN0Cd0CVEBugTuge8ARgBgBgBgBgBgBgBgA0A3QGAGAGADQDAEYAndAjAE4AYAYAYAYAYAYAYAYAYA9AAAAAAAAAADAACAJAAQBOAGAAAAAAAAAAAAAAAAAAAAAAAAAAAAAAAAAAAAAAAAAAAAAAAAAf//Z">
            <a:extLst>
              <a:ext uri="{FF2B5EF4-FFF2-40B4-BE49-F238E27FC236}">
                <a16:creationId xmlns:a16="http://schemas.microsoft.com/office/drawing/2014/main" id="{B2351994-9680-655E-560F-F3EA985A917F}"/>
              </a:ext>
            </a:extLst>
          </p:cNvPr>
          <p:cNvSpPr>
            <a:spLocks noChangeAspect="1" noChangeArrowheads="1"/>
          </p:cNvSpPr>
          <p:nvPr/>
        </p:nvSpPr>
        <p:spPr bwMode="auto">
          <a:xfrm>
            <a:off x="471488" y="144463"/>
            <a:ext cx="2873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CO" altLang="es-CO">
              <a:solidFill>
                <a:srgbClr val="000000"/>
              </a:solidFill>
            </a:endParaRPr>
          </a:p>
        </p:txBody>
      </p:sp>
      <p:sp>
        <p:nvSpPr>
          <p:cNvPr id="2" name="CuadroTexto 8">
            <a:extLst>
              <a:ext uri="{FF2B5EF4-FFF2-40B4-BE49-F238E27FC236}">
                <a16:creationId xmlns:a16="http://schemas.microsoft.com/office/drawing/2014/main" id="{B8A19078-8803-AC78-0735-D0CBC2433B3E}"/>
              </a:ext>
            </a:extLst>
          </p:cNvPr>
          <p:cNvSpPr txBox="1">
            <a:spLocks noChangeArrowheads="1"/>
          </p:cNvSpPr>
          <p:nvPr/>
        </p:nvSpPr>
        <p:spPr bwMode="auto">
          <a:xfrm>
            <a:off x="471488" y="75775"/>
            <a:ext cx="604867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s-CO"/>
            </a:defPPr>
            <a:lvl1pPr algn="just">
              <a:defRPr sz="2000" b="1" i="1">
                <a:solidFill>
                  <a:srgbClr val="1F497D"/>
                </a:solidFill>
                <a:latin typeface="Arial titulos"/>
              </a:defRPr>
            </a:lvl1pPr>
          </a:lstStyle>
          <a:p>
            <a:r>
              <a:rPr lang="es-CO" altLang="es-CO" dirty="0"/>
              <a:t>Ingresos de transacciones con contraprestación</a:t>
            </a:r>
          </a:p>
        </p:txBody>
      </p:sp>
      <p:sp>
        <p:nvSpPr>
          <p:cNvPr id="4" name="Rectángulo: esquinas redondeadas 3">
            <a:extLst>
              <a:ext uri="{FF2B5EF4-FFF2-40B4-BE49-F238E27FC236}">
                <a16:creationId xmlns:a16="http://schemas.microsoft.com/office/drawing/2014/main" id="{9977263E-49AE-0589-1C7D-5A3B97C44152}"/>
              </a:ext>
            </a:extLst>
          </p:cNvPr>
          <p:cNvSpPr/>
          <p:nvPr/>
        </p:nvSpPr>
        <p:spPr>
          <a:xfrm>
            <a:off x="323528" y="530337"/>
            <a:ext cx="8579408" cy="6211031"/>
          </a:xfrm>
          <a:prstGeom prst="roundRect">
            <a:avLst/>
          </a:prstGeom>
          <a:ln w="19050">
            <a:prstDash val="sysDot"/>
          </a:ln>
        </p:spPr>
        <p:style>
          <a:lnRef idx="2">
            <a:schemeClr val="accent1"/>
          </a:lnRef>
          <a:fillRef idx="1">
            <a:schemeClr val="lt1"/>
          </a:fillRef>
          <a:effectRef idx="0">
            <a:schemeClr val="accent1"/>
          </a:effectRef>
          <a:fontRef idx="minor">
            <a:schemeClr val="dk1"/>
          </a:fontRef>
        </p:style>
        <p:txBody>
          <a:bodyPr rtlCol="0" anchor="ctr"/>
          <a:lstStyle/>
          <a:p>
            <a:endParaRPr lang="es-CO" sz="1500" b="1" i="0" u="none" strike="noStrike" baseline="0" dirty="0">
              <a:solidFill>
                <a:srgbClr val="000000"/>
              </a:solidFill>
              <a:latin typeface="Verdana" panose="020B0604030504040204" pitchFamily="34" charset="0"/>
            </a:endParaRPr>
          </a:p>
          <a:p>
            <a:r>
              <a:rPr lang="es-CO" sz="1500" b="1" i="0" u="none" strike="noStrike" baseline="0" dirty="0">
                <a:solidFill>
                  <a:srgbClr val="000000"/>
                </a:solidFill>
                <a:latin typeface="Verdana" panose="020B0604030504040204" pitchFamily="34" charset="0"/>
              </a:rPr>
              <a:t>2.1. </a:t>
            </a:r>
            <a:r>
              <a:rPr lang="es-CO" sz="1500" b="1" i="0" u="none" strike="noStrike" baseline="0" dirty="0" err="1">
                <a:solidFill>
                  <a:srgbClr val="000000"/>
                </a:solidFill>
                <a:latin typeface="Verdana" panose="020B0604030504040204" pitchFamily="34" charset="0"/>
              </a:rPr>
              <a:t>Reconocmiento</a:t>
            </a:r>
            <a:endParaRPr lang="es-CO" sz="1500" b="1" i="0" u="none" strike="noStrike" baseline="0" dirty="0">
              <a:solidFill>
                <a:srgbClr val="000000"/>
              </a:solidFill>
              <a:latin typeface="Verdana" panose="020B0604030504040204" pitchFamily="34" charset="0"/>
            </a:endParaRPr>
          </a:p>
          <a:p>
            <a:pPr algn="l"/>
            <a:endParaRPr lang="es-CO" sz="1500" b="0" i="0" u="none" strike="noStrike" baseline="0" dirty="0">
              <a:solidFill>
                <a:srgbClr val="000000"/>
              </a:solidFill>
              <a:latin typeface="Verdana" panose="020B0604030504040204" pitchFamily="34" charset="0"/>
            </a:endParaRPr>
          </a:p>
          <a:p>
            <a:r>
              <a:rPr lang="es-MX" sz="1500" b="0" i="0" u="none" strike="noStrike" baseline="0" dirty="0">
                <a:solidFill>
                  <a:srgbClr val="376D95"/>
                </a:solidFill>
                <a:latin typeface="Verdana" panose="020B0604030504040204" pitchFamily="34" charset="0"/>
              </a:rPr>
              <a:t>3. Cuando esté involucrado un tercero en la venta de bienes o servicios o en la cesión del uso de un activo, la entidad evaluará si actúa como principal o como agente. </a:t>
            </a:r>
          </a:p>
          <a:p>
            <a:endParaRPr lang="es-CO" sz="1500" b="0" i="0" u="none" strike="noStrike" baseline="0" dirty="0">
              <a:solidFill>
                <a:srgbClr val="376D95"/>
              </a:solidFill>
              <a:latin typeface="Verdana" panose="020B0604030504040204" pitchFamily="34" charset="0"/>
            </a:endParaRPr>
          </a:p>
          <a:p>
            <a:r>
              <a:rPr lang="es-MX" sz="1500" b="0" i="0" u="none" strike="noStrike" baseline="0" dirty="0">
                <a:solidFill>
                  <a:srgbClr val="376D95"/>
                </a:solidFill>
                <a:latin typeface="Verdana" panose="020B0604030504040204" pitchFamily="34" charset="0"/>
              </a:rPr>
              <a:t>4. La entidad actúa como principal si está obligada a vender los bienes al comprador, prestar los servicios al usuario o entregar el uso de activos a terceros. Esto ocurre, entre otros, cuando la entidad controla los bienes que venderá o los activos cuyo uso cederá, es la responsable principal del cumplimiento del compromiso de proporcionar el bien o servicio especificado, o tiene la responsabilidad de la aceptación del bien o servicio especificado antes de transferirlo. </a:t>
            </a:r>
          </a:p>
          <a:p>
            <a:endParaRPr lang="es-CO" sz="1500" b="0" i="0" u="none" strike="noStrike" baseline="0" dirty="0">
              <a:solidFill>
                <a:srgbClr val="376D95"/>
              </a:solidFill>
              <a:latin typeface="Verdana" panose="020B0604030504040204" pitchFamily="34" charset="0"/>
            </a:endParaRPr>
          </a:p>
          <a:p>
            <a:r>
              <a:rPr lang="es-MX" sz="1500" b="0" i="0" u="none" strike="noStrike" baseline="0" dirty="0">
                <a:solidFill>
                  <a:srgbClr val="376D95"/>
                </a:solidFill>
                <a:latin typeface="Verdana" panose="020B0604030504040204" pitchFamily="34" charset="0"/>
              </a:rPr>
              <a:t>5. La entidad actúa como agente si su única obligación es organizar las condiciones para que se produzca la venta de los bienes, la prestación de servicios o la entrega del uso de activos. </a:t>
            </a:r>
          </a:p>
          <a:p>
            <a:endParaRPr lang="es-CO" sz="1500" b="0" i="0" u="none" strike="noStrike" baseline="0" dirty="0">
              <a:solidFill>
                <a:srgbClr val="376D95"/>
              </a:solidFill>
              <a:latin typeface="Verdana" panose="020B0604030504040204" pitchFamily="34" charset="0"/>
            </a:endParaRPr>
          </a:p>
          <a:p>
            <a:r>
              <a:rPr lang="es-MX" sz="1500" b="0" i="0" u="none" strike="noStrike" baseline="0" dirty="0">
                <a:solidFill>
                  <a:srgbClr val="376D95"/>
                </a:solidFill>
                <a:latin typeface="Verdana" panose="020B0604030504040204" pitchFamily="34" charset="0"/>
              </a:rPr>
              <a:t>6. Cuando participen dos o más entidades públicas, evaluarán conjuntamente cuál actúa como principal y cuál o cuáles, como agente. </a:t>
            </a:r>
          </a:p>
          <a:p>
            <a:pPr algn="l"/>
            <a:endParaRPr lang="es-CO" sz="1500" b="0" i="0" u="none" strike="noStrike" baseline="0" dirty="0">
              <a:solidFill>
                <a:srgbClr val="000000"/>
              </a:solidFill>
              <a:latin typeface="Verdana" panose="020B0604030504040204" pitchFamily="34" charset="0"/>
            </a:endParaRPr>
          </a:p>
          <a:p>
            <a:pPr algn="l"/>
            <a:r>
              <a:rPr lang="es-MX" sz="1500" b="0" i="0" u="none" strike="noStrike" baseline="0" dirty="0">
                <a:solidFill>
                  <a:srgbClr val="376D95"/>
                </a:solidFill>
                <a:latin typeface="Verdana" panose="020B0604030504040204" pitchFamily="34" charset="0"/>
              </a:rPr>
              <a:t>7. Si la entidad actúa como principal, reconocerá el ingreso por la venta de bienes al comprador, por la prestación de servicios al usuario o por la entrega del uso de activos a terceros. Por su parte, si la entidad actúa como agente, reconocerá un ingreso por la comisión o el pago por la prestación del servicio de gestión. </a:t>
            </a:r>
          </a:p>
          <a:p>
            <a:r>
              <a:rPr lang="es-MX" sz="1500" b="0" i="0" u="none" strike="noStrike" baseline="0" dirty="0">
                <a:solidFill>
                  <a:srgbClr val="376D95"/>
                </a:solidFill>
                <a:latin typeface="Verdana" panose="020B0604030504040204" pitchFamily="34" charset="0"/>
              </a:rPr>
              <a:t> </a:t>
            </a:r>
          </a:p>
          <a:p>
            <a:pPr algn="l"/>
            <a:endParaRPr lang="es-MX" sz="1500" b="0" i="0" u="none" strike="noStrike" baseline="0" dirty="0">
              <a:solidFill>
                <a:srgbClr val="000000"/>
              </a:solidFill>
              <a:latin typeface="Verdana" panose="020B0604030504040204" pitchFamily="34" charset="0"/>
            </a:endParaRPr>
          </a:p>
        </p:txBody>
      </p:sp>
    </p:spTree>
    <p:extLst>
      <p:ext uri="{BB962C8B-B14F-4D97-AF65-F5344CB8AC3E}">
        <p14:creationId xmlns:p14="http://schemas.microsoft.com/office/powerpoint/2010/main" val="1539044146"/>
      </p:ext>
    </p:extLst>
  </p:cSld>
  <p:clrMapOvr>
    <a:overrideClrMapping bg1="lt1" tx1="dk1" bg2="lt2" tx2="dk2" accent1="accent1" accent2="accent2" accent3="accent3" accent4="accent4" accent5="accent5" accent6="accent6" hlink="hlink" folHlink="folHlink"/>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 name="Slide Number Placeholder 3">
            <a:extLst>
              <a:ext uri="{FF2B5EF4-FFF2-40B4-BE49-F238E27FC236}">
                <a16:creationId xmlns:a16="http://schemas.microsoft.com/office/drawing/2014/main" id="{73777657-44FD-BDC6-EA40-A32E03F99044}"/>
              </a:ext>
            </a:extLst>
          </p:cNvPr>
          <p:cNvSpPr>
            <a:spLocks noGrp="1"/>
          </p:cNvSpPr>
          <p:nvPr>
            <p:ph type="sldNum" sz="quarter" idx="12"/>
          </p:nvPr>
        </p:nvSpPr>
        <p:spPr>
          <a:xfrm>
            <a:off x="-625348" y="5451446"/>
            <a:ext cx="439241" cy="390437"/>
          </a:xfrm>
        </p:spPr>
        <p:txBody>
          <a:bodyPr/>
          <a:lstStyle/>
          <a:p>
            <a:fld id="{F68327C5-B821-4FE9-A59A-A60D9EB59A9A}" type="slidenum">
              <a:rPr lang="en-US" smtClean="0"/>
              <a:pPr/>
              <a:t>39</a:t>
            </a:fld>
            <a:endParaRPr lang="en-US" dirty="0"/>
          </a:p>
        </p:txBody>
      </p:sp>
      <p:sp>
        <p:nvSpPr>
          <p:cNvPr id="16400" name="CuadroTexto 8">
            <a:extLst>
              <a:ext uri="{FF2B5EF4-FFF2-40B4-BE49-F238E27FC236}">
                <a16:creationId xmlns:a16="http://schemas.microsoft.com/office/drawing/2014/main" id="{E9D206B3-41EB-C700-0715-4A829C626159}"/>
              </a:ext>
            </a:extLst>
          </p:cNvPr>
          <p:cNvSpPr txBox="1">
            <a:spLocks noChangeArrowheads="1"/>
          </p:cNvSpPr>
          <p:nvPr/>
        </p:nvSpPr>
        <p:spPr bwMode="auto">
          <a:xfrm>
            <a:off x="609232" y="138943"/>
            <a:ext cx="559569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s-CO"/>
            </a:defPPr>
            <a:lvl1pPr algn="just">
              <a:defRPr sz="2000" b="1" i="1">
                <a:solidFill>
                  <a:srgbClr val="1F497D"/>
                </a:solidFill>
                <a:latin typeface="Arial titulos"/>
              </a:defRPr>
            </a:lvl1pPr>
          </a:lstStyle>
          <a:p>
            <a:r>
              <a:rPr lang="es-CO" altLang="es-CO" sz="1600" dirty="0"/>
              <a:t>Cambios en las normas más significativas ER y otros  para la UTP</a:t>
            </a:r>
          </a:p>
        </p:txBody>
      </p:sp>
      <p:sp>
        <p:nvSpPr>
          <p:cNvPr id="2" name="CuadroTexto 8">
            <a:extLst>
              <a:ext uri="{FF2B5EF4-FFF2-40B4-BE49-F238E27FC236}">
                <a16:creationId xmlns:a16="http://schemas.microsoft.com/office/drawing/2014/main" id="{9B63ACCC-75C5-BDC6-34E9-765FC18BA66C}"/>
              </a:ext>
            </a:extLst>
          </p:cNvPr>
          <p:cNvSpPr txBox="1">
            <a:spLocks noChangeArrowheads="1"/>
          </p:cNvSpPr>
          <p:nvPr/>
        </p:nvSpPr>
        <p:spPr bwMode="auto">
          <a:xfrm>
            <a:off x="3612642" y="2708920"/>
            <a:ext cx="2592289" cy="400110"/>
          </a:xfrm>
          <a:prstGeom prst="rect">
            <a:avLst/>
          </a:prstGeom>
          <a:solidFill>
            <a:srgbClr val="003A6A"/>
          </a:solidFill>
          <a:ln/>
        </p:spPr>
        <p:style>
          <a:lnRef idx="0">
            <a:schemeClr val="accent1"/>
          </a:lnRef>
          <a:fillRef idx="3">
            <a:schemeClr val="accent1"/>
          </a:fillRef>
          <a:effectRef idx="3">
            <a:schemeClr val="accent1"/>
          </a:effectRef>
          <a:fontRef idx="minor">
            <a:schemeClr val="lt1"/>
          </a:fontRef>
        </p:style>
        <p:txBody>
          <a:bodyPr wrap="square">
            <a:spAutoFit/>
          </a:bodyPr>
          <a:lstStyle>
            <a:defPPr>
              <a:defRPr lang="es-CO"/>
            </a:defPPr>
            <a:lvl1pPr algn="just">
              <a:defRPr sz="2000" b="1" i="1">
                <a:solidFill>
                  <a:srgbClr val="1F497D"/>
                </a:solidFill>
                <a:latin typeface="Arial titulos"/>
              </a:defRPr>
            </a:lvl1pPr>
          </a:lstStyle>
          <a:p>
            <a:pPr algn="ctr"/>
            <a:r>
              <a:rPr lang="en-US" sz="2000" b="1" noProof="1">
                <a:solidFill>
                  <a:schemeClr val="bg1"/>
                </a:solidFill>
              </a:rPr>
              <a:t>Notas a los EEFF</a:t>
            </a:r>
          </a:p>
        </p:txBody>
      </p:sp>
    </p:spTree>
    <p:extLst>
      <p:ext uri="{BB962C8B-B14F-4D97-AF65-F5344CB8AC3E}">
        <p14:creationId xmlns:p14="http://schemas.microsoft.com/office/powerpoint/2010/main" val="42100320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3" name="Group 27">
            <a:extLst>
              <a:ext uri="{FF2B5EF4-FFF2-40B4-BE49-F238E27FC236}">
                <a16:creationId xmlns:a16="http://schemas.microsoft.com/office/drawing/2014/main" id="{07A26561-4A19-C043-660F-D1D6093B2848}"/>
              </a:ext>
            </a:extLst>
          </p:cNvPr>
          <p:cNvGrpSpPr/>
          <p:nvPr/>
        </p:nvGrpSpPr>
        <p:grpSpPr>
          <a:xfrm>
            <a:off x="3059832" y="1052736"/>
            <a:ext cx="3697918" cy="3594613"/>
            <a:chOff x="4013349" y="1838602"/>
            <a:chExt cx="4165302" cy="4174352"/>
          </a:xfrm>
        </p:grpSpPr>
        <p:sp>
          <p:nvSpPr>
            <p:cNvPr id="5" name="Shape">
              <a:extLst>
                <a:ext uri="{FF2B5EF4-FFF2-40B4-BE49-F238E27FC236}">
                  <a16:creationId xmlns:a16="http://schemas.microsoft.com/office/drawing/2014/main" id="{323866E3-DF54-4A72-9B14-A56C752B4529}"/>
                </a:ext>
              </a:extLst>
            </p:cNvPr>
            <p:cNvSpPr/>
            <p:nvPr/>
          </p:nvSpPr>
          <p:spPr>
            <a:xfrm>
              <a:off x="4888607" y="1838602"/>
              <a:ext cx="2024564" cy="1140805"/>
            </a:xfrm>
            <a:custGeom>
              <a:avLst/>
              <a:gdLst/>
              <a:ahLst/>
              <a:cxnLst>
                <a:cxn ang="0">
                  <a:pos x="wd2" y="hd2"/>
                </a:cxn>
                <a:cxn ang="5400000">
                  <a:pos x="wd2" y="hd2"/>
                </a:cxn>
                <a:cxn ang="10800000">
                  <a:pos x="wd2" y="hd2"/>
                </a:cxn>
                <a:cxn ang="16200000">
                  <a:pos x="wd2" y="hd2"/>
                </a:cxn>
              </a:cxnLst>
              <a:rect l="0" t="0" r="r" b="b"/>
              <a:pathLst>
                <a:path w="21493" h="21600" extrusionOk="0">
                  <a:moveTo>
                    <a:pt x="18387" y="0"/>
                  </a:moveTo>
                  <a:lnTo>
                    <a:pt x="7270" y="0"/>
                  </a:lnTo>
                  <a:cubicBezTo>
                    <a:pt x="6208" y="0"/>
                    <a:pt x="5168" y="349"/>
                    <a:pt x="4194" y="1006"/>
                  </a:cubicBezTo>
                  <a:cubicBezTo>
                    <a:pt x="3426" y="1524"/>
                    <a:pt x="2697" y="2234"/>
                    <a:pt x="2035" y="3122"/>
                  </a:cubicBezTo>
                  <a:cubicBezTo>
                    <a:pt x="1556" y="3862"/>
                    <a:pt x="1141" y="4744"/>
                    <a:pt x="811" y="5747"/>
                  </a:cubicBezTo>
                  <a:cubicBezTo>
                    <a:pt x="394" y="7011"/>
                    <a:pt x="140" y="8393"/>
                    <a:pt x="44" y="9801"/>
                  </a:cubicBezTo>
                  <a:cubicBezTo>
                    <a:pt x="-107" y="12006"/>
                    <a:pt x="132" y="14276"/>
                    <a:pt x="767" y="16270"/>
                  </a:cubicBezTo>
                  <a:cubicBezTo>
                    <a:pt x="1808" y="19540"/>
                    <a:pt x="3747" y="21573"/>
                    <a:pt x="5856" y="21600"/>
                  </a:cubicBezTo>
                  <a:cubicBezTo>
                    <a:pt x="5871" y="21600"/>
                    <a:pt x="5886" y="21600"/>
                    <a:pt x="5899" y="21600"/>
                  </a:cubicBezTo>
                  <a:cubicBezTo>
                    <a:pt x="7992" y="21600"/>
                    <a:pt x="9928" y="19626"/>
                    <a:pt x="10988" y="16403"/>
                  </a:cubicBezTo>
                  <a:cubicBezTo>
                    <a:pt x="12055" y="13160"/>
                    <a:pt x="12072" y="9150"/>
                    <a:pt x="11031" y="5877"/>
                  </a:cubicBezTo>
                  <a:cubicBezTo>
                    <a:pt x="10577" y="4448"/>
                    <a:pt x="9950" y="3255"/>
                    <a:pt x="9213" y="2364"/>
                  </a:cubicBezTo>
                  <a:lnTo>
                    <a:pt x="16436" y="2364"/>
                  </a:lnTo>
                  <a:cubicBezTo>
                    <a:pt x="17398" y="1201"/>
                    <a:pt x="18546" y="547"/>
                    <a:pt x="19747" y="547"/>
                  </a:cubicBezTo>
                  <a:cubicBezTo>
                    <a:pt x="19762" y="547"/>
                    <a:pt x="19777" y="547"/>
                    <a:pt x="19791" y="547"/>
                  </a:cubicBezTo>
                  <a:cubicBezTo>
                    <a:pt x="20376" y="556"/>
                    <a:pt x="20949" y="722"/>
                    <a:pt x="21493" y="1024"/>
                  </a:cubicBezTo>
                  <a:cubicBezTo>
                    <a:pt x="20512" y="355"/>
                    <a:pt x="19460" y="0"/>
                    <a:pt x="18387" y="0"/>
                  </a:cubicBezTo>
                  <a:close/>
                </a:path>
              </a:pathLst>
            </a:custGeom>
            <a:solidFill>
              <a:schemeClr val="accent5"/>
            </a:solidFill>
            <a:ln w="12700">
              <a:miter lim="400000"/>
            </a:ln>
          </p:spPr>
          <p:txBody>
            <a:bodyPr lIns="38100" tIns="38100" rIns="38100" bIns="38100" anchor="ctr"/>
            <a:lstStyle/>
            <a:p>
              <a:pPr>
                <a:defRPr sz="3000">
                  <a:solidFill>
                    <a:srgbClr val="FFFFFF"/>
                  </a:solidFill>
                </a:defRPr>
              </a:pPr>
              <a:endParaRPr sz="1100"/>
            </a:p>
          </p:txBody>
        </p:sp>
        <p:sp>
          <p:nvSpPr>
            <p:cNvPr id="7" name="Shape">
              <a:extLst>
                <a:ext uri="{FF2B5EF4-FFF2-40B4-BE49-F238E27FC236}">
                  <a16:creationId xmlns:a16="http://schemas.microsoft.com/office/drawing/2014/main" id="{A3A4636B-5010-FE6D-4457-8BDB05CD3839}"/>
                </a:ext>
              </a:extLst>
            </p:cNvPr>
            <p:cNvSpPr/>
            <p:nvPr/>
          </p:nvSpPr>
          <p:spPr>
            <a:xfrm>
              <a:off x="6185863" y="1869862"/>
              <a:ext cx="1828710" cy="1111889"/>
            </a:xfrm>
            <a:custGeom>
              <a:avLst/>
              <a:gdLst/>
              <a:ahLst/>
              <a:cxnLst>
                <a:cxn ang="0">
                  <a:pos x="wd2" y="hd2"/>
                </a:cxn>
                <a:cxn ang="5400000">
                  <a:pos x="wd2" y="hd2"/>
                </a:cxn>
                <a:cxn ang="10800000">
                  <a:pos x="wd2" y="hd2"/>
                </a:cxn>
                <a:cxn ang="16200000">
                  <a:pos x="wd2" y="hd2"/>
                </a:cxn>
              </a:cxnLst>
              <a:rect l="0" t="0" r="r" b="b"/>
              <a:pathLst>
                <a:path w="21302" h="21600" extrusionOk="0">
                  <a:moveTo>
                    <a:pt x="20364" y="18485"/>
                  </a:moveTo>
                  <a:lnTo>
                    <a:pt x="11740" y="4102"/>
                  </a:lnTo>
                  <a:cubicBezTo>
                    <a:pt x="11387" y="3513"/>
                    <a:pt x="11010" y="2979"/>
                    <a:pt x="10611" y="2496"/>
                  </a:cubicBezTo>
                  <a:cubicBezTo>
                    <a:pt x="9925" y="1661"/>
                    <a:pt x="9178" y="990"/>
                    <a:pt x="8390" y="489"/>
                  </a:cubicBezTo>
                  <a:cubicBezTo>
                    <a:pt x="7793" y="179"/>
                    <a:pt x="7165" y="9"/>
                    <a:pt x="6522" y="0"/>
                  </a:cubicBezTo>
                  <a:cubicBezTo>
                    <a:pt x="6506" y="0"/>
                    <a:pt x="6489" y="0"/>
                    <a:pt x="6475" y="0"/>
                  </a:cubicBezTo>
                  <a:cubicBezTo>
                    <a:pt x="5157" y="0"/>
                    <a:pt x="3897" y="671"/>
                    <a:pt x="2841" y="1864"/>
                  </a:cubicBezTo>
                  <a:cubicBezTo>
                    <a:pt x="2058" y="2751"/>
                    <a:pt x="1386" y="3923"/>
                    <a:pt x="891" y="5332"/>
                  </a:cubicBezTo>
                  <a:cubicBezTo>
                    <a:pt x="-280" y="8659"/>
                    <a:pt x="-298" y="12774"/>
                    <a:pt x="844" y="16132"/>
                  </a:cubicBezTo>
                  <a:cubicBezTo>
                    <a:pt x="1985" y="19490"/>
                    <a:pt x="4113" y="21573"/>
                    <a:pt x="6427" y="21600"/>
                  </a:cubicBezTo>
                  <a:cubicBezTo>
                    <a:pt x="6444" y="21600"/>
                    <a:pt x="6460" y="21600"/>
                    <a:pt x="6475" y="21600"/>
                  </a:cubicBezTo>
                  <a:cubicBezTo>
                    <a:pt x="8771" y="21600"/>
                    <a:pt x="10895" y="19575"/>
                    <a:pt x="12059" y="16268"/>
                  </a:cubicBezTo>
                  <a:cubicBezTo>
                    <a:pt x="12791" y="14188"/>
                    <a:pt x="13073" y="11799"/>
                    <a:pt x="12902" y="9479"/>
                  </a:cubicBezTo>
                  <a:lnTo>
                    <a:pt x="17444" y="17055"/>
                  </a:lnTo>
                  <a:cubicBezTo>
                    <a:pt x="18296" y="17237"/>
                    <a:pt x="19132" y="17701"/>
                    <a:pt x="19898" y="18451"/>
                  </a:cubicBezTo>
                  <a:cubicBezTo>
                    <a:pt x="20423" y="18965"/>
                    <a:pt x="20892" y="19596"/>
                    <a:pt x="21302" y="20310"/>
                  </a:cubicBezTo>
                  <a:cubicBezTo>
                    <a:pt x="21020" y="19666"/>
                    <a:pt x="20707" y="19056"/>
                    <a:pt x="20364" y="18485"/>
                  </a:cubicBezTo>
                  <a:close/>
                </a:path>
              </a:pathLst>
            </a:custGeom>
            <a:solidFill>
              <a:schemeClr val="accent4"/>
            </a:solidFill>
            <a:ln w="12700">
              <a:miter lim="400000"/>
            </a:ln>
          </p:spPr>
          <p:txBody>
            <a:bodyPr lIns="38100" tIns="38100" rIns="38100" bIns="38100" anchor="ctr"/>
            <a:lstStyle/>
            <a:p>
              <a:pPr>
                <a:defRPr sz="3000">
                  <a:solidFill>
                    <a:srgbClr val="FFFFFF"/>
                  </a:solidFill>
                </a:defRPr>
              </a:pPr>
              <a:endParaRPr sz="1100"/>
            </a:p>
          </p:txBody>
        </p:sp>
        <p:sp>
          <p:nvSpPr>
            <p:cNvPr id="8" name="Shape">
              <a:extLst>
                <a:ext uri="{FF2B5EF4-FFF2-40B4-BE49-F238E27FC236}">
                  <a16:creationId xmlns:a16="http://schemas.microsoft.com/office/drawing/2014/main" id="{B6A0BD0A-E821-65F8-283D-3CE8620B6D0B}"/>
                </a:ext>
              </a:extLst>
            </p:cNvPr>
            <p:cNvSpPr/>
            <p:nvPr/>
          </p:nvSpPr>
          <p:spPr>
            <a:xfrm>
              <a:off x="4200905" y="4870744"/>
              <a:ext cx="1793996" cy="1111889"/>
            </a:xfrm>
            <a:custGeom>
              <a:avLst/>
              <a:gdLst/>
              <a:ahLst/>
              <a:cxnLst>
                <a:cxn ang="0">
                  <a:pos x="wd2" y="hd2"/>
                </a:cxn>
                <a:cxn ang="5400000">
                  <a:pos x="wd2" y="hd2"/>
                </a:cxn>
                <a:cxn ang="10800000">
                  <a:pos x="wd2" y="hd2"/>
                </a:cxn>
                <a:cxn ang="16200000">
                  <a:pos x="wd2" y="hd2"/>
                </a:cxn>
              </a:cxnLst>
              <a:rect l="0" t="0" r="r" b="b"/>
              <a:pathLst>
                <a:path w="21296" h="21600" extrusionOk="0">
                  <a:moveTo>
                    <a:pt x="20437" y="5468"/>
                  </a:moveTo>
                  <a:cubicBezTo>
                    <a:pt x="19273" y="2113"/>
                    <a:pt x="17104" y="27"/>
                    <a:pt x="14746" y="0"/>
                  </a:cubicBezTo>
                  <a:cubicBezTo>
                    <a:pt x="14730" y="0"/>
                    <a:pt x="14713" y="0"/>
                    <a:pt x="14698" y="0"/>
                  </a:cubicBezTo>
                  <a:cubicBezTo>
                    <a:pt x="12358" y="0"/>
                    <a:pt x="10193" y="2025"/>
                    <a:pt x="9008" y="5332"/>
                  </a:cubicBezTo>
                  <a:cubicBezTo>
                    <a:pt x="8260" y="7415"/>
                    <a:pt x="7974" y="9807"/>
                    <a:pt x="8149" y="12130"/>
                  </a:cubicBezTo>
                  <a:lnTo>
                    <a:pt x="3603" y="4691"/>
                  </a:lnTo>
                  <a:cubicBezTo>
                    <a:pt x="2685" y="4530"/>
                    <a:pt x="1781" y="4063"/>
                    <a:pt x="957" y="3270"/>
                  </a:cubicBezTo>
                  <a:cubicBezTo>
                    <a:pt x="614" y="2939"/>
                    <a:pt x="297" y="2560"/>
                    <a:pt x="0" y="2147"/>
                  </a:cubicBezTo>
                  <a:cubicBezTo>
                    <a:pt x="176" y="2487"/>
                    <a:pt x="358" y="2818"/>
                    <a:pt x="553" y="3136"/>
                  </a:cubicBezTo>
                  <a:lnTo>
                    <a:pt x="9342" y="17519"/>
                  </a:lnTo>
                  <a:cubicBezTo>
                    <a:pt x="9713" y="18127"/>
                    <a:pt x="10114" y="18679"/>
                    <a:pt x="10535" y="19174"/>
                  </a:cubicBezTo>
                  <a:cubicBezTo>
                    <a:pt x="11180" y="19936"/>
                    <a:pt x="11878" y="20562"/>
                    <a:pt x="12613" y="21044"/>
                  </a:cubicBezTo>
                  <a:cubicBezTo>
                    <a:pt x="13260" y="21397"/>
                    <a:pt x="13947" y="21594"/>
                    <a:pt x="14648" y="21600"/>
                  </a:cubicBezTo>
                  <a:cubicBezTo>
                    <a:pt x="14665" y="21600"/>
                    <a:pt x="14681" y="21600"/>
                    <a:pt x="14696" y="21600"/>
                  </a:cubicBezTo>
                  <a:cubicBezTo>
                    <a:pt x="16030" y="21600"/>
                    <a:pt x="17309" y="20938"/>
                    <a:pt x="18381" y="19757"/>
                  </a:cubicBezTo>
                  <a:cubicBezTo>
                    <a:pt x="19188" y="18867"/>
                    <a:pt x="19878" y="17686"/>
                    <a:pt x="20387" y="16268"/>
                  </a:cubicBezTo>
                  <a:cubicBezTo>
                    <a:pt x="21581" y="12941"/>
                    <a:pt x="21600" y="8823"/>
                    <a:pt x="20437" y="5468"/>
                  </a:cubicBezTo>
                  <a:close/>
                </a:path>
              </a:pathLst>
            </a:custGeom>
            <a:solidFill>
              <a:schemeClr val="accent2"/>
            </a:solidFill>
            <a:ln w="12700">
              <a:miter lim="400000"/>
            </a:ln>
          </p:spPr>
          <p:txBody>
            <a:bodyPr lIns="38100" tIns="38100" rIns="38100" bIns="38100" anchor="ctr"/>
            <a:lstStyle/>
            <a:p>
              <a:pPr>
                <a:defRPr sz="3000">
                  <a:solidFill>
                    <a:srgbClr val="FFFFFF"/>
                  </a:solidFill>
                </a:defRPr>
              </a:pPr>
              <a:endParaRPr sz="1100"/>
            </a:p>
          </p:txBody>
        </p:sp>
        <p:sp>
          <p:nvSpPr>
            <p:cNvPr id="10" name="Shape">
              <a:extLst>
                <a:ext uri="{FF2B5EF4-FFF2-40B4-BE49-F238E27FC236}">
                  <a16:creationId xmlns:a16="http://schemas.microsoft.com/office/drawing/2014/main" id="{493AEC77-8F0F-86EA-FD27-D76F4BA8B693}"/>
                </a:ext>
              </a:extLst>
            </p:cNvPr>
            <p:cNvSpPr/>
            <p:nvPr/>
          </p:nvSpPr>
          <p:spPr>
            <a:xfrm>
              <a:off x="5263716" y="4870744"/>
              <a:ext cx="2035810" cy="1142210"/>
            </a:xfrm>
            <a:custGeom>
              <a:avLst/>
              <a:gdLst/>
              <a:ahLst/>
              <a:cxnLst>
                <a:cxn ang="0">
                  <a:pos x="wd2" y="hd2"/>
                </a:cxn>
                <a:cxn ang="5400000">
                  <a:pos x="wd2" y="hd2"/>
                </a:cxn>
                <a:cxn ang="10800000">
                  <a:pos x="wd2" y="hd2"/>
                </a:cxn>
                <a:cxn ang="16200000">
                  <a:pos x="wd2" y="hd2"/>
                </a:cxn>
              </a:cxnLst>
              <a:rect l="0" t="0" r="r" b="b"/>
              <a:pathLst>
                <a:path w="21492" h="21600" extrusionOk="0">
                  <a:moveTo>
                    <a:pt x="20727" y="5323"/>
                  </a:moveTo>
                  <a:cubicBezTo>
                    <a:pt x="19693" y="2057"/>
                    <a:pt x="17764" y="27"/>
                    <a:pt x="15667" y="0"/>
                  </a:cubicBezTo>
                  <a:cubicBezTo>
                    <a:pt x="15652" y="0"/>
                    <a:pt x="15637" y="0"/>
                    <a:pt x="15624" y="0"/>
                  </a:cubicBezTo>
                  <a:cubicBezTo>
                    <a:pt x="13543" y="0"/>
                    <a:pt x="11618" y="1971"/>
                    <a:pt x="10563" y="5190"/>
                  </a:cubicBezTo>
                  <a:cubicBezTo>
                    <a:pt x="9502" y="8430"/>
                    <a:pt x="9486" y="12434"/>
                    <a:pt x="10520" y="15703"/>
                  </a:cubicBezTo>
                  <a:cubicBezTo>
                    <a:pt x="10976" y="17143"/>
                    <a:pt x="11606" y="18340"/>
                    <a:pt x="12347" y="19233"/>
                  </a:cubicBezTo>
                  <a:lnTo>
                    <a:pt x="5130" y="19233"/>
                  </a:lnTo>
                  <a:cubicBezTo>
                    <a:pt x="4176" y="20382"/>
                    <a:pt x="3041" y="21027"/>
                    <a:pt x="1853" y="21027"/>
                  </a:cubicBezTo>
                  <a:cubicBezTo>
                    <a:pt x="1838" y="21027"/>
                    <a:pt x="1823" y="21027"/>
                    <a:pt x="1810" y="21027"/>
                  </a:cubicBezTo>
                  <a:cubicBezTo>
                    <a:pt x="1185" y="21018"/>
                    <a:pt x="576" y="20829"/>
                    <a:pt x="0" y="20486"/>
                  </a:cubicBezTo>
                  <a:cubicBezTo>
                    <a:pt x="1013" y="21213"/>
                    <a:pt x="2104" y="21600"/>
                    <a:pt x="3216" y="21600"/>
                  </a:cubicBezTo>
                  <a:lnTo>
                    <a:pt x="14271" y="21600"/>
                  </a:lnTo>
                  <a:cubicBezTo>
                    <a:pt x="15388" y="21600"/>
                    <a:pt x="16483" y="21210"/>
                    <a:pt x="17501" y="20477"/>
                  </a:cubicBezTo>
                  <a:cubicBezTo>
                    <a:pt x="18125" y="20028"/>
                    <a:pt x="18719" y="19448"/>
                    <a:pt x="19272" y="18748"/>
                  </a:cubicBezTo>
                  <a:cubicBezTo>
                    <a:pt x="19831" y="17953"/>
                    <a:pt x="20313" y="16977"/>
                    <a:pt x="20686" y="15839"/>
                  </a:cubicBezTo>
                  <a:cubicBezTo>
                    <a:pt x="21097" y="14589"/>
                    <a:pt x="21348" y="13224"/>
                    <a:pt x="21447" y="11829"/>
                  </a:cubicBezTo>
                  <a:cubicBezTo>
                    <a:pt x="21600" y="9612"/>
                    <a:pt x="21362" y="7330"/>
                    <a:pt x="20727" y="5323"/>
                  </a:cubicBezTo>
                  <a:close/>
                </a:path>
              </a:pathLst>
            </a:custGeom>
            <a:solidFill>
              <a:schemeClr val="accent6"/>
            </a:solidFill>
            <a:ln w="12700">
              <a:miter lim="400000"/>
            </a:ln>
          </p:spPr>
          <p:txBody>
            <a:bodyPr lIns="38100" tIns="38100" rIns="38100" bIns="38100" anchor="ctr"/>
            <a:lstStyle/>
            <a:p>
              <a:pPr>
                <a:defRPr sz="3000">
                  <a:solidFill>
                    <a:srgbClr val="FFFFFF"/>
                  </a:solidFill>
                </a:defRPr>
              </a:pPr>
              <a:endParaRPr sz="1100"/>
            </a:p>
          </p:txBody>
        </p:sp>
        <p:sp>
          <p:nvSpPr>
            <p:cNvPr id="12" name="Shape">
              <a:extLst>
                <a:ext uri="{FF2B5EF4-FFF2-40B4-BE49-F238E27FC236}">
                  <a16:creationId xmlns:a16="http://schemas.microsoft.com/office/drawing/2014/main" id="{028E7BC8-D63D-9833-DDD5-5E73DB6CB9AD}"/>
                </a:ext>
              </a:extLst>
            </p:cNvPr>
            <p:cNvSpPr/>
            <p:nvPr/>
          </p:nvSpPr>
          <p:spPr>
            <a:xfrm>
              <a:off x="4013349" y="3354672"/>
              <a:ext cx="1111748" cy="1758955"/>
            </a:xfrm>
            <a:custGeom>
              <a:avLst/>
              <a:gdLst/>
              <a:ahLst/>
              <a:cxnLst>
                <a:cxn ang="0">
                  <a:pos x="wd2" y="hd2"/>
                </a:cxn>
                <a:cxn ang="5400000">
                  <a:pos x="wd2" y="hd2"/>
                </a:cxn>
                <a:cxn ang="10800000">
                  <a:pos x="wd2" y="hd2"/>
                </a:cxn>
                <a:cxn ang="16200000">
                  <a:pos x="wd2" y="hd2"/>
                </a:cxn>
              </a:cxnLst>
              <a:rect l="0" t="0" r="r" b="b"/>
              <a:pathLst>
                <a:path w="21573" h="21600" extrusionOk="0">
                  <a:moveTo>
                    <a:pt x="16247" y="8883"/>
                  </a:moveTo>
                  <a:cubicBezTo>
                    <a:pt x="14561" y="8257"/>
                    <a:pt x="12674" y="7942"/>
                    <a:pt x="10785" y="7942"/>
                  </a:cubicBezTo>
                  <a:cubicBezTo>
                    <a:pt x="8950" y="7942"/>
                    <a:pt x="7112" y="8238"/>
                    <a:pt x="5462" y="8831"/>
                  </a:cubicBezTo>
                  <a:cubicBezTo>
                    <a:pt x="4279" y="9255"/>
                    <a:pt x="3257" y="9812"/>
                    <a:pt x="2426" y="10460"/>
                  </a:cubicBezTo>
                  <a:lnTo>
                    <a:pt x="2426" y="3827"/>
                  </a:lnTo>
                  <a:cubicBezTo>
                    <a:pt x="1040" y="2748"/>
                    <a:pt x="188" y="1416"/>
                    <a:pt x="30" y="0"/>
                  </a:cubicBezTo>
                  <a:cubicBezTo>
                    <a:pt x="12" y="196"/>
                    <a:pt x="0" y="392"/>
                    <a:pt x="0" y="589"/>
                  </a:cubicBezTo>
                  <a:lnTo>
                    <a:pt x="0" y="13449"/>
                  </a:lnTo>
                  <a:cubicBezTo>
                    <a:pt x="0" y="13690"/>
                    <a:pt x="18" y="13932"/>
                    <a:pt x="45" y="14172"/>
                  </a:cubicBezTo>
                  <a:cubicBezTo>
                    <a:pt x="288" y="16299"/>
                    <a:pt x="1589" y="18322"/>
                    <a:pt x="3761" y="19949"/>
                  </a:cubicBezTo>
                  <a:cubicBezTo>
                    <a:pt x="4243" y="20212"/>
                    <a:pt x="4765" y="20452"/>
                    <a:pt x="5326" y="20660"/>
                  </a:cubicBezTo>
                  <a:cubicBezTo>
                    <a:pt x="6672" y="21160"/>
                    <a:pt x="8149" y="21458"/>
                    <a:pt x="9650" y="21558"/>
                  </a:cubicBezTo>
                  <a:cubicBezTo>
                    <a:pt x="10030" y="21583"/>
                    <a:pt x="10409" y="21600"/>
                    <a:pt x="10788" y="21600"/>
                  </a:cubicBezTo>
                  <a:cubicBezTo>
                    <a:pt x="12623" y="21600"/>
                    <a:pt x="14461" y="21304"/>
                    <a:pt x="16110" y="20711"/>
                  </a:cubicBezTo>
                  <a:cubicBezTo>
                    <a:pt x="19462" y="19508"/>
                    <a:pt x="21545" y="17264"/>
                    <a:pt x="21573" y="14825"/>
                  </a:cubicBezTo>
                  <a:cubicBezTo>
                    <a:pt x="21600" y="12382"/>
                    <a:pt x="19571" y="10119"/>
                    <a:pt x="16247" y="8883"/>
                  </a:cubicBezTo>
                  <a:close/>
                </a:path>
              </a:pathLst>
            </a:custGeom>
            <a:solidFill>
              <a:schemeClr val="tx1"/>
            </a:solidFill>
            <a:ln w="12700">
              <a:miter lim="400000"/>
            </a:ln>
          </p:spPr>
          <p:txBody>
            <a:bodyPr lIns="38100" tIns="38100" rIns="38100" bIns="38100" anchor="ctr"/>
            <a:lstStyle/>
            <a:p>
              <a:pPr>
                <a:defRPr sz="3000">
                  <a:solidFill>
                    <a:srgbClr val="FFFFFF"/>
                  </a:solidFill>
                </a:defRPr>
              </a:pPr>
              <a:endParaRPr sz="1100"/>
            </a:p>
          </p:txBody>
        </p:sp>
        <p:sp>
          <p:nvSpPr>
            <p:cNvPr id="16" name="Shape">
              <a:extLst>
                <a:ext uri="{FF2B5EF4-FFF2-40B4-BE49-F238E27FC236}">
                  <a16:creationId xmlns:a16="http://schemas.microsoft.com/office/drawing/2014/main" id="{A10EB61F-6B90-A408-A91A-E46E0E5A70C2}"/>
                </a:ext>
              </a:extLst>
            </p:cNvPr>
            <p:cNvSpPr/>
            <p:nvPr/>
          </p:nvSpPr>
          <p:spPr>
            <a:xfrm>
              <a:off x="4013349" y="2010529"/>
              <a:ext cx="1110188" cy="1865079"/>
            </a:xfrm>
            <a:custGeom>
              <a:avLst/>
              <a:gdLst/>
              <a:ahLst/>
              <a:cxnLst>
                <a:cxn ang="0">
                  <a:pos x="wd2" y="hd2"/>
                </a:cxn>
                <a:cxn ang="5400000">
                  <a:pos x="wd2" y="hd2"/>
                </a:cxn>
                <a:cxn ang="10800000">
                  <a:pos x="wd2" y="hd2"/>
                </a:cxn>
                <a:cxn ang="16200000">
                  <a:pos x="wd2" y="hd2"/>
                </a:cxn>
              </a:cxnLst>
              <a:rect l="0" t="0" r="r" b="b"/>
              <a:pathLst>
                <a:path w="21570" h="21600" extrusionOk="0">
                  <a:moveTo>
                    <a:pt x="16240" y="9610"/>
                  </a:moveTo>
                  <a:cubicBezTo>
                    <a:pt x="14552" y="9020"/>
                    <a:pt x="12663" y="8723"/>
                    <a:pt x="10771" y="8723"/>
                  </a:cubicBezTo>
                  <a:cubicBezTo>
                    <a:pt x="10237" y="8723"/>
                    <a:pt x="9702" y="8750"/>
                    <a:pt x="9171" y="8797"/>
                  </a:cubicBezTo>
                  <a:lnTo>
                    <a:pt x="17075" y="4085"/>
                  </a:lnTo>
                  <a:cubicBezTo>
                    <a:pt x="17251" y="3224"/>
                    <a:pt x="17716" y="2378"/>
                    <a:pt x="18478" y="1606"/>
                  </a:cubicBezTo>
                  <a:cubicBezTo>
                    <a:pt x="19083" y="992"/>
                    <a:pt x="19845" y="453"/>
                    <a:pt x="20719" y="0"/>
                  </a:cubicBezTo>
                  <a:cubicBezTo>
                    <a:pt x="20124" y="266"/>
                    <a:pt x="19556" y="558"/>
                    <a:pt x="19025" y="874"/>
                  </a:cubicBezTo>
                  <a:lnTo>
                    <a:pt x="4640" y="9451"/>
                  </a:lnTo>
                  <a:cubicBezTo>
                    <a:pt x="3847" y="9923"/>
                    <a:pt x="3152" y="10441"/>
                    <a:pt x="2551" y="10991"/>
                  </a:cubicBezTo>
                  <a:cubicBezTo>
                    <a:pt x="1048" y="12368"/>
                    <a:pt x="164" y="13960"/>
                    <a:pt x="0" y="15616"/>
                  </a:cubicBezTo>
                  <a:cubicBezTo>
                    <a:pt x="158" y="16952"/>
                    <a:pt x="1011" y="18208"/>
                    <a:pt x="2399" y="19225"/>
                  </a:cubicBezTo>
                  <a:cubicBezTo>
                    <a:pt x="3201" y="19812"/>
                    <a:pt x="4172" y="20318"/>
                    <a:pt x="5302" y="20713"/>
                  </a:cubicBezTo>
                  <a:cubicBezTo>
                    <a:pt x="6991" y="21303"/>
                    <a:pt x="8879" y="21600"/>
                    <a:pt x="10771" y="21600"/>
                  </a:cubicBezTo>
                  <a:cubicBezTo>
                    <a:pt x="12608" y="21600"/>
                    <a:pt x="14449" y="21321"/>
                    <a:pt x="16101" y="20762"/>
                  </a:cubicBezTo>
                  <a:cubicBezTo>
                    <a:pt x="19456" y="19627"/>
                    <a:pt x="21542" y="17511"/>
                    <a:pt x="21570" y="15210"/>
                  </a:cubicBezTo>
                  <a:cubicBezTo>
                    <a:pt x="21600" y="12910"/>
                    <a:pt x="19568" y="10774"/>
                    <a:pt x="16240" y="9610"/>
                  </a:cubicBezTo>
                  <a:close/>
                </a:path>
              </a:pathLst>
            </a:custGeom>
            <a:solidFill>
              <a:schemeClr val="tx2"/>
            </a:solidFill>
            <a:ln w="12700">
              <a:miter lim="400000"/>
            </a:ln>
          </p:spPr>
          <p:txBody>
            <a:bodyPr lIns="38100" tIns="38100" rIns="38100" bIns="38100" anchor="ctr"/>
            <a:lstStyle/>
            <a:p>
              <a:pPr>
                <a:defRPr sz="3000">
                  <a:solidFill>
                    <a:srgbClr val="FFFFFF"/>
                  </a:solidFill>
                </a:defRPr>
              </a:pPr>
              <a:endParaRPr sz="1100"/>
            </a:p>
          </p:txBody>
        </p:sp>
        <p:sp>
          <p:nvSpPr>
            <p:cNvPr id="20" name="Shape">
              <a:extLst>
                <a:ext uri="{FF2B5EF4-FFF2-40B4-BE49-F238E27FC236}">
                  <a16:creationId xmlns:a16="http://schemas.microsoft.com/office/drawing/2014/main" id="{F669CB2A-A8AD-9EB8-D938-55CB571D78F5}"/>
                </a:ext>
              </a:extLst>
            </p:cNvPr>
            <p:cNvSpPr/>
            <p:nvPr/>
          </p:nvSpPr>
          <p:spPr>
            <a:xfrm>
              <a:off x="7061120" y="3979857"/>
              <a:ext cx="1111760" cy="1873831"/>
            </a:xfrm>
            <a:custGeom>
              <a:avLst/>
              <a:gdLst/>
              <a:ahLst/>
              <a:cxnLst>
                <a:cxn ang="0">
                  <a:pos x="wd2" y="hd2"/>
                </a:cxn>
                <a:cxn ang="5400000">
                  <a:pos x="wd2" y="hd2"/>
                </a:cxn>
                <a:cxn ang="10800000">
                  <a:pos x="wd2" y="hd2"/>
                </a:cxn>
                <a:cxn ang="16200000">
                  <a:pos x="wd2" y="hd2"/>
                </a:cxn>
              </a:cxnLst>
              <a:rect l="0" t="0" r="r" b="b"/>
              <a:pathLst>
                <a:path w="21558" h="21600" extrusionOk="0">
                  <a:moveTo>
                    <a:pt x="19245" y="2448"/>
                  </a:moveTo>
                  <a:cubicBezTo>
                    <a:pt x="18427" y="1830"/>
                    <a:pt x="17415" y="1295"/>
                    <a:pt x="16236" y="883"/>
                  </a:cubicBezTo>
                  <a:cubicBezTo>
                    <a:pt x="14551" y="295"/>
                    <a:pt x="12666" y="0"/>
                    <a:pt x="10778" y="0"/>
                  </a:cubicBezTo>
                  <a:cubicBezTo>
                    <a:pt x="8944" y="0"/>
                    <a:pt x="7107" y="277"/>
                    <a:pt x="5459" y="834"/>
                  </a:cubicBezTo>
                  <a:cubicBezTo>
                    <a:pt x="2110" y="1964"/>
                    <a:pt x="28" y="4070"/>
                    <a:pt x="0" y="6360"/>
                  </a:cubicBezTo>
                  <a:cubicBezTo>
                    <a:pt x="-27" y="8650"/>
                    <a:pt x="2001" y="10774"/>
                    <a:pt x="5322" y="11932"/>
                  </a:cubicBezTo>
                  <a:cubicBezTo>
                    <a:pt x="7007" y="12520"/>
                    <a:pt x="8892" y="12815"/>
                    <a:pt x="10781" y="12815"/>
                  </a:cubicBezTo>
                  <a:cubicBezTo>
                    <a:pt x="11320" y="12815"/>
                    <a:pt x="11860" y="12788"/>
                    <a:pt x="12393" y="12739"/>
                  </a:cubicBezTo>
                  <a:lnTo>
                    <a:pt x="4583" y="17382"/>
                  </a:lnTo>
                  <a:cubicBezTo>
                    <a:pt x="4404" y="18231"/>
                    <a:pt x="3940" y="19063"/>
                    <a:pt x="3186" y="19827"/>
                  </a:cubicBezTo>
                  <a:cubicBezTo>
                    <a:pt x="2501" y="20521"/>
                    <a:pt x="1613" y="21115"/>
                    <a:pt x="588" y="21600"/>
                  </a:cubicBezTo>
                  <a:cubicBezTo>
                    <a:pt x="1319" y="21292"/>
                    <a:pt x="2013" y="20950"/>
                    <a:pt x="2655" y="20568"/>
                  </a:cubicBezTo>
                  <a:lnTo>
                    <a:pt x="17012" y="12033"/>
                  </a:lnTo>
                  <a:cubicBezTo>
                    <a:pt x="17845" y="11538"/>
                    <a:pt x="18573" y="10992"/>
                    <a:pt x="19194" y="10410"/>
                  </a:cubicBezTo>
                  <a:cubicBezTo>
                    <a:pt x="20467" y="9215"/>
                    <a:pt x="21279" y="7864"/>
                    <a:pt x="21558" y="6452"/>
                  </a:cubicBezTo>
                  <a:cubicBezTo>
                    <a:pt x="21573" y="4976"/>
                    <a:pt x="20733" y="3573"/>
                    <a:pt x="19245" y="2448"/>
                  </a:cubicBezTo>
                  <a:close/>
                </a:path>
              </a:pathLst>
            </a:custGeom>
            <a:solidFill>
              <a:schemeClr val="accent1"/>
            </a:solidFill>
            <a:ln w="12700">
              <a:miter lim="400000"/>
            </a:ln>
          </p:spPr>
          <p:txBody>
            <a:bodyPr lIns="38100" tIns="38100" rIns="38100" bIns="38100" anchor="ctr"/>
            <a:lstStyle/>
            <a:p>
              <a:pPr>
                <a:defRPr sz="3000">
                  <a:solidFill>
                    <a:srgbClr val="FFFFFF"/>
                  </a:solidFill>
                </a:defRPr>
              </a:pPr>
              <a:endParaRPr sz="1100"/>
            </a:p>
          </p:txBody>
        </p:sp>
        <p:sp>
          <p:nvSpPr>
            <p:cNvPr id="21" name="Shape">
              <a:extLst>
                <a:ext uri="{FF2B5EF4-FFF2-40B4-BE49-F238E27FC236}">
                  <a16:creationId xmlns:a16="http://schemas.microsoft.com/office/drawing/2014/main" id="{C9E7A91D-CD22-2715-5BEC-51AA216A2FAE}"/>
                </a:ext>
              </a:extLst>
            </p:cNvPr>
            <p:cNvSpPr/>
            <p:nvPr/>
          </p:nvSpPr>
          <p:spPr>
            <a:xfrm>
              <a:off x="7061120" y="2745119"/>
              <a:ext cx="1117531" cy="1801623"/>
            </a:xfrm>
            <a:custGeom>
              <a:avLst/>
              <a:gdLst/>
              <a:ahLst/>
              <a:cxnLst>
                <a:cxn ang="0">
                  <a:pos x="wd2" y="hd2"/>
                </a:cxn>
                <a:cxn ang="5400000">
                  <a:pos x="wd2" y="hd2"/>
                </a:cxn>
                <a:cxn ang="10800000">
                  <a:pos x="wd2" y="hd2"/>
                </a:cxn>
                <a:cxn ang="16200000">
                  <a:pos x="wd2" y="hd2"/>
                </a:cxn>
              </a:cxnLst>
              <a:rect l="0" t="0" r="r" b="b"/>
              <a:pathLst>
                <a:path w="21573" h="21600" extrusionOk="0">
                  <a:moveTo>
                    <a:pt x="21458" y="6737"/>
                  </a:moveTo>
                  <a:cubicBezTo>
                    <a:pt x="21136" y="5044"/>
                    <a:pt x="20113" y="3433"/>
                    <a:pt x="18489" y="2063"/>
                  </a:cubicBezTo>
                  <a:cubicBezTo>
                    <a:pt x="17811" y="1623"/>
                    <a:pt x="17035" y="1233"/>
                    <a:pt x="16163" y="916"/>
                  </a:cubicBezTo>
                  <a:cubicBezTo>
                    <a:pt x="14893" y="453"/>
                    <a:pt x="13508" y="167"/>
                    <a:pt x="12096" y="54"/>
                  </a:cubicBezTo>
                  <a:cubicBezTo>
                    <a:pt x="11643" y="19"/>
                    <a:pt x="11185" y="0"/>
                    <a:pt x="10729" y="0"/>
                  </a:cubicBezTo>
                  <a:cubicBezTo>
                    <a:pt x="8904" y="0"/>
                    <a:pt x="7075" y="289"/>
                    <a:pt x="5434" y="868"/>
                  </a:cubicBezTo>
                  <a:cubicBezTo>
                    <a:pt x="2100" y="2043"/>
                    <a:pt x="27" y="4233"/>
                    <a:pt x="0" y="6615"/>
                  </a:cubicBezTo>
                  <a:cubicBezTo>
                    <a:pt x="-27" y="8996"/>
                    <a:pt x="1992" y="11206"/>
                    <a:pt x="5298" y="12411"/>
                  </a:cubicBezTo>
                  <a:cubicBezTo>
                    <a:pt x="6976" y="13021"/>
                    <a:pt x="8853" y="13329"/>
                    <a:pt x="10732" y="13329"/>
                  </a:cubicBezTo>
                  <a:cubicBezTo>
                    <a:pt x="12558" y="13329"/>
                    <a:pt x="14386" y="13040"/>
                    <a:pt x="16027" y="12461"/>
                  </a:cubicBezTo>
                  <a:cubicBezTo>
                    <a:pt x="17258" y="12028"/>
                    <a:pt x="18315" y="11455"/>
                    <a:pt x="19159" y="10788"/>
                  </a:cubicBezTo>
                  <a:lnTo>
                    <a:pt x="19159" y="17436"/>
                  </a:lnTo>
                  <a:cubicBezTo>
                    <a:pt x="20641" y="18606"/>
                    <a:pt x="21476" y="20065"/>
                    <a:pt x="21461" y="21600"/>
                  </a:cubicBezTo>
                  <a:cubicBezTo>
                    <a:pt x="21534" y="21220"/>
                    <a:pt x="21573" y="20837"/>
                    <a:pt x="21573" y="20449"/>
                  </a:cubicBezTo>
                  <a:lnTo>
                    <a:pt x="21573" y="7895"/>
                  </a:lnTo>
                  <a:cubicBezTo>
                    <a:pt x="21573" y="7505"/>
                    <a:pt x="21534" y="7119"/>
                    <a:pt x="21458" y="6737"/>
                  </a:cubicBezTo>
                  <a:close/>
                </a:path>
              </a:pathLst>
            </a:custGeom>
            <a:solidFill>
              <a:schemeClr val="accent3"/>
            </a:solidFill>
            <a:ln w="12700">
              <a:miter lim="400000"/>
            </a:ln>
          </p:spPr>
          <p:txBody>
            <a:bodyPr lIns="38100" tIns="38100" rIns="38100" bIns="38100" anchor="ctr"/>
            <a:lstStyle/>
            <a:p>
              <a:pPr>
                <a:defRPr sz="3000">
                  <a:solidFill>
                    <a:srgbClr val="FFFFFF"/>
                  </a:solidFill>
                </a:defRPr>
              </a:pPr>
              <a:endParaRPr sz="1100"/>
            </a:p>
          </p:txBody>
        </p:sp>
        <p:sp>
          <p:nvSpPr>
            <p:cNvPr id="22" name="Shape">
              <a:extLst>
                <a:ext uri="{FF2B5EF4-FFF2-40B4-BE49-F238E27FC236}">
                  <a16:creationId xmlns:a16="http://schemas.microsoft.com/office/drawing/2014/main" id="{CE99AB3B-546A-645C-6A57-99659F47600A}"/>
                </a:ext>
              </a:extLst>
            </p:cNvPr>
            <p:cNvSpPr/>
            <p:nvPr/>
          </p:nvSpPr>
          <p:spPr>
            <a:xfrm>
              <a:off x="4138386" y="2885784"/>
              <a:ext cx="861854" cy="861661"/>
            </a:xfrm>
            <a:custGeom>
              <a:avLst/>
              <a:gdLst/>
              <a:ahLst/>
              <a:cxnLst>
                <a:cxn ang="0">
                  <a:pos x="wd2" y="hd2"/>
                </a:cxn>
                <a:cxn ang="5400000">
                  <a:pos x="wd2" y="hd2"/>
                </a:cxn>
                <a:cxn ang="10800000">
                  <a:pos x="wd2" y="hd2"/>
                </a:cxn>
                <a:cxn ang="16200000">
                  <a:pos x="wd2" y="hd2"/>
                </a:cxn>
              </a:cxnLst>
              <a:rect l="0" t="0" r="r" b="b"/>
              <a:pathLst>
                <a:path w="21570" h="21600" extrusionOk="0">
                  <a:moveTo>
                    <a:pt x="16109" y="20193"/>
                  </a:moveTo>
                  <a:cubicBezTo>
                    <a:pt x="14490" y="21114"/>
                    <a:pt x="12647" y="21600"/>
                    <a:pt x="10785" y="21600"/>
                  </a:cubicBezTo>
                  <a:cubicBezTo>
                    <a:pt x="8869" y="21600"/>
                    <a:pt x="6979" y="21087"/>
                    <a:pt x="5325" y="20111"/>
                  </a:cubicBezTo>
                  <a:cubicBezTo>
                    <a:pt x="2309" y="18340"/>
                    <a:pt x="357" y="15194"/>
                    <a:pt x="48" y="11746"/>
                  </a:cubicBezTo>
                  <a:cubicBezTo>
                    <a:pt x="16" y="11405"/>
                    <a:pt x="-3" y="11064"/>
                    <a:pt x="1" y="10720"/>
                  </a:cubicBezTo>
                  <a:cubicBezTo>
                    <a:pt x="20" y="8095"/>
                    <a:pt x="1002" y="5595"/>
                    <a:pt x="2688" y="3671"/>
                  </a:cubicBezTo>
                  <a:cubicBezTo>
                    <a:pt x="3470" y="2778"/>
                    <a:pt x="4401" y="2006"/>
                    <a:pt x="5462" y="1407"/>
                  </a:cubicBezTo>
                  <a:cubicBezTo>
                    <a:pt x="7081" y="486"/>
                    <a:pt x="8923" y="0"/>
                    <a:pt x="10785" y="0"/>
                  </a:cubicBezTo>
                  <a:cubicBezTo>
                    <a:pt x="12702" y="0"/>
                    <a:pt x="14591" y="513"/>
                    <a:pt x="16246" y="1489"/>
                  </a:cubicBezTo>
                  <a:cubicBezTo>
                    <a:pt x="19559" y="3436"/>
                    <a:pt x="21597" y="7037"/>
                    <a:pt x="21570" y="10880"/>
                  </a:cubicBezTo>
                  <a:cubicBezTo>
                    <a:pt x="21542" y="14728"/>
                    <a:pt x="19449" y="18297"/>
                    <a:pt x="16109" y="20193"/>
                  </a:cubicBezTo>
                  <a:close/>
                </a:path>
              </a:pathLst>
            </a:custGeom>
            <a:solidFill>
              <a:srgbClr val="EBECED"/>
            </a:solidFill>
            <a:ln w="12700">
              <a:miter lim="400000"/>
            </a:ln>
          </p:spPr>
          <p:txBody>
            <a:bodyPr lIns="38100" tIns="38100" rIns="38100" bIns="38100" anchor="ctr"/>
            <a:lstStyle/>
            <a:p>
              <a:pPr>
                <a:defRPr sz="3000">
                  <a:solidFill>
                    <a:srgbClr val="FFFFFF"/>
                  </a:solidFill>
                </a:defRPr>
              </a:pPr>
              <a:endParaRPr sz="1100"/>
            </a:p>
          </p:txBody>
        </p:sp>
        <p:sp>
          <p:nvSpPr>
            <p:cNvPr id="23" name="Shape">
              <a:extLst>
                <a:ext uri="{FF2B5EF4-FFF2-40B4-BE49-F238E27FC236}">
                  <a16:creationId xmlns:a16="http://schemas.microsoft.com/office/drawing/2014/main" id="{623092B2-BED9-F5C8-D6EB-95D20792628C}"/>
                </a:ext>
              </a:extLst>
            </p:cNvPr>
            <p:cNvSpPr/>
            <p:nvPr/>
          </p:nvSpPr>
          <p:spPr>
            <a:xfrm>
              <a:off x="5013643" y="1994898"/>
              <a:ext cx="861235" cy="861818"/>
            </a:xfrm>
            <a:custGeom>
              <a:avLst/>
              <a:gdLst/>
              <a:ahLst/>
              <a:cxnLst>
                <a:cxn ang="0">
                  <a:pos x="wd2" y="hd2"/>
                </a:cxn>
                <a:cxn ang="5400000">
                  <a:pos x="wd2" y="hd2"/>
                </a:cxn>
                <a:cxn ang="10800000">
                  <a:pos x="wd2" y="hd2"/>
                </a:cxn>
                <a:cxn ang="16200000">
                  <a:pos x="wd2" y="hd2"/>
                </a:cxn>
              </a:cxnLst>
              <a:rect l="0" t="0" r="r" b="b"/>
              <a:pathLst>
                <a:path w="20653" h="21600" extrusionOk="0">
                  <a:moveTo>
                    <a:pt x="19310" y="5469"/>
                  </a:moveTo>
                  <a:cubicBezTo>
                    <a:pt x="21128" y="8814"/>
                    <a:pt x="21098" y="12951"/>
                    <a:pt x="19235" y="16269"/>
                  </a:cubicBezTo>
                  <a:cubicBezTo>
                    <a:pt x="17387" y="19555"/>
                    <a:pt x="13973" y="21600"/>
                    <a:pt x="10326" y="21600"/>
                  </a:cubicBezTo>
                  <a:lnTo>
                    <a:pt x="10251" y="21600"/>
                  </a:lnTo>
                  <a:cubicBezTo>
                    <a:pt x="6571" y="21573"/>
                    <a:pt x="3156" y="19477"/>
                    <a:pt x="1342" y="16131"/>
                  </a:cubicBezTo>
                  <a:cubicBezTo>
                    <a:pt x="-472" y="12786"/>
                    <a:pt x="-446" y="8649"/>
                    <a:pt x="1417" y="5331"/>
                  </a:cubicBezTo>
                  <a:cubicBezTo>
                    <a:pt x="1994" y="4301"/>
                    <a:pt x="2725" y="3396"/>
                    <a:pt x="3568" y="2636"/>
                  </a:cubicBezTo>
                  <a:cubicBezTo>
                    <a:pt x="4652" y="1661"/>
                    <a:pt x="5922" y="928"/>
                    <a:pt x="7290" y="486"/>
                  </a:cubicBezTo>
                  <a:cubicBezTo>
                    <a:pt x="8261" y="172"/>
                    <a:pt x="9284" y="0"/>
                    <a:pt x="10326" y="0"/>
                  </a:cubicBezTo>
                  <a:lnTo>
                    <a:pt x="10401" y="0"/>
                  </a:lnTo>
                  <a:cubicBezTo>
                    <a:pt x="14082" y="27"/>
                    <a:pt x="17496" y="2123"/>
                    <a:pt x="19310" y="5469"/>
                  </a:cubicBezTo>
                  <a:close/>
                </a:path>
              </a:pathLst>
            </a:custGeom>
            <a:solidFill>
              <a:srgbClr val="EBECED"/>
            </a:solidFill>
            <a:ln w="12700">
              <a:miter lim="400000"/>
            </a:ln>
          </p:spPr>
          <p:txBody>
            <a:bodyPr lIns="38100" tIns="38100" rIns="38100" bIns="38100" anchor="ctr"/>
            <a:lstStyle/>
            <a:p>
              <a:pPr>
                <a:defRPr sz="3000">
                  <a:solidFill>
                    <a:srgbClr val="FFFFFF"/>
                  </a:solidFill>
                </a:defRPr>
              </a:pPr>
              <a:endParaRPr sz="1100"/>
            </a:p>
          </p:txBody>
        </p:sp>
        <p:sp>
          <p:nvSpPr>
            <p:cNvPr id="24" name="Shape">
              <a:extLst>
                <a:ext uri="{FF2B5EF4-FFF2-40B4-BE49-F238E27FC236}">
                  <a16:creationId xmlns:a16="http://schemas.microsoft.com/office/drawing/2014/main" id="{43059944-E0AA-9886-F1FB-F48A5D5FACCA}"/>
                </a:ext>
              </a:extLst>
            </p:cNvPr>
            <p:cNvSpPr/>
            <p:nvPr/>
          </p:nvSpPr>
          <p:spPr>
            <a:xfrm>
              <a:off x="6310899" y="1994898"/>
              <a:ext cx="861295" cy="861817"/>
            </a:xfrm>
            <a:custGeom>
              <a:avLst/>
              <a:gdLst/>
              <a:ahLst/>
              <a:cxnLst>
                <a:cxn ang="0">
                  <a:pos x="wd2" y="hd2"/>
                </a:cxn>
                <a:cxn ang="5400000">
                  <a:pos x="wd2" y="hd2"/>
                </a:cxn>
                <a:cxn ang="10800000">
                  <a:pos x="wd2" y="hd2"/>
                </a:cxn>
                <a:cxn ang="16200000">
                  <a:pos x="wd2" y="hd2"/>
                </a:cxn>
              </a:cxnLst>
              <a:rect l="0" t="0" r="r" b="b"/>
              <a:pathLst>
                <a:path w="20651" h="21600" extrusionOk="0">
                  <a:moveTo>
                    <a:pt x="19233" y="16269"/>
                  </a:moveTo>
                  <a:cubicBezTo>
                    <a:pt x="17385" y="19555"/>
                    <a:pt x="13971" y="21600"/>
                    <a:pt x="10325" y="21600"/>
                  </a:cubicBezTo>
                  <a:lnTo>
                    <a:pt x="10250" y="21600"/>
                  </a:lnTo>
                  <a:cubicBezTo>
                    <a:pt x="6570" y="21573"/>
                    <a:pt x="3156" y="19477"/>
                    <a:pt x="1343" y="16131"/>
                  </a:cubicBezTo>
                  <a:cubicBezTo>
                    <a:pt x="-475" y="12786"/>
                    <a:pt x="-445" y="8649"/>
                    <a:pt x="1417" y="5331"/>
                  </a:cubicBezTo>
                  <a:cubicBezTo>
                    <a:pt x="3265" y="2045"/>
                    <a:pt x="6679" y="0"/>
                    <a:pt x="10325" y="0"/>
                  </a:cubicBezTo>
                  <a:lnTo>
                    <a:pt x="10400" y="0"/>
                  </a:lnTo>
                  <a:cubicBezTo>
                    <a:pt x="11445" y="8"/>
                    <a:pt x="12472" y="188"/>
                    <a:pt x="13443" y="513"/>
                  </a:cubicBezTo>
                  <a:cubicBezTo>
                    <a:pt x="14724" y="940"/>
                    <a:pt x="15916" y="1626"/>
                    <a:pt x="16947" y="2523"/>
                  </a:cubicBezTo>
                  <a:cubicBezTo>
                    <a:pt x="17884" y="3338"/>
                    <a:pt x="18689" y="4329"/>
                    <a:pt x="19308" y="5469"/>
                  </a:cubicBezTo>
                  <a:cubicBezTo>
                    <a:pt x="21125" y="8818"/>
                    <a:pt x="21095" y="12955"/>
                    <a:pt x="19233" y="16269"/>
                  </a:cubicBezTo>
                  <a:close/>
                </a:path>
              </a:pathLst>
            </a:custGeom>
            <a:solidFill>
              <a:srgbClr val="EBECED"/>
            </a:solidFill>
            <a:ln w="12700">
              <a:miter lim="400000"/>
            </a:ln>
          </p:spPr>
          <p:txBody>
            <a:bodyPr lIns="38100" tIns="38100" rIns="38100" bIns="38100" anchor="ctr"/>
            <a:lstStyle/>
            <a:p>
              <a:pPr>
                <a:defRPr sz="3000">
                  <a:solidFill>
                    <a:srgbClr val="FFFFFF"/>
                  </a:solidFill>
                </a:defRPr>
              </a:pPr>
              <a:endParaRPr sz="1100" dirty="0"/>
            </a:p>
          </p:txBody>
        </p:sp>
        <p:sp>
          <p:nvSpPr>
            <p:cNvPr id="25" name="Shape">
              <a:extLst>
                <a:ext uri="{FF2B5EF4-FFF2-40B4-BE49-F238E27FC236}">
                  <a16:creationId xmlns:a16="http://schemas.microsoft.com/office/drawing/2014/main" id="{2983BEEF-5055-3CA0-B867-D7AC5FFBC639}"/>
                </a:ext>
              </a:extLst>
            </p:cNvPr>
            <p:cNvSpPr/>
            <p:nvPr/>
          </p:nvSpPr>
          <p:spPr>
            <a:xfrm>
              <a:off x="7186156" y="2870155"/>
              <a:ext cx="861837" cy="861661"/>
            </a:xfrm>
            <a:custGeom>
              <a:avLst/>
              <a:gdLst/>
              <a:ahLst/>
              <a:cxnLst>
                <a:cxn ang="0">
                  <a:pos x="wd2" y="hd2"/>
                </a:cxn>
                <a:cxn ang="5400000">
                  <a:pos x="wd2" y="hd2"/>
                </a:cxn>
                <a:cxn ang="10800000">
                  <a:pos x="wd2" y="hd2"/>
                </a:cxn>
                <a:cxn ang="16200000">
                  <a:pos x="wd2" y="hd2"/>
                </a:cxn>
              </a:cxnLst>
              <a:rect l="0" t="0" r="r" b="b"/>
              <a:pathLst>
                <a:path w="21554" h="21600" extrusionOk="0">
                  <a:moveTo>
                    <a:pt x="16097" y="20193"/>
                  </a:moveTo>
                  <a:cubicBezTo>
                    <a:pt x="14479" y="21114"/>
                    <a:pt x="12638" y="21600"/>
                    <a:pt x="10777" y="21600"/>
                  </a:cubicBezTo>
                  <a:cubicBezTo>
                    <a:pt x="8862" y="21600"/>
                    <a:pt x="6974" y="21087"/>
                    <a:pt x="5320" y="20111"/>
                  </a:cubicBezTo>
                  <a:cubicBezTo>
                    <a:pt x="2009" y="18164"/>
                    <a:pt x="-27" y="14563"/>
                    <a:pt x="0" y="10720"/>
                  </a:cubicBezTo>
                  <a:cubicBezTo>
                    <a:pt x="28" y="6872"/>
                    <a:pt x="2119" y="3303"/>
                    <a:pt x="5457" y="1407"/>
                  </a:cubicBezTo>
                  <a:cubicBezTo>
                    <a:pt x="7075" y="486"/>
                    <a:pt x="8916" y="0"/>
                    <a:pt x="10777" y="0"/>
                  </a:cubicBezTo>
                  <a:cubicBezTo>
                    <a:pt x="12692" y="0"/>
                    <a:pt x="14580" y="513"/>
                    <a:pt x="16234" y="1489"/>
                  </a:cubicBezTo>
                  <a:cubicBezTo>
                    <a:pt x="17047" y="1967"/>
                    <a:pt x="17785" y="2547"/>
                    <a:pt x="18434" y="3209"/>
                  </a:cubicBezTo>
                  <a:cubicBezTo>
                    <a:pt x="20420" y="5227"/>
                    <a:pt x="21573" y="7985"/>
                    <a:pt x="21553" y="10884"/>
                  </a:cubicBezTo>
                  <a:cubicBezTo>
                    <a:pt x="21553" y="10947"/>
                    <a:pt x="21546" y="11014"/>
                    <a:pt x="21546" y="11076"/>
                  </a:cubicBezTo>
                  <a:cubicBezTo>
                    <a:pt x="21452" y="14845"/>
                    <a:pt x="19380" y="18328"/>
                    <a:pt x="16097" y="20193"/>
                  </a:cubicBezTo>
                  <a:close/>
                </a:path>
              </a:pathLst>
            </a:custGeom>
            <a:solidFill>
              <a:srgbClr val="EBECED"/>
            </a:solidFill>
            <a:ln w="12700">
              <a:miter lim="400000"/>
            </a:ln>
          </p:spPr>
          <p:txBody>
            <a:bodyPr lIns="38100" tIns="38100" rIns="38100" bIns="38100" anchor="ctr"/>
            <a:lstStyle/>
            <a:p>
              <a:pPr>
                <a:defRPr sz="3000">
                  <a:solidFill>
                    <a:srgbClr val="FFFFFF"/>
                  </a:solidFill>
                </a:defRPr>
              </a:pPr>
              <a:endParaRPr sz="1100"/>
            </a:p>
          </p:txBody>
        </p:sp>
        <p:sp>
          <p:nvSpPr>
            <p:cNvPr id="26" name="Shape">
              <a:extLst>
                <a:ext uri="{FF2B5EF4-FFF2-40B4-BE49-F238E27FC236}">
                  <a16:creationId xmlns:a16="http://schemas.microsoft.com/office/drawing/2014/main" id="{569A4238-1699-F47B-7BB8-A9B9E58D86A9}"/>
                </a:ext>
              </a:extLst>
            </p:cNvPr>
            <p:cNvSpPr/>
            <p:nvPr/>
          </p:nvSpPr>
          <p:spPr>
            <a:xfrm>
              <a:off x="7186157" y="4104892"/>
              <a:ext cx="861829" cy="861661"/>
            </a:xfrm>
            <a:custGeom>
              <a:avLst/>
              <a:gdLst/>
              <a:ahLst/>
              <a:cxnLst>
                <a:cxn ang="0">
                  <a:pos x="wd2" y="hd2"/>
                </a:cxn>
                <a:cxn ang="5400000">
                  <a:pos x="wd2" y="hd2"/>
                </a:cxn>
                <a:cxn ang="10800000">
                  <a:pos x="wd2" y="hd2"/>
                </a:cxn>
                <a:cxn ang="16200000">
                  <a:pos x="wd2" y="hd2"/>
                </a:cxn>
              </a:cxnLst>
              <a:rect l="0" t="0" r="r" b="b"/>
              <a:pathLst>
                <a:path w="21573" h="21600" extrusionOk="0">
                  <a:moveTo>
                    <a:pt x="10787" y="21600"/>
                  </a:moveTo>
                  <a:cubicBezTo>
                    <a:pt x="8870" y="21600"/>
                    <a:pt x="6980" y="21087"/>
                    <a:pt x="5325" y="20111"/>
                  </a:cubicBezTo>
                  <a:cubicBezTo>
                    <a:pt x="2011" y="18164"/>
                    <a:pt x="-27" y="14563"/>
                    <a:pt x="0" y="10720"/>
                  </a:cubicBezTo>
                  <a:cubicBezTo>
                    <a:pt x="28" y="6872"/>
                    <a:pt x="2121" y="3303"/>
                    <a:pt x="5462" y="1407"/>
                  </a:cubicBezTo>
                  <a:cubicBezTo>
                    <a:pt x="7082" y="486"/>
                    <a:pt x="8924" y="0"/>
                    <a:pt x="10787" y="0"/>
                  </a:cubicBezTo>
                  <a:cubicBezTo>
                    <a:pt x="12704" y="0"/>
                    <a:pt x="14593" y="513"/>
                    <a:pt x="16248" y="1489"/>
                  </a:cubicBezTo>
                  <a:cubicBezTo>
                    <a:pt x="19523" y="3417"/>
                    <a:pt x="21553" y="6958"/>
                    <a:pt x="21569" y="10755"/>
                  </a:cubicBezTo>
                  <a:cubicBezTo>
                    <a:pt x="21569" y="10798"/>
                    <a:pt x="21573" y="10837"/>
                    <a:pt x="21573" y="10880"/>
                  </a:cubicBezTo>
                  <a:cubicBezTo>
                    <a:pt x="21553" y="13360"/>
                    <a:pt x="20673" y="15723"/>
                    <a:pt x="19159" y="17600"/>
                  </a:cubicBezTo>
                  <a:cubicBezTo>
                    <a:pt x="18326" y="18634"/>
                    <a:pt x="17301" y="19520"/>
                    <a:pt x="16111" y="20197"/>
                  </a:cubicBezTo>
                  <a:cubicBezTo>
                    <a:pt x="14492" y="21114"/>
                    <a:pt x="12653" y="21600"/>
                    <a:pt x="10787" y="21600"/>
                  </a:cubicBezTo>
                  <a:close/>
                </a:path>
              </a:pathLst>
            </a:custGeom>
            <a:solidFill>
              <a:srgbClr val="EBECED"/>
            </a:solidFill>
            <a:ln w="12700">
              <a:miter lim="400000"/>
            </a:ln>
          </p:spPr>
          <p:txBody>
            <a:bodyPr lIns="38100" tIns="38100" rIns="38100" bIns="38100" anchor="ctr"/>
            <a:lstStyle/>
            <a:p>
              <a:pPr>
                <a:defRPr sz="3000">
                  <a:solidFill>
                    <a:srgbClr val="FFFFFF"/>
                  </a:solidFill>
                </a:defRPr>
              </a:pPr>
              <a:endParaRPr sz="1100"/>
            </a:p>
          </p:txBody>
        </p:sp>
        <p:sp>
          <p:nvSpPr>
            <p:cNvPr id="27" name="Shape">
              <a:extLst>
                <a:ext uri="{FF2B5EF4-FFF2-40B4-BE49-F238E27FC236}">
                  <a16:creationId xmlns:a16="http://schemas.microsoft.com/office/drawing/2014/main" id="{58DE508E-537C-E3E3-0DDF-6169FE2D5BAE}"/>
                </a:ext>
              </a:extLst>
            </p:cNvPr>
            <p:cNvSpPr/>
            <p:nvPr/>
          </p:nvSpPr>
          <p:spPr>
            <a:xfrm>
              <a:off x="6310899" y="4995779"/>
              <a:ext cx="861294" cy="861817"/>
            </a:xfrm>
            <a:custGeom>
              <a:avLst/>
              <a:gdLst/>
              <a:ahLst/>
              <a:cxnLst>
                <a:cxn ang="0">
                  <a:pos x="wd2" y="hd2"/>
                </a:cxn>
                <a:cxn ang="5400000">
                  <a:pos x="wd2" y="hd2"/>
                </a:cxn>
                <a:cxn ang="10800000">
                  <a:pos x="wd2" y="hd2"/>
                </a:cxn>
                <a:cxn ang="16200000">
                  <a:pos x="wd2" y="hd2"/>
                </a:cxn>
              </a:cxnLst>
              <a:rect l="0" t="0" r="r" b="b"/>
              <a:pathLst>
                <a:path w="20651" h="21600" extrusionOk="0">
                  <a:moveTo>
                    <a:pt x="13803" y="20961"/>
                  </a:moveTo>
                  <a:cubicBezTo>
                    <a:pt x="12701" y="21377"/>
                    <a:pt x="11524" y="21600"/>
                    <a:pt x="10325" y="21600"/>
                  </a:cubicBezTo>
                  <a:lnTo>
                    <a:pt x="10250" y="21600"/>
                  </a:lnTo>
                  <a:cubicBezTo>
                    <a:pt x="6570" y="21573"/>
                    <a:pt x="3156" y="19477"/>
                    <a:pt x="1343" y="16131"/>
                  </a:cubicBezTo>
                  <a:cubicBezTo>
                    <a:pt x="-475" y="12786"/>
                    <a:pt x="-445" y="8649"/>
                    <a:pt x="1417" y="5331"/>
                  </a:cubicBezTo>
                  <a:cubicBezTo>
                    <a:pt x="3265" y="2045"/>
                    <a:pt x="6679" y="0"/>
                    <a:pt x="10325" y="0"/>
                  </a:cubicBezTo>
                  <a:lnTo>
                    <a:pt x="10400" y="0"/>
                  </a:lnTo>
                  <a:cubicBezTo>
                    <a:pt x="14080" y="27"/>
                    <a:pt x="17494" y="2123"/>
                    <a:pt x="19307" y="5469"/>
                  </a:cubicBezTo>
                  <a:cubicBezTo>
                    <a:pt x="21125" y="8814"/>
                    <a:pt x="21095" y="12951"/>
                    <a:pt x="19233" y="16269"/>
                  </a:cubicBezTo>
                  <a:cubicBezTo>
                    <a:pt x="18569" y="17448"/>
                    <a:pt x="17700" y="18466"/>
                    <a:pt x="16696" y="19289"/>
                  </a:cubicBezTo>
                  <a:cubicBezTo>
                    <a:pt x="15822" y="20006"/>
                    <a:pt x="14848" y="20570"/>
                    <a:pt x="13803" y="20961"/>
                  </a:cubicBezTo>
                  <a:close/>
                </a:path>
              </a:pathLst>
            </a:custGeom>
            <a:solidFill>
              <a:srgbClr val="EBECED"/>
            </a:solidFill>
            <a:ln w="12700">
              <a:miter lim="400000"/>
            </a:ln>
          </p:spPr>
          <p:txBody>
            <a:bodyPr lIns="38100" tIns="38100" rIns="38100" bIns="38100" anchor="ctr"/>
            <a:lstStyle/>
            <a:p>
              <a:pPr>
                <a:defRPr sz="3000">
                  <a:solidFill>
                    <a:srgbClr val="FFFFFF"/>
                  </a:solidFill>
                </a:defRPr>
              </a:pPr>
              <a:endParaRPr sz="1100"/>
            </a:p>
          </p:txBody>
        </p:sp>
        <p:sp>
          <p:nvSpPr>
            <p:cNvPr id="28" name="Shape">
              <a:extLst>
                <a:ext uri="{FF2B5EF4-FFF2-40B4-BE49-F238E27FC236}">
                  <a16:creationId xmlns:a16="http://schemas.microsoft.com/office/drawing/2014/main" id="{1D073CC4-5BDD-7A82-C75A-3D47B50996CB}"/>
                </a:ext>
              </a:extLst>
            </p:cNvPr>
            <p:cNvSpPr/>
            <p:nvPr/>
          </p:nvSpPr>
          <p:spPr>
            <a:xfrm>
              <a:off x="5013644" y="4995779"/>
              <a:ext cx="861428" cy="861661"/>
            </a:xfrm>
            <a:custGeom>
              <a:avLst/>
              <a:gdLst/>
              <a:ahLst/>
              <a:cxnLst>
                <a:cxn ang="0">
                  <a:pos x="wd2" y="hd2"/>
                </a:cxn>
                <a:cxn ang="5400000">
                  <a:pos x="wd2" y="hd2"/>
                </a:cxn>
                <a:cxn ang="10800000">
                  <a:pos x="wd2" y="hd2"/>
                </a:cxn>
                <a:cxn ang="16200000">
                  <a:pos x="wd2" y="hd2"/>
                </a:cxn>
              </a:cxnLst>
              <a:rect l="0" t="0" r="r" b="b"/>
              <a:pathLst>
                <a:path w="20650" h="21600" extrusionOk="0">
                  <a:moveTo>
                    <a:pt x="19233" y="16268"/>
                  </a:moveTo>
                  <a:cubicBezTo>
                    <a:pt x="17386" y="19555"/>
                    <a:pt x="13972" y="21600"/>
                    <a:pt x="10327" y="21600"/>
                  </a:cubicBezTo>
                  <a:lnTo>
                    <a:pt x="10252" y="21600"/>
                  </a:lnTo>
                  <a:cubicBezTo>
                    <a:pt x="9124" y="21592"/>
                    <a:pt x="8023" y="21385"/>
                    <a:pt x="6981" y="21012"/>
                  </a:cubicBezTo>
                  <a:cubicBezTo>
                    <a:pt x="5827" y="20597"/>
                    <a:pt x="4756" y="19970"/>
                    <a:pt x="3811" y="19171"/>
                  </a:cubicBezTo>
                  <a:cubicBezTo>
                    <a:pt x="2830" y="18336"/>
                    <a:pt x="1987" y="17314"/>
                    <a:pt x="1342" y="16134"/>
                  </a:cubicBezTo>
                  <a:cubicBezTo>
                    <a:pt x="-475" y="12788"/>
                    <a:pt x="-445" y="8651"/>
                    <a:pt x="1417" y="5332"/>
                  </a:cubicBezTo>
                  <a:cubicBezTo>
                    <a:pt x="3264" y="2045"/>
                    <a:pt x="6678" y="0"/>
                    <a:pt x="10323" y="0"/>
                  </a:cubicBezTo>
                  <a:lnTo>
                    <a:pt x="10398" y="0"/>
                  </a:lnTo>
                  <a:cubicBezTo>
                    <a:pt x="14077" y="27"/>
                    <a:pt x="17491" y="2124"/>
                    <a:pt x="19304" y="5470"/>
                  </a:cubicBezTo>
                  <a:cubicBezTo>
                    <a:pt x="21125" y="8812"/>
                    <a:pt x="21095" y="12949"/>
                    <a:pt x="19233" y="16268"/>
                  </a:cubicBezTo>
                  <a:close/>
                </a:path>
              </a:pathLst>
            </a:custGeom>
            <a:solidFill>
              <a:srgbClr val="EBECED"/>
            </a:solidFill>
            <a:ln w="12700">
              <a:miter lim="400000"/>
            </a:ln>
          </p:spPr>
          <p:txBody>
            <a:bodyPr lIns="38100" tIns="38100" rIns="38100" bIns="38100" anchor="ctr"/>
            <a:lstStyle/>
            <a:p>
              <a:pPr>
                <a:defRPr sz="3000">
                  <a:solidFill>
                    <a:srgbClr val="FFFFFF"/>
                  </a:solidFill>
                </a:defRPr>
              </a:pPr>
              <a:endParaRPr sz="1100"/>
            </a:p>
          </p:txBody>
        </p:sp>
        <p:sp>
          <p:nvSpPr>
            <p:cNvPr id="29" name="Shape">
              <a:extLst>
                <a:ext uri="{FF2B5EF4-FFF2-40B4-BE49-F238E27FC236}">
                  <a16:creationId xmlns:a16="http://schemas.microsoft.com/office/drawing/2014/main" id="{4DD0773D-3F35-CE9D-51FA-6F2098E21D8F}"/>
                </a:ext>
              </a:extLst>
            </p:cNvPr>
            <p:cNvSpPr/>
            <p:nvPr/>
          </p:nvSpPr>
          <p:spPr>
            <a:xfrm>
              <a:off x="4138387" y="4120522"/>
              <a:ext cx="861840" cy="861661"/>
            </a:xfrm>
            <a:custGeom>
              <a:avLst/>
              <a:gdLst/>
              <a:ahLst/>
              <a:cxnLst>
                <a:cxn ang="0">
                  <a:pos x="wd2" y="hd2"/>
                </a:cxn>
                <a:cxn ang="5400000">
                  <a:pos x="wd2" y="hd2"/>
                </a:cxn>
                <a:cxn ang="10800000">
                  <a:pos x="wd2" y="hd2"/>
                </a:cxn>
                <a:cxn ang="16200000">
                  <a:pos x="wd2" y="hd2"/>
                </a:cxn>
              </a:cxnLst>
              <a:rect l="0" t="0" r="r" b="b"/>
              <a:pathLst>
                <a:path w="21550" h="21600" extrusionOk="0">
                  <a:moveTo>
                    <a:pt x="16094" y="20193"/>
                  </a:moveTo>
                  <a:cubicBezTo>
                    <a:pt x="14476" y="21114"/>
                    <a:pt x="12635" y="21600"/>
                    <a:pt x="10775" y="21600"/>
                  </a:cubicBezTo>
                  <a:cubicBezTo>
                    <a:pt x="8860" y="21600"/>
                    <a:pt x="6973" y="21087"/>
                    <a:pt x="5319" y="20111"/>
                  </a:cubicBezTo>
                  <a:cubicBezTo>
                    <a:pt x="4819" y="19817"/>
                    <a:pt x="4354" y="19484"/>
                    <a:pt x="3916" y="19120"/>
                  </a:cubicBezTo>
                  <a:cubicBezTo>
                    <a:pt x="1446" y="17071"/>
                    <a:pt x="-23" y="13987"/>
                    <a:pt x="0" y="10720"/>
                  </a:cubicBezTo>
                  <a:cubicBezTo>
                    <a:pt x="4" y="10351"/>
                    <a:pt x="32" y="9991"/>
                    <a:pt x="71" y="9630"/>
                  </a:cubicBezTo>
                  <a:cubicBezTo>
                    <a:pt x="446" y="6210"/>
                    <a:pt x="2439" y="3123"/>
                    <a:pt x="5456" y="1407"/>
                  </a:cubicBezTo>
                  <a:cubicBezTo>
                    <a:pt x="7074" y="486"/>
                    <a:pt x="8915" y="0"/>
                    <a:pt x="10775" y="0"/>
                  </a:cubicBezTo>
                  <a:cubicBezTo>
                    <a:pt x="12690" y="0"/>
                    <a:pt x="14578" y="513"/>
                    <a:pt x="16231" y="1489"/>
                  </a:cubicBezTo>
                  <a:cubicBezTo>
                    <a:pt x="19541" y="3436"/>
                    <a:pt x="21577" y="7037"/>
                    <a:pt x="21550" y="10880"/>
                  </a:cubicBezTo>
                  <a:cubicBezTo>
                    <a:pt x="21522" y="14724"/>
                    <a:pt x="19431" y="18293"/>
                    <a:pt x="16094" y="20193"/>
                  </a:cubicBezTo>
                  <a:close/>
                </a:path>
              </a:pathLst>
            </a:custGeom>
            <a:solidFill>
              <a:srgbClr val="EBECED"/>
            </a:solidFill>
            <a:ln w="12700">
              <a:miter lim="400000"/>
            </a:ln>
          </p:spPr>
          <p:txBody>
            <a:bodyPr lIns="38100" tIns="38100" rIns="38100" bIns="38100" anchor="ctr"/>
            <a:lstStyle/>
            <a:p>
              <a:pPr>
                <a:defRPr sz="3000">
                  <a:solidFill>
                    <a:srgbClr val="FFFFFF"/>
                  </a:solidFill>
                </a:defRPr>
              </a:pPr>
              <a:endParaRPr sz="1100"/>
            </a:p>
          </p:txBody>
        </p:sp>
      </p:grpSp>
      <p:sp>
        <p:nvSpPr>
          <p:cNvPr id="30" name="Slide Number Placeholder 3">
            <a:extLst>
              <a:ext uri="{FF2B5EF4-FFF2-40B4-BE49-F238E27FC236}">
                <a16:creationId xmlns:a16="http://schemas.microsoft.com/office/drawing/2014/main" id="{73777657-44FD-BDC6-EA40-A32E03F99044}"/>
              </a:ext>
            </a:extLst>
          </p:cNvPr>
          <p:cNvSpPr>
            <a:spLocks noGrp="1"/>
          </p:cNvSpPr>
          <p:nvPr>
            <p:ph type="sldNum" sz="quarter" idx="12"/>
          </p:nvPr>
        </p:nvSpPr>
        <p:spPr>
          <a:xfrm>
            <a:off x="-625348" y="5451446"/>
            <a:ext cx="439241" cy="390437"/>
          </a:xfrm>
        </p:spPr>
        <p:txBody>
          <a:bodyPr/>
          <a:lstStyle/>
          <a:p>
            <a:fld id="{F68327C5-B821-4FE9-A59A-A60D9EB59A9A}" type="slidenum">
              <a:rPr lang="en-US" smtClean="0"/>
              <a:pPr/>
              <a:t>4</a:t>
            </a:fld>
            <a:endParaRPr lang="en-US" dirty="0"/>
          </a:p>
        </p:txBody>
      </p:sp>
      <p:grpSp>
        <p:nvGrpSpPr>
          <p:cNvPr id="31" name="Group 55">
            <a:extLst>
              <a:ext uri="{FF2B5EF4-FFF2-40B4-BE49-F238E27FC236}">
                <a16:creationId xmlns:a16="http://schemas.microsoft.com/office/drawing/2014/main" id="{D41FEFC8-AF6B-35F5-4438-71CC3224805B}"/>
              </a:ext>
            </a:extLst>
          </p:cNvPr>
          <p:cNvGrpSpPr/>
          <p:nvPr/>
        </p:nvGrpSpPr>
        <p:grpSpPr>
          <a:xfrm>
            <a:off x="116659" y="2027152"/>
            <a:ext cx="2854038" cy="845256"/>
            <a:chOff x="319755" y="4520024"/>
            <a:chExt cx="2088994" cy="845256"/>
          </a:xfrm>
        </p:grpSpPr>
        <p:sp>
          <p:nvSpPr>
            <p:cNvPr id="32" name="TextBox 81">
              <a:extLst>
                <a:ext uri="{FF2B5EF4-FFF2-40B4-BE49-F238E27FC236}">
                  <a16:creationId xmlns:a16="http://schemas.microsoft.com/office/drawing/2014/main" id="{B1439BFF-74A7-2422-73F0-7AEFC5C944AB}"/>
                </a:ext>
              </a:extLst>
            </p:cNvPr>
            <p:cNvSpPr txBox="1"/>
            <p:nvPr/>
          </p:nvSpPr>
          <p:spPr>
            <a:xfrm>
              <a:off x="319755" y="4520024"/>
              <a:ext cx="2088993" cy="261610"/>
            </a:xfrm>
            <a:prstGeom prst="rect">
              <a:avLst/>
            </a:prstGeom>
            <a:noFill/>
          </p:spPr>
          <p:txBody>
            <a:bodyPr wrap="square" lIns="0" rtlCol="0" anchor="b">
              <a:spAutoFit/>
            </a:bodyPr>
            <a:lstStyle/>
            <a:p>
              <a:pPr algn="r"/>
              <a:r>
                <a:rPr lang="en-US" sz="1100" b="1" noProof="1">
                  <a:solidFill>
                    <a:schemeClr val="tx2"/>
                  </a:solidFill>
                </a:rPr>
                <a:t>EEFF Primer periodo de aplicación</a:t>
              </a:r>
            </a:p>
          </p:txBody>
        </p:sp>
        <p:sp>
          <p:nvSpPr>
            <p:cNvPr id="33" name="Rectangle 82">
              <a:extLst>
                <a:ext uri="{FF2B5EF4-FFF2-40B4-BE49-F238E27FC236}">
                  <a16:creationId xmlns:a16="http://schemas.microsoft.com/office/drawing/2014/main" id="{7EE5C4E6-012C-6136-303A-C45C3B0832C3}"/>
                </a:ext>
              </a:extLst>
            </p:cNvPr>
            <p:cNvSpPr/>
            <p:nvPr/>
          </p:nvSpPr>
          <p:spPr>
            <a:xfrm>
              <a:off x="319756" y="4765116"/>
              <a:ext cx="2088993" cy="600164"/>
            </a:xfrm>
            <a:prstGeom prst="rect">
              <a:avLst/>
            </a:prstGeom>
          </p:spPr>
          <p:txBody>
            <a:bodyPr wrap="square" lIns="0">
              <a:spAutoFit/>
            </a:bodyPr>
            <a:lstStyle/>
            <a:p>
              <a:pPr algn="r"/>
              <a:endParaRPr lang="es-CO" sz="1100" b="0" i="0" u="none" strike="noStrike" baseline="0" dirty="0">
                <a:solidFill>
                  <a:srgbClr val="000000"/>
                </a:solidFill>
                <a:cs typeface="Arial" panose="020B0604020202020204" pitchFamily="34" charset="0"/>
              </a:endParaRPr>
            </a:p>
            <a:p>
              <a:pPr algn="r"/>
              <a:r>
                <a:rPr lang="es-MX" sz="1100" b="0" i="0" u="none" strike="noStrike" baseline="0" dirty="0">
                  <a:solidFill>
                    <a:srgbClr val="000000"/>
                  </a:solidFill>
                  <a:cs typeface="Arial" panose="020B0604020202020204" pitchFamily="34" charset="0"/>
                </a:rPr>
                <a:t>no se presentarán en forma comparativa con los del periodo anterior </a:t>
              </a:r>
            </a:p>
          </p:txBody>
        </p:sp>
      </p:grpSp>
      <p:grpSp>
        <p:nvGrpSpPr>
          <p:cNvPr id="34" name="Group 83">
            <a:extLst>
              <a:ext uri="{FF2B5EF4-FFF2-40B4-BE49-F238E27FC236}">
                <a16:creationId xmlns:a16="http://schemas.microsoft.com/office/drawing/2014/main" id="{F0E57D37-CED2-9119-8304-224304F3E4B0}"/>
              </a:ext>
            </a:extLst>
          </p:cNvPr>
          <p:cNvGrpSpPr/>
          <p:nvPr/>
        </p:nvGrpSpPr>
        <p:grpSpPr>
          <a:xfrm>
            <a:off x="428168" y="749072"/>
            <a:ext cx="2854038" cy="1141322"/>
            <a:chOff x="319755" y="4350747"/>
            <a:chExt cx="2088994" cy="1141322"/>
          </a:xfrm>
        </p:grpSpPr>
        <p:sp>
          <p:nvSpPr>
            <p:cNvPr id="35" name="TextBox 84">
              <a:extLst>
                <a:ext uri="{FF2B5EF4-FFF2-40B4-BE49-F238E27FC236}">
                  <a16:creationId xmlns:a16="http://schemas.microsoft.com/office/drawing/2014/main" id="{276C15DF-C04A-64D8-5AEC-FCAC1268E855}"/>
                </a:ext>
              </a:extLst>
            </p:cNvPr>
            <p:cNvSpPr txBox="1"/>
            <p:nvPr/>
          </p:nvSpPr>
          <p:spPr>
            <a:xfrm>
              <a:off x="319755" y="4350747"/>
              <a:ext cx="2088993" cy="430887"/>
            </a:xfrm>
            <a:prstGeom prst="rect">
              <a:avLst/>
            </a:prstGeom>
            <a:noFill/>
          </p:spPr>
          <p:txBody>
            <a:bodyPr wrap="square" lIns="0" rtlCol="0" anchor="b">
              <a:spAutoFit/>
            </a:bodyPr>
            <a:lstStyle/>
            <a:p>
              <a:pPr algn="r"/>
              <a:r>
                <a:rPr lang="en-US" sz="1100" b="1" noProof="1">
                  <a:solidFill>
                    <a:schemeClr val="accent5"/>
                  </a:solidFill>
                </a:rPr>
                <a:t>Estados financieros estarán conformados por:</a:t>
              </a:r>
            </a:p>
          </p:txBody>
        </p:sp>
        <p:sp>
          <p:nvSpPr>
            <p:cNvPr id="36" name="Rectangle 85">
              <a:extLst>
                <a:ext uri="{FF2B5EF4-FFF2-40B4-BE49-F238E27FC236}">
                  <a16:creationId xmlns:a16="http://schemas.microsoft.com/office/drawing/2014/main" id="{BEC38527-CAAE-E9C5-DB33-0E4919B44E2C}"/>
                </a:ext>
              </a:extLst>
            </p:cNvPr>
            <p:cNvSpPr/>
            <p:nvPr/>
          </p:nvSpPr>
          <p:spPr>
            <a:xfrm>
              <a:off x="319756" y="4722628"/>
              <a:ext cx="2088993" cy="769441"/>
            </a:xfrm>
            <a:prstGeom prst="rect">
              <a:avLst/>
            </a:prstGeom>
          </p:spPr>
          <p:txBody>
            <a:bodyPr wrap="square" lIns="0">
              <a:spAutoFit/>
            </a:bodyPr>
            <a:lstStyle/>
            <a:p>
              <a:r>
                <a:rPr lang="es-CO" sz="1100" dirty="0">
                  <a:solidFill>
                    <a:srgbClr val="000000"/>
                  </a:solidFill>
                  <a:cs typeface="Arial" panose="020B0604020202020204" pitchFamily="34" charset="0"/>
                </a:rPr>
                <a:t>E</a:t>
              </a:r>
              <a:r>
                <a:rPr lang="es-MX" sz="1100" b="0" i="0" u="none" strike="noStrike" baseline="0" dirty="0" err="1">
                  <a:solidFill>
                    <a:srgbClr val="000000"/>
                  </a:solidFill>
                  <a:cs typeface="Arial" panose="020B0604020202020204" pitchFamily="34" charset="0"/>
                </a:rPr>
                <a:t>stado</a:t>
              </a:r>
              <a:r>
                <a:rPr lang="es-MX" sz="1100" b="0" i="0" u="none" strike="noStrike" baseline="0" dirty="0">
                  <a:solidFill>
                    <a:srgbClr val="000000"/>
                  </a:solidFill>
                  <a:cs typeface="Arial" panose="020B0604020202020204" pitchFamily="34" charset="0"/>
                </a:rPr>
                <a:t> de situación financiera - Estado de resultados, Estado de cambios en el patrimonio, </a:t>
              </a:r>
              <a:r>
                <a:rPr lang="es-MX" sz="1100" b="0" i="0" u="none" strike="noStrike" baseline="0" dirty="0">
                  <a:solidFill>
                    <a:srgbClr val="FF0000"/>
                  </a:solidFill>
                  <a:cs typeface="Arial" panose="020B0604020202020204" pitchFamily="34" charset="0"/>
                </a:rPr>
                <a:t>Estado de flujos de efectivo </a:t>
              </a:r>
              <a:r>
                <a:rPr lang="es-MX" sz="1100" b="0" i="0" u="none" strike="noStrike" baseline="0" dirty="0">
                  <a:solidFill>
                    <a:srgbClr val="000000"/>
                  </a:solidFill>
                  <a:cs typeface="Arial" panose="020B0604020202020204" pitchFamily="34" charset="0"/>
                </a:rPr>
                <a:t>y e) las notas a los estados financieros. </a:t>
              </a:r>
            </a:p>
          </p:txBody>
        </p:sp>
      </p:grpSp>
      <p:grpSp>
        <p:nvGrpSpPr>
          <p:cNvPr id="37" name="Group 86">
            <a:extLst>
              <a:ext uri="{FF2B5EF4-FFF2-40B4-BE49-F238E27FC236}">
                <a16:creationId xmlns:a16="http://schemas.microsoft.com/office/drawing/2014/main" id="{720156A2-4ED7-E7F0-07A2-75DCA6D21035}"/>
              </a:ext>
            </a:extLst>
          </p:cNvPr>
          <p:cNvGrpSpPr/>
          <p:nvPr/>
        </p:nvGrpSpPr>
        <p:grpSpPr>
          <a:xfrm>
            <a:off x="1073914" y="4692229"/>
            <a:ext cx="2854038" cy="675979"/>
            <a:chOff x="319755" y="4520024"/>
            <a:chExt cx="2088994" cy="675979"/>
          </a:xfrm>
        </p:grpSpPr>
        <p:sp>
          <p:nvSpPr>
            <p:cNvPr id="38" name="TextBox 87">
              <a:extLst>
                <a:ext uri="{FF2B5EF4-FFF2-40B4-BE49-F238E27FC236}">
                  <a16:creationId xmlns:a16="http://schemas.microsoft.com/office/drawing/2014/main" id="{B0910678-0110-2B1C-A712-6AF124289A65}"/>
                </a:ext>
              </a:extLst>
            </p:cNvPr>
            <p:cNvSpPr txBox="1"/>
            <p:nvPr/>
          </p:nvSpPr>
          <p:spPr>
            <a:xfrm>
              <a:off x="319755" y="4520024"/>
              <a:ext cx="2088993" cy="261610"/>
            </a:xfrm>
            <a:prstGeom prst="rect">
              <a:avLst/>
            </a:prstGeom>
            <a:noFill/>
          </p:spPr>
          <p:txBody>
            <a:bodyPr wrap="square" lIns="0" rtlCol="0" anchor="b">
              <a:spAutoFit/>
            </a:bodyPr>
            <a:lstStyle/>
            <a:p>
              <a:pPr algn="r"/>
              <a:r>
                <a:rPr lang="en-US" sz="1100" b="1" noProof="1">
                  <a:solidFill>
                    <a:schemeClr val="accent2"/>
                  </a:solidFill>
                </a:rPr>
                <a:t>Periodo de Preparación</a:t>
              </a:r>
            </a:p>
          </p:txBody>
        </p:sp>
        <p:sp>
          <p:nvSpPr>
            <p:cNvPr id="39" name="Rectangle 88">
              <a:extLst>
                <a:ext uri="{FF2B5EF4-FFF2-40B4-BE49-F238E27FC236}">
                  <a16:creationId xmlns:a16="http://schemas.microsoft.com/office/drawing/2014/main" id="{77719325-72A2-340B-B3DF-9FE7AF768FFB}"/>
                </a:ext>
              </a:extLst>
            </p:cNvPr>
            <p:cNvSpPr/>
            <p:nvPr/>
          </p:nvSpPr>
          <p:spPr>
            <a:xfrm>
              <a:off x="319756" y="4765116"/>
              <a:ext cx="2088993" cy="430887"/>
            </a:xfrm>
            <a:prstGeom prst="rect">
              <a:avLst/>
            </a:prstGeom>
          </p:spPr>
          <p:txBody>
            <a:bodyPr wrap="square" lIns="0">
              <a:spAutoFit/>
            </a:bodyPr>
            <a:lstStyle/>
            <a:p>
              <a:pPr algn="r">
                <a:spcBef>
                  <a:spcPts val="1200"/>
                </a:spcBef>
              </a:pPr>
              <a:r>
                <a:rPr lang="en-US" sz="1100" noProof="1"/>
                <a:t>Desde la fecha de publicación hasta el 31 de diciembre del mismo año</a:t>
              </a:r>
            </a:p>
          </p:txBody>
        </p:sp>
      </p:grpSp>
      <p:grpSp>
        <p:nvGrpSpPr>
          <p:cNvPr id="40" name="Group 89">
            <a:extLst>
              <a:ext uri="{FF2B5EF4-FFF2-40B4-BE49-F238E27FC236}">
                <a16:creationId xmlns:a16="http://schemas.microsoft.com/office/drawing/2014/main" id="{07D74449-1EFB-09FC-5F43-B4DA447B8C69}"/>
              </a:ext>
            </a:extLst>
          </p:cNvPr>
          <p:cNvGrpSpPr/>
          <p:nvPr/>
        </p:nvGrpSpPr>
        <p:grpSpPr>
          <a:xfrm>
            <a:off x="133238" y="3100129"/>
            <a:ext cx="2854038" cy="1676253"/>
            <a:chOff x="319755" y="4520024"/>
            <a:chExt cx="2088994" cy="1676253"/>
          </a:xfrm>
        </p:grpSpPr>
        <p:sp>
          <p:nvSpPr>
            <p:cNvPr id="41" name="TextBox 90">
              <a:extLst>
                <a:ext uri="{FF2B5EF4-FFF2-40B4-BE49-F238E27FC236}">
                  <a16:creationId xmlns:a16="http://schemas.microsoft.com/office/drawing/2014/main" id="{7D686A58-B73F-097A-BFA1-F85F05DEC8AF}"/>
                </a:ext>
              </a:extLst>
            </p:cNvPr>
            <p:cNvSpPr txBox="1"/>
            <p:nvPr/>
          </p:nvSpPr>
          <p:spPr>
            <a:xfrm>
              <a:off x="319755" y="4520024"/>
              <a:ext cx="2088993" cy="261610"/>
            </a:xfrm>
            <a:prstGeom prst="rect">
              <a:avLst/>
            </a:prstGeom>
            <a:noFill/>
          </p:spPr>
          <p:txBody>
            <a:bodyPr wrap="square" lIns="0" rtlCol="0" anchor="b">
              <a:spAutoFit/>
            </a:bodyPr>
            <a:lstStyle/>
            <a:p>
              <a:pPr algn="r"/>
              <a:r>
                <a:rPr lang="en-US" sz="1100" b="1" noProof="1">
                  <a:solidFill>
                    <a:schemeClr val="tx1">
                      <a:lumMod val="75000"/>
                    </a:schemeClr>
                  </a:solidFill>
                </a:rPr>
                <a:t>Ajustes por Cambios</a:t>
              </a:r>
            </a:p>
          </p:txBody>
        </p:sp>
        <p:sp>
          <p:nvSpPr>
            <p:cNvPr id="42" name="Rectangle 91">
              <a:extLst>
                <a:ext uri="{FF2B5EF4-FFF2-40B4-BE49-F238E27FC236}">
                  <a16:creationId xmlns:a16="http://schemas.microsoft.com/office/drawing/2014/main" id="{8CDE5E87-7389-254A-36FF-871BB9564DAB}"/>
                </a:ext>
              </a:extLst>
            </p:cNvPr>
            <p:cNvSpPr/>
            <p:nvPr/>
          </p:nvSpPr>
          <p:spPr>
            <a:xfrm>
              <a:off x="319756" y="4765116"/>
              <a:ext cx="2088993" cy="1431161"/>
            </a:xfrm>
            <a:prstGeom prst="rect">
              <a:avLst/>
            </a:prstGeom>
          </p:spPr>
          <p:txBody>
            <a:bodyPr wrap="square" lIns="0">
              <a:spAutoFit/>
            </a:bodyPr>
            <a:lstStyle/>
            <a:p>
              <a:pPr algn="r"/>
              <a:endParaRPr lang="es-CO" sz="1100" b="0" i="0" u="none" strike="noStrike" baseline="0" dirty="0">
                <a:solidFill>
                  <a:srgbClr val="000000"/>
                </a:solidFill>
                <a:cs typeface="Arial" panose="020B0604020202020204" pitchFamily="34" charset="0"/>
              </a:endParaRPr>
            </a:p>
            <a:p>
              <a:pPr algn="r"/>
              <a:r>
                <a:rPr lang="es-MX" sz="1100" b="0" i="0" u="none" strike="noStrike" baseline="0" dirty="0">
                  <a:solidFill>
                    <a:srgbClr val="000000"/>
                  </a:solidFill>
                  <a:cs typeface="Arial" panose="020B0604020202020204" pitchFamily="34" charset="0"/>
                </a:rPr>
                <a:t>los ajustes a que haya lugar por el cambio de marco normativo durante el primer periodo de aplicación, es decir, desde el 1º de enero y hasta el 31 de diciembre del año posterior al periodo de preparación. </a:t>
              </a:r>
            </a:p>
            <a:p>
              <a:pPr marL="171450" indent="-171450" algn="r">
                <a:spcBef>
                  <a:spcPts val="1200"/>
                </a:spcBef>
                <a:buFont typeface="Arial" panose="020B0604020202020204" pitchFamily="34" charset="0"/>
                <a:buChar char="•"/>
              </a:pPr>
              <a:endParaRPr lang="en-US" sz="1100" noProof="1">
                <a:cs typeface="Arial" panose="020B0604020202020204" pitchFamily="34" charset="0"/>
              </a:endParaRPr>
            </a:p>
          </p:txBody>
        </p:sp>
      </p:grpSp>
      <p:grpSp>
        <p:nvGrpSpPr>
          <p:cNvPr id="43" name="Group 93">
            <a:extLst>
              <a:ext uri="{FF2B5EF4-FFF2-40B4-BE49-F238E27FC236}">
                <a16:creationId xmlns:a16="http://schemas.microsoft.com/office/drawing/2014/main" id="{1221AFB0-3E94-6B03-6CFF-CAE133A6A62E}"/>
              </a:ext>
            </a:extLst>
          </p:cNvPr>
          <p:cNvGrpSpPr/>
          <p:nvPr/>
        </p:nvGrpSpPr>
        <p:grpSpPr>
          <a:xfrm>
            <a:off x="6930897" y="2310351"/>
            <a:ext cx="2176450" cy="1155826"/>
            <a:chOff x="319755" y="4466796"/>
            <a:chExt cx="2088994" cy="1390992"/>
          </a:xfrm>
        </p:grpSpPr>
        <p:sp>
          <p:nvSpPr>
            <p:cNvPr id="44" name="TextBox 103">
              <a:extLst>
                <a:ext uri="{FF2B5EF4-FFF2-40B4-BE49-F238E27FC236}">
                  <a16:creationId xmlns:a16="http://schemas.microsoft.com/office/drawing/2014/main" id="{35D9A6D4-1D4B-FDD4-8C34-7CC90B01DE82}"/>
                </a:ext>
              </a:extLst>
            </p:cNvPr>
            <p:cNvSpPr txBox="1"/>
            <p:nvPr/>
          </p:nvSpPr>
          <p:spPr>
            <a:xfrm>
              <a:off x="319755" y="4466796"/>
              <a:ext cx="2088993" cy="314837"/>
            </a:xfrm>
            <a:prstGeom prst="rect">
              <a:avLst/>
            </a:prstGeom>
            <a:noFill/>
          </p:spPr>
          <p:txBody>
            <a:bodyPr wrap="square" lIns="0" rtlCol="0" anchor="b">
              <a:spAutoFit/>
            </a:bodyPr>
            <a:lstStyle/>
            <a:p>
              <a:r>
                <a:rPr lang="en-US" sz="1100" b="1" noProof="1">
                  <a:solidFill>
                    <a:schemeClr val="accent3"/>
                  </a:solidFill>
                </a:rPr>
                <a:t>Ingresos Con contraprestación</a:t>
              </a:r>
            </a:p>
          </p:txBody>
        </p:sp>
        <p:sp>
          <p:nvSpPr>
            <p:cNvPr id="45" name="Rectangle 104">
              <a:extLst>
                <a:ext uri="{FF2B5EF4-FFF2-40B4-BE49-F238E27FC236}">
                  <a16:creationId xmlns:a16="http://schemas.microsoft.com/office/drawing/2014/main" id="{187D04A3-8383-8C3A-AB3C-A0FEEEDA7BED}"/>
                </a:ext>
              </a:extLst>
            </p:cNvPr>
            <p:cNvSpPr/>
            <p:nvPr/>
          </p:nvSpPr>
          <p:spPr>
            <a:xfrm>
              <a:off x="319756" y="4765116"/>
              <a:ext cx="2088993" cy="1092672"/>
            </a:xfrm>
            <a:prstGeom prst="rect">
              <a:avLst/>
            </a:prstGeom>
          </p:spPr>
          <p:txBody>
            <a:bodyPr wrap="square" lIns="0">
              <a:spAutoFit/>
            </a:bodyPr>
            <a:lstStyle/>
            <a:p>
              <a:pPr>
                <a:spcBef>
                  <a:spcPts val="1200"/>
                </a:spcBef>
              </a:pPr>
              <a:r>
                <a:rPr lang="en-US" sz="1100" noProof="1"/>
                <a:t>Cambios en: </a:t>
              </a:r>
            </a:p>
            <a:p>
              <a:pPr marL="171450" indent="-171450">
                <a:spcBef>
                  <a:spcPts val="1200"/>
                </a:spcBef>
                <a:buFont typeface="Arial" panose="020B0604020202020204" pitchFamily="34" charset="0"/>
                <a:buChar char="•"/>
              </a:pPr>
              <a:r>
                <a:rPr lang="en-US" sz="1100" noProof="1"/>
                <a:t>Reconocimiento</a:t>
              </a:r>
            </a:p>
            <a:p>
              <a:pPr marL="171450" indent="-171450">
                <a:spcBef>
                  <a:spcPts val="1200"/>
                </a:spcBef>
                <a:buFont typeface="Arial" panose="020B0604020202020204" pitchFamily="34" charset="0"/>
                <a:buChar char="•"/>
              </a:pPr>
              <a:r>
                <a:rPr lang="en-US" sz="1100" noProof="1"/>
                <a:t>Costos de Transformación</a:t>
              </a:r>
            </a:p>
          </p:txBody>
        </p:sp>
      </p:grpSp>
      <p:grpSp>
        <p:nvGrpSpPr>
          <p:cNvPr id="46" name="Group 94">
            <a:extLst>
              <a:ext uri="{FF2B5EF4-FFF2-40B4-BE49-F238E27FC236}">
                <a16:creationId xmlns:a16="http://schemas.microsoft.com/office/drawing/2014/main" id="{FE76BAFC-2567-1992-197A-C51432DED993}"/>
              </a:ext>
            </a:extLst>
          </p:cNvPr>
          <p:cNvGrpSpPr/>
          <p:nvPr/>
        </p:nvGrpSpPr>
        <p:grpSpPr>
          <a:xfrm>
            <a:off x="6785961" y="567483"/>
            <a:ext cx="2940211" cy="1436330"/>
            <a:chOff x="319755" y="4514966"/>
            <a:chExt cx="2088993" cy="1850157"/>
          </a:xfrm>
        </p:grpSpPr>
        <p:sp>
          <p:nvSpPr>
            <p:cNvPr id="47" name="TextBox 101">
              <a:extLst>
                <a:ext uri="{FF2B5EF4-FFF2-40B4-BE49-F238E27FC236}">
                  <a16:creationId xmlns:a16="http://schemas.microsoft.com/office/drawing/2014/main" id="{83658A4D-986F-2D69-CF3A-0B945011D5B0}"/>
                </a:ext>
              </a:extLst>
            </p:cNvPr>
            <p:cNvSpPr txBox="1"/>
            <p:nvPr/>
          </p:nvSpPr>
          <p:spPr>
            <a:xfrm>
              <a:off x="319755" y="4514966"/>
              <a:ext cx="2088993" cy="266668"/>
            </a:xfrm>
            <a:prstGeom prst="rect">
              <a:avLst/>
            </a:prstGeom>
            <a:noFill/>
          </p:spPr>
          <p:txBody>
            <a:bodyPr wrap="square" lIns="0" rtlCol="0" anchor="b">
              <a:spAutoFit/>
            </a:bodyPr>
            <a:lstStyle/>
            <a:p>
              <a:r>
                <a:rPr lang="en-US" sz="1000" b="1" noProof="1">
                  <a:solidFill>
                    <a:schemeClr val="accent4"/>
                  </a:solidFill>
                </a:rPr>
                <a:t>Ingresos Sin contraprestación</a:t>
              </a:r>
            </a:p>
          </p:txBody>
        </p:sp>
        <p:sp>
          <p:nvSpPr>
            <p:cNvPr id="48" name="Rectangle 102">
              <a:extLst>
                <a:ext uri="{FF2B5EF4-FFF2-40B4-BE49-F238E27FC236}">
                  <a16:creationId xmlns:a16="http://schemas.microsoft.com/office/drawing/2014/main" id="{BD16786E-0EE6-A7DD-9CF4-FBBED2C99433}"/>
                </a:ext>
              </a:extLst>
            </p:cNvPr>
            <p:cNvSpPr/>
            <p:nvPr/>
          </p:nvSpPr>
          <p:spPr>
            <a:xfrm>
              <a:off x="319756" y="4765115"/>
              <a:ext cx="1333312" cy="1600008"/>
            </a:xfrm>
            <a:prstGeom prst="rect">
              <a:avLst/>
            </a:prstGeom>
          </p:spPr>
          <p:txBody>
            <a:bodyPr wrap="square" lIns="0">
              <a:spAutoFit/>
            </a:bodyPr>
            <a:lstStyle/>
            <a:p>
              <a:pPr>
                <a:spcBef>
                  <a:spcPts val="1200"/>
                </a:spcBef>
              </a:pPr>
              <a:r>
                <a:rPr lang="en-US" sz="1000" noProof="1"/>
                <a:t>Cambios en: </a:t>
              </a:r>
            </a:p>
            <a:p>
              <a:pPr marL="171450" indent="-171450">
                <a:spcBef>
                  <a:spcPts val="1200"/>
                </a:spcBef>
                <a:buFont typeface="Arial" panose="020B0604020202020204" pitchFamily="34" charset="0"/>
                <a:buChar char="•"/>
              </a:pPr>
              <a:r>
                <a:rPr lang="en-US" sz="1000" noProof="1"/>
                <a:t>Reconocimiento: </a:t>
              </a:r>
            </a:p>
            <a:p>
              <a:pPr marL="577850" lvl="1" indent="-171450">
                <a:spcBef>
                  <a:spcPts val="1200"/>
                </a:spcBef>
                <a:buFont typeface="Arial" panose="020B0604020202020204" pitchFamily="34" charset="0"/>
                <a:buChar char="•"/>
              </a:pPr>
              <a:r>
                <a:rPr lang="en-US" sz="1000" noProof="1"/>
                <a:t>(Criterio General)</a:t>
              </a:r>
            </a:p>
            <a:p>
              <a:pPr marL="577850" lvl="1" indent="-171450">
                <a:spcBef>
                  <a:spcPts val="1200"/>
                </a:spcBef>
                <a:buFont typeface="Arial" panose="020B0604020202020204" pitchFamily="34" charset="0"/>
                <a:buChar char="•"/>
              </a:pPr>
              <a:r>
                <a:rPr lang="en-US" sz="1000" noProof="1"/>
                <a:t>Transferencias</a:t>
              </a:r>
            </a:p>
            <a:p>
              <a:pPr marL="171450" lvl="1" indent="-171450">
                <a:spcBef>
                  <a:spcPts val="1200"/>
                </a:spcBef>
                <a:buFont typeface="Arial" panose="020B0604020202020204" pitchFamily="34" charset="0"/>
                <a:buChar char="•"/>
              </a:pPr>
              <a:r>
                <a:rPr lang="en-US" sz="1000" noProof="1"/>
                <a:t>Medición </a:t>
              </a:r>
            </a:p>
          </p:txBody>
        </p:sp>
      </p:grpSp>
      <p:grpSp>
        <p:nvGrpSpPr>
          <p:cNvPr id="49" name="Group 95">
            <a:extLst>
              <a:ext uri="{FF2B5EF4-FFF2-40B4-BE49-F238E27FC236}">
                <a16:creationId xmlns:a16="http://schemas.microsoft.com/office/drawing/2014/main" id="{EF68CDF5-AF69-B998-9839-201651CD73EE}"/>
              </a:ext>
            </a:extLst>
          </p:cNvPr>
          <p:cNvGrpSpPr/>
          <p:nvPr/>
        </p:nvGrpSpPr>
        <p:grpSpPr>
          <a:xfrm>
            <a:off x="4954598" y="4705380"/>
            <a:ext cx="2854038" cy="829867"/>
            <a:chOff x="319755" y="4520024"/>
            <a:chExt cx="2088994" cy="829867"/>
          </a:xfrm>
        </p:grpSpPr>
        <p:sp>
          <p:nvSpPr>
            <p:cNvPr id="50" name="TextBox 99">
              <a:extLst>
                <a:ext uri="{FF2B5EF4-FFF2-40B4-BE49-F238E27FC236}">
                  <a16:creationId xmlns:a16="http://schemas.microsoft.com/office/drawing/2014/main" id="{D062C64E-7131-12D6-90CD-4D4A77DDA721}"/>
                </a:ext>
              </a:extLst>
            </p:cNvPr>
            <p:cNvSpPr txBox="1"/>
            <p:nvPr/>
          </p:nvSpPr>
          <p:spPr>
            <a:xfrm>
              <a:off x="319755" y="4520024"/>
              <a:ext cx="2088993" cy="261610"/>
            </a:xfrm>
            <a:prstGeom prst="rect">
              <a:avLst/>
            </a:prstGeom>
            <a:noFill/>
          </p:spPr>
          <p:txBody>
            <a:bodyPr wrap="square" lIns="0" rtlCol="0" anchor="b">
              <a:spAutoFit/>
            </a:bodyPr>
            <a:lstStyle/>
            <a:p>
              <a:r>
                <a:rPr lang="en-US" sz="1100" b="1" noProof="1">
                  <a:solidFill>
                    <a:schemeClr val="accent6"/>
                  </a:solidFill>
                </a:rPr>
                <a:t>Estimaciones Contables</a:t>
              </a:r>
            </a:p>
          </p:txBody>
        </p:sp>
        <p:sp>
          <p:nvSpPr>
            <p:cNvPr id="51" name="Rectangle 100">
              <a:extLst>
                <a:ext uri="{FF2B5EF4-FFF2-40B4-BE49-F238E27FC236}">
                  <a16:creationId xmlns:a16="http://schemas.microsoft.com/office/drawing/2014/main" id="{10A33E4A-3AB8-91EA-351C-9FA1D662CC54}"/>
                </a:ext>
              </a:extLst>
            </p:cNvPr>
            <p:cNvSpPr/>
            <p:nvPr/>
          </p:nvSpPr>
          <p:spPr>
            <a:xfrm>
              <a:off x="319756" y="4765116"/>
              <a:ext cx="2088993" cy="584775"/>
            </a:xfrm>
            <a:prstGeom prst="rect">
              <a:avLst/>
            </a:prstGeom>
          </p:spPr>
          <p:txBody>
            <a:bodyPr wrap="square" lIns="0">
              <a:spAutoFit/>
            </a:bodyPr>
            <a:lstStyle/>
            <a:p>
              <a:pPr>
                <a:spcBef>
                  <a:spcPts val="1200"/>
                </a:spcBef>
              </a:pPr>
              <a:r>
                <a:rPr lang="en-US" sz="1100" noProof="1"/>
                <a:t>Cambios en: </a:t>
              </a:r>
            </a:p>
            <a:p>
              <a:pPr marL="171450" indent="-171450">
                <a:spcBef>
                  <a:spcPts val="1200"/>
                </a:spcBef>
                <a:buFont typeface="Arial" panose="020B0604020202020204" pitchFamily="34" charset="0"/>
                <a:buChar char="•"/>
              </a:pPr>
              <a:r>
                <a:rPr lang="en-US" sz="1100" noProof="1"/>
                <a:t>Cambios en una estimación contable</a:t>
              </a:r>
            </a:p>
          </p:txBody>
        </p:sp>
      </p:grpSp>
      <p:grpSp>
        <p:nvGrpSpPr>
          <p:cNvPr id="52" name="Group 96">
            <a:extLst>
              <a:ext uri="{FF2B5EF4-FFF2-40B4-BE49-F238E27FC236}">
                <a16:creationId xmlns:a16="http://schemas.microsoft.com/office/drawing/2014/main" id="{FE8E0495-1C57-D2D4-93F2-D9F3DAA6655D}"/>
              </a:ext>
            </a:extLst>
          </p:cNvPr>
          <p:cNvGrpSpPr/>
          <p:nvPr/>
        </p:nvGrpSpPr>
        <p:grpSpPr>
          <a:xfrm>
            <a:off x="6785961" y="3740625"/>
            <a:ext cx="2854038" cy="1153033"/>
            <a:chOff x="319755" y="4520024"/>
            <a:chExt cx="2088994" cy="1153033"/>
          </a:xfrm>
        </p:grpSpPr>
        <p:sp>
          <p:nvSpPr>
            <p:cNvPr id="53" name="TextBox 97">
              <a:extLst>
                <a:ext uri="{FF2B5EF4-FFF2-40B4-BE49-F238E27FC236}">
                  <a16:creationId xmlns:a16="http://schemas.microsoft.com/office/drawing/2014/main" id="{3A527D45-9582-520D-42FF-C4C58D1DE361}"/>
                </a:ext>
              </a:extLst>
            </p:cNvPr>
            <p:cNvSpPr txBox="1"/>
            <p:nvPr/>
          </p:nvSpPr>
          <p:spPr>
            <a:xfrm>
              <a:off x="319755" y="4520024"/>
              <a:ext cx="2088993" cy="261610"/>
            </a:xfrm>
            <a:prstGeom prst="rect">
              <a:avLst/>
            </a:prstGeom>
            <a:noFill/>
          </p:spPr>
          <p:txBody>
            <a:bodyPr wrap="square" lIns="0" rtlCol="0" anchor="b">
              <a:spAutoFit/>
            </a:bodyPr>
            <a:lstStyle/>
            <a:p>
              <a:r>
                <a:rPr lang="en-US" sz="1100" b="1" noProof="1">
                  <a:solidFill>
                    <a:schemeClr val="accent1"/>
                  </a:solidFill>
                </a:rPr>
                <a:t>Notas a los estados Financieros</a:t>
              </a:r>
            </a:p>
          </p:txBody>
        </p:sp>
        <p:sp>
          <p:nvSpPr>
            <p:cNvPr id="54" name="Rectangle 98">
              <a:extLst>
                <a:ext uri="{FF2B5EF4-FFF2-40B4-BE49-F238E27FC236}">
                  <a16:creationId xmlns:a16="http://schemas.microsoft.com/office/drawing/2014/main" id="{EED96F83-71BB-7E8C-BFDE-8CA07BBE0FFB}"/>
                </a:ext>
              </a:extLst>
            </p:cNvPr>
            <p:cNvSpPr/>
            <p:nvPr/>
          </p:nvSpPr>
          <p:spPr>
            <a:xfrm>
              <a:off x="319756" y="4765116"/>
              <a:ext cx="2088993" cy="907941"/>
            </a:xfrm>
            <a:prstGeom prst="rect">
              <a:avLst/>
            </a:prstGeom>
          </p:spPr>
          <p:txBody>
            <a:bodyPr wrap="square" lIns="0">
              <a:spAutoFit/>
            </a:bodyPr>
            <a:lstStyle/>
            <a:p>
              <a:pPr>
                <a:spcBef>
                  <a:spcPts val="1200"/>
                </a:spcBef>
              </a:pPr>
              <a:r>
                <a:rPr lang="en-US" sz="1100" noProof="1"/>
                <a:t>Cambios en: </a:t>
              </a:r>
            </a:p>
            <a:p>
              <a:pPr marL="171450">
                <a:spcBef>
                  <a:spcPts val="1200"/>
                </a:spcBef>
                <a:buFont typeface="Arial" panose="020B0604020202020204" pitchFamily="34" charset="0"/>
                <a:buChar char="•"/>
              </a:pPr>
              <a:r>
                <a:rPr lang="en-US" sz="1100" noProof="1"/>
                <a:t>Estructura</a:t>
              </a:r>
            </a:p>
            <a:p>
              <a:pPr marL="171450">
                <a:spcBef>
                  <a:spcPts val="1200"/>
                </a:spcBef>
                <a:buFont typeface="Arial" panose="020B0604020202020204" pitchFamily="34" charset="0"/>
                <a:buChar char="•"/>
              </a:pPr>
              <a:r>
                <a:rPr lang="en-US" sz="1100" noProof="1"/>
                <a:t>Revelaciones</a:t>
              </a:r>
            </a:p>
          </p:txBody>
        </p:sp>
      </p:grpSp>
      <p:sp>
        <p:nvSpPr>
          <p:cNvPr id="55" name="TextBox 105">
            <a:extLst>
              <a:ext uri="{FF2B5EF4-FFF2-40B4-BE49-F238E27FC236}">
                <a16:creationId xmlns:a16="http://schemas.microsoft.com/office/drawing/2014/main" id="{D2DDFBE0-26CF-5657-1CB7-7EDB22105517}"/>
              </a:ext>
            </a:extLst>
          </p:cNvPr>
          <p:cNvSpPr txBox="1"/>
          <p:nvPr/>
        </p:nvSpPr>
        <p:spPr>
          <a:xfrm>
            <a:off x="3726268" y="2649268"/>
            <a:ext cx="2566004" cy="338554"/>
          </a:xfrm>
          <a:prstGeom prst="rect">
            <a:avLst/>
          </a:prstGeom>
          <a:noFill/>
        </p:spPr>
        <p:txBody>
          <a:bodyPr wrap="square" lIns="0" rtlCol="0" anchor="ctr">
            <a:spAutoFit/>
          </a:bodyPr>
          <a:lstStyle>
            <a:defPPr>
              <a:defRPr lang="fr-FR"/>
            </a:defPPr>
            <a:lvl1pPr algn="ctr">
              <a:defRPr sz="3200" b="1" cap="all"/>
            </a:lvl1pPr>
          </a:lstStyle>
          <a:p>
            <a:r>
              <a:rPr lang="en-US" sz="1600" noProof="1"/>
              <a:t>RES 285 DE 2023</a:t>
            </a:r>
          </a:p>
        </p:txBody>
      </p:sp>
      <p:grpSp>
        <p:nvGrpSpPr>
          <p:cNvPr id="60" name="Graphic 74" descr="Bullseye">
            <a:extLst>
              <a:ext uri="{FF2B5EF4-FFF2-40B4-BE49-F238E27FC236}">
                <a16:creationId xmlns:a16="http://schemas.microsoft.com/office/drawing/2014/main" id="{ED02D2AD-9EE6-2C85-92B3-F52B7B65AAE2}"/>
              </a:ext>
            </a:extLst>
          </p:cNvPr>
          <p:cNvGrpSpPr/>
          <p:nvPr/>
        </p:nvGrpSpPr>
        <p:grpSpPr>
          <a:xfrm>
            <a:off x="3300786" y="2097896"/>
            <a:ext cx="473712" cy="473712"/>
            <a:chOff x="4310141" y="3079758"/>
            <a:chExt cx="473712" cy="473712"/>
          </a:xfrm>
        </p:grpSpPr>
        <p:sp>
          <p:nvSpPr>
            <p:cNvPr id="61" name="Freeform: Shape 9">
              <a:extLst>
                <a:ext uri="{FF2B5EF4-FFF2-40B4-BE49-F238E27FC236}">
                  <a16:creationId xmlns:a16="http://schemas.microsoft.com/office/drawing/2014/main" id="{9CBBAB13-6A2D-54CD-850F-1A5CD0485676}"/>
                </a:ext>
              </a:extLst>
            </p:cNvPr>
            <p:cNvSpPr/>
            <p:nvPr/>
          </p:nvSpPr>
          <p:spPr>
            <a:xfrm>
              <a:off x="4489757" y="3121701"/>
              <a:ext cx="251660" cy="251660"/>
            </a:xfrm>
            <a:custGeom>
              <a:avLst/>
              <a:gdLst>
                <a:gd name="connsiteX0" fmla="*/ 207742 w 251659"/>
                <a:gd name="connsiteY0" fmla="*/ 44411 h 251659"/>
                <a:gd name="connsiteX1" fmla="*/ 202808 w 251659"/>
                <a:gd name="connsiteY1" fmla="*/ 0 h 251659"/>
                <a:gd name="connsiteX2" fmla="*/ 148528 w 251659"/>
                <a:gd name="connsiteY2" fmla="*/ 54280 h 251659"/>
                <a:gd name="connsiteX3" fmla="*/ 151489 w 251659"/>
                <a:gd name="connsiteY3" fmla="*/ 79939 h 251659"/>
                <a:gd name="connsiteX4" fmla="*/ 72537 w 251659"/>
                <a:gd name="connsiteY4" fmla="*/ 158891 h 251659"/>
                <a:gd name="connsiteX5" fmla="*/ 49345 w 251659"/>
                <a:gd name="connsiteY5" fmla="*/ 152970 h 251659"/>
                <a:gd name="connsiteX6" fmla="*/ 0 w 251659"/>
                <a:gd name="connsiteY6" fmla="*/ 202315 h 251659"/>
                <a:gd name="connsiteX7" fmla="*/ 49345 w 251659"/>
                <a:gd name="connsiteY7" fmla="*/ 251660 h 251659"/>
                <a:gd name="connsiteX8" fmla="*/ 98690 w 251659"/>
                <a:gd name="connsiteY8" fmla="*/ 202315 h 251659"/>
                <a:gd name="connsiteX9" fmla="*/ 93262 w 251659"/>
                <a:gd name="connsiteY9" fmla="*/ 179616 h 251659"/>
                <a:gd name="connsiteX10" fmla="*/ 172214 w 251659"/>
                <a:gd name="connsiteY10" fmla="*/ 100664 h 251659"/>
                <a:gd name="connsiteX11" fmla="*/ 197873 w 251659"/>
                <a:gd name="connsiteY11" fmla="*/ 103625 h 251659"/>
                <a:gd name="connsiteX12" fmla="*/ 252153 w 251659"/>
                <a:gd name="connsiteY12" fmla="*/ 49345 h 251659"/>
                <a:gd name="connsiteX13" fmla="*/ 207742 w 251659"/>
                <a:gd name="connsiteY13" fmla="*/ 44411 h 251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1659" h="251659">
                  <a:moveTo>
                    <a:pt x="207742" y="44411"/>
                  </a:moveTo>
                  <a:lnTo>
                    <a:pt x="202808" y="0"/>
                  </a:lnTo>
                  <a:lnTo>
                    <a:pt x="148528" y="54280"/>
                  </a:lnTo>
                  <a:lnTo>
                    <a:pt x="151489" y="79939"/>
                  </a:lnTo>
                  <a:lnTo>
                    <a:pt x="72537" y="158891"/>
                  </a:lnTo>
                  <a:cubicBezTo>
                    <a:pt x="65629" y="155437"/>
                    <a:pt x="57734" y="152970"/>
                    <a:pt x="49345" y="152970"/>
                  </a:cubicBezTo>
                  <a:cubicBezTo>
                    <a:pt x="22205" y="152970"/>
                    <a:pt x="0" y="175175"/>
                    <a:pt x="0" y="202315"/>
                  </a:cubicBezTo>
                  <a:cubicBezTo>
                    <a:pt x="0" y="229454"/>
                    <a:pt x="22205" y="251660"/>
                    <a:pt x="49345" y="251660"/>
                  </a:cubicBezTo>
                  <a:cubicBezTo>
                    <a:pt x="76485" y="251660"/>
                    <a:pt x="98690" y="229454"/>
                    <a:pt x="98690" y="202315"/>
                  </a:cubicBezTo>
                  <a:cubicBezTo>
                    <a:pt x="98690" y="193926"/>
                    <a:pt x="96716" y="186524"/>
                    <a:pt x="93262" y="179616"/>
                  </a:cubicBezTo>
                  <a:lnTo>
                    <a:pt x="172214" y="100664"/>
                  </a:lnTo>
                  <a:lnTo>
                    <a:pt x="197873" y="103625"/>
                  </a:lnTo>
                  <a:lnTo>
                    <a:pt x="252153" y="49345"/>
                  </a:lnTo>
                  <a:lnTo>
                    <a:pt x="207742" y="44411"/>
                  </a:lnTo>
                  <a:close/>
                </a:path>
              </a:pathLst>
            </a:custGeom>
            <a:solidFill>
              <a:schemeClr val="tx1"/>
            </a:solidFill>
            <a:ln w="4862" cap="flat">
              <a:noFill/>
              <a:prstDash val="solid"/>
              <a:miter/>
            </a:ln>
          </p:spPr>
          <p:txBody>
            <a:bodyPr rtlCol="0" anchor="ctr"/>
            <a:lstStyle/>
            <a:p>
              <a:endParaRPr lang="en-US" sz="1100"/>
            </a:p>
          </p:txBody>
        </p:sp>
        <p:sp>
          <p:nvSpPr>
            <p:cNvPr id="62" name="Freeform: Shape 10">
              <a:extLst>
                <a:ext uri="{FF2B5EF4-FFF2-40B4-BE49-F238E27FC236}">
                  <a16:creationId xmlns:a16="http://schemas.microsoft.com/office/drawing/2014/main" id="{AC1F4B0A-544D-B7BB-CCD8-E60F21CA63DE}"/>
                </a:ext>
              </a:extLst>
            </p:cNvPr>
            <p:cNvSpPr/>
            <p:nvPr/>
          </p:nvSpPr>
          <p:spPr>
            <a:xfrm>
              <a:off x="4352084" y="3136505"/>
              <a:ext cx="375022" cy="375022"/>
            </a:xfrm>
            <a:custGeom>
              <a:avLst/>
              <a:gdLst>
                <a:gd name="connsiteX0" fmla="*/ 349363 w 375022"/>
                <a:gd name="connsiteY0" fmla="*/ 102638 h 375022"/>
                <a:gd name="connsiteX1" fmla="*/ 342948 w 375022"/>
                <a:gd name="connsiteY1" fmla="*/ 109546 h 375022"/>
                <a:gd name="connsiteX2" fmla="*/ 333572 w 375022"/>
                <a:gd name="connsiteY2" fmla="*/ 108559 h 375022"/>
                <a:gd name="connsiteX3" fmla="*/ 323210 w 375022"/>
                <a:gd name="connsiteY3" fmla="*/ 107079 h 375022"/>
                <a:gd name="connsiteX4" fmla="*/ 345415 w 375022"/>
                <a:gd name="connsiteY4" fmla="*/ 187511 h 375022"/>
                <a:gd name="connsiteX5" fmla="*/ 187511 w 375022"/>
                <a:gd name="connsiteY5" fmla="*/ 345415 h 375022"/>
                <a:gd name="connsiteX6" fmla="*/ 29607 w 375022"/>
                <a:gd name="connsiteY6" fmla="*/ 187511 h 375022"/>
                <a:gd name="connsiteX7" fmla="*/ 187511 w 375022"/>
                <a:gd name="connsiteY7" fmla="*/ 29607 h 375022"/>
                <a:gd name="connsiteX8" fmla="*/ 267943 w 375022"/>
                <a:gd name="connsiteY8" fmla="*/ 51812 h 375022"/>
                <a:gd name="connsiteX9" fmla="*/ 266956 w 375022"/>
                <a:gd name="connsiteY9" fmla="*/ 41943 h 375022"/>
                <a:gd name="connsiteX10" fmla="*/ 265476 w 375022"/>
                <a:gd name="connsiteY10" fmla="*/ 32074 h 375022"/>
                <a:gd name="connsiteX11" fmla="*/ 272384 w 375022"/>
                <a:gd name="connsiteY11" fmla="*/ 25166 h 375022"/>
                <a:gd name="connsiteX12" fmla="*/ 275839 w 375022"/>
                <a:gd name="connsiteY12" fmla="*/ 21712 h 375022"/>
                <a:gd name="connsiteX13" fmla="*/ 187511 w 375022"/>
                <a:gd name="connsiteY13" fmla="*/ 0 h 375022"/>
                <a:gd name="connsiteX14" fmla="*/ 0 w 375022"/>
                <a:gd name="connsiteY14" fmla="*/ 187511 h 375022"/>
                <a:gd name="connsiteX15" fmla="*/ 187511 w 375022"/>
                <a:gd name="connsiteY15" fmla="*/ 375022 h 375022"/>
                <a:gd name="connsiteX16" fmla="*/ 375022 w 375022"/>
                <a:gd name="connsiteY16" fmla="*/ 187511 h 375022"/>
                <a:gd name="connsiteX17" fmla="*/ 352817 w 375022"/>
                <a:gd name="connsiteY17" fmla="*/ 99677 h 375022"/>
                <a:gd name="connsiteX18" fmla="*/ 349363 w 375022"/>
                <a:gd name="connsiteY18" fmla="*/ 102638 h 375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75022" h="375022">
                  <a:moveTo>
                    <a:pt x="349363" y="102638"/>
                  </a:moveTo>
                  <a:lnTo>
                    <a:pt x="342948" y="109546"/>
                  </a:lnTo>
                  <a:lnTo>
                    <a:pt x="333572" y="108559"/>
                  </a:lnTo>
                  <a:lnTo>
                    <a:pt x="323210" y="107079"/>
                  </a:lnTo>
                  <a:cubicBezTo>
                    <a:pt x="337026" y="130764"/>
                    <a:pt x="345415" y="157904"/>
                    <a:pt x="345415" y="187511"/>
                  </a:cubicBezTo>
                  <a:cubicBezTo>
                    <a:pt x="345415" y="274358"/>
                    <a:pt x="274358" y="345415"/>
                    <a:pt x="187511" y="345415"/>
                  </a:cubicBezTo>
                  <a:cubicBezTo>
                    <a:pt x="100664" y="345415"/>
                    <a:pt x="29607" y="274358"/>
                    <a:pt x="29607" y="187511"/>
                  </a:cubicBezTo>
                  <a:cubicBezTo>
                    <a:pt x="29607" y="100664"/>
                    <a:pt x="100664" y="29607"/>
                    <a:pt x="187511" y="29607"/>
                  </a:cubicBezTo>
                  <a:cubicBezTo>
                    <a:pt x="216625" y="29607"/>
                    <a:pt x="244258" y="37502"/>
                    <a:pt x="267943" y="51812"/>
                  </a:cubicBezTo>
                  <a:lnTo>
                    <a:pt x="266956" y="41943"/>
                  </a:lnTo>
                  <a:lnTo>
                    <a:pt x="265476" y="32074"/>
                  </a:lnTo>
                  <a:lnTo>
                    <a:pt x="272384" y="25166"/>
                  </a:lnTo>
                  <a:lnTo>
                    <a:pt x="275839" y="21712"/>
                  </a:lnTo>
                  <a:cubicBezTo>
                    <a:pt x="249192" y="7895"/>
                    <a:pt x="219585" y="0"/>
                    <a:pt x="187511" y="0"/>
                  </a:cubicBezTo>
                  <a:cubicBezTo>
                    <a:pt x="83887" y="0"/>
                    <a:pt x="0" y="83887"/>
                    <a:pt x="0" y="187511"/>
                  </a:cubicBezTo>
                  <a:cubicBezTo>
                    <a:pt x="0" y="291136"/>
                    <a:pt x="83887" y="375022"/>
                    <a:pt x="187511" y="375022"/>
                  </a:cubicBezTo>
                  <a:cubicBezTo>
                    <a:pt x="291136" y="375022"/>
                    <a:pt x="375022" y="291136"/>
                    <a:pt x="375022" y="187511"/>
                  </a:cubicBezTo>
                  <a:cubicBezTo>
                    <a:pt x="375022" y="155437"/>
                    <a:pt x="367127" y="125830"/>
                    <a:pt x="352817" y="99677"/>
                  </a:cubicBezTo>
                  <a:lnTo>
                    <a:pt x="349363" y="102638"/>
                  </a:lnTo>
                  <a:close/>
                </a:path>
              </a:pathLst>
            </a:custGeom>
            <a:solidFill>
              <a:schemeClr val="tx1"/>
            </a:solidFill>
            <a:ln w="4862" cap="flat">
              <a:noFill/>
              <a:prstDash val="solid"/>
              <a:miter/>
            </a:ln>
          </p:spPr>
          <p:txBody>
            <a:bodyPr rtlCol="0" anchor="ctr"/>
            <a:lstStyle/>
            <a:p>
              <a:endParaRPr lang="en-US" sz="1100"/>
            </a:p>
          </p:txBody>
        </p:sp>
        <p:sp>
          <p:nvSpPr>
            <p:cNvPr id="63" name="Freeform: Shape 11">
              <a:extLst>
                <a:ext uri="{FF2B5EF4-FFF2-40B4-BE49-F238E27FC236}">
                  <a16:creationId xmlns:a16="http://schemas.microsoft.com/office/drawing/2014/main" id="{3CB67014-EF63-754C-C28E-6F39E7C8B78C}"/>
                </a:ext>
              </a:extLst>
            </p:cNvPr>
            <p:cNvSpPr/>
            <p:nvPr/>
          </p:nvSpPr>
          <p:spPr>
            <a:xfrm>
              <a:off x="4421167" y="3205588"/>
              <a:ext cx="236856" cy="236856"/>
            </a:xfrm>
            <a:custGeom>
              <a:avLst/>
              <a:gdLst>
                <a:gd name="connsiteX0" fmla="*/ 200834 w 236856"/>
                <a:gd name="connsiteY0" fmla="*/ 84873 h 236856"/>
                <a:gd name="connsiteX1" fmla="*/ 207249 w 236856"/>
                <a:gd name="connsiteY1" fmla="*/ 118428 h 236856"/>
                <a:gd name="connsiteX2" fmla="*/ 118428 w 236856"/>
                <a:gd name="connsiteY2" fmla="*/ 207249 h 236856"/>
                <a:gd name="connsiteX3" fmla="*/ 29607 w 236856"/>
                <a:gd name="connsiteY3" fmla="*/ 118428 h 236856"/>
                <a:gd name="connsiteX4" fmla="*/ 118428 w 236856"/>
                <a:gd name="connsiteY4" fmla="*/ 29607 h 236856"/>
                <a:gd name="connsiteX5" fmla="*/ 151983 w 236856"/>
                <a:gd name="connsiteY5" fmla="*/ 36022 h 236856"/>
                <a:gd name="connsiteX6" fmla="*/ 174188 w 236856"/>
                <a:gd name="connsiteY6" fmla="*/ 13817 h 236856"/>
                <a:gd name="connsiteX7" fmla="*/ 118428 w 236856"/>
                <a:gd name="connsiteY7" fmla="*/ 0 h 236856"/>
                <a:gd name="connsiteX8" fmla="*/ 0 w 236856"/>
                <a:gd name="connsiteY8" fmla="*/ 118428 h 236856"/>
                <a:gd name="connsiteX9" fmla="*/ 118428 w 236856"/>
                <a:gd name="connsiteY9" fmla="*/ 236856 h 236856"/>
                <a:gd name="connsiteX10" fmla="*/ 236856 w 236856"/>
                <a:gd name="connsiteY10" fmla="*/ 118428 h 236856"/>
                <a:gd name="connsiteX11" fmla="*/ 223039 w 236856"/>
                <a:gd name="connsiteY11" fmla="*/ 62668 h 236856"/>
                <a:gd name="connsiteX12" fmla="*/ 200834 w 236856"/>
                <a:gd name="connsiteY12" fmla="*/ 84873 h 236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856" h="236856">
                  <a:moveTo>
                    <a:pt x="200834" y="84873"/>
                  </a:moveTo>
                  <a:cubicBezTo>
                    <a:pt x="205275" y="95236"/>
                    <a:pt x="207249" y="106585"/>
                    <a:pt x="207249" y="118428"/>
                  </a:cubicBezTo>
                  <a:cubicBezTo>
                    <a:pt x="207249" y="167280"/>
                    <a:pt x="167280" y="207249"/>
                    <a:pt x="118428" y="207249"/>
                  </a:cubicBezTo>
                  <a:cubicBezTo>
                    <a:pt x="69576" y="207249"/>
                    <a:pt x="29607" y="167280"/>
                    <a:pt x="29607" y="118428"/>
                  </a:cubicBezTo>
                  <a:cubicBezTo>
                    <a:pt x="29607" y="69576"/>
                    <a:pt x="69576" y="29607"/>
                    <a:pt x="118428" y="29607"/>
                  </a:cubicBezTo>
                  <a:cubicBezTo>
                    <a:pt x="130271" y="29607"/>
                    <a:pt x="141620" y="32074"/>
                    <a:pt x="151983" y="36022"/>
                  </a:cubicBezTo>
                  <a:lnTo>
                    <a:pt x="174188" y="13817"/>
                  </a:lnTo>
                  <a:cubicBezTo>
                    <a:pt x="157411" y="4935"/>
                    <a:pt x="138659" y="0"/>
                    <a:pt x="118428" y="0"/>
                  </a:cubicBezTo>
                  <a:cubicBezTo>
                    <a:pt x="53293" y="0"/>
                    <a:pt x="0" y="53293"/>
                    <a:pt x="0" y="118428"/>
                  </a:cubicBezTo>
                  <a:cubicBezTo>
                    <a:pt x="0" y="183563"/>
                    <a:pt x="53293" y="236856"/>
                    <a:pt x="118428" y="236856"/>
                  </a:cubicBezTo>
                  <a:cubicBezTo>
                    <a:pt x="183563" y="236856"/>
                    <a:pt x="236856" y="183563"/>
                    <a:pt x="236856" y="118428"/>
                  </a:cubicBezTo>
                  <a:cubicBezTo>
                    <a:pt x="236856" y="98197"/>
                    <a:pt x="231922" y="79445"/>
                    <a:pt x="223039" y="62668"/>
                  </a:cubicBezTo>
                  <a:lnTo>
                    <a:pt x="200834" y="84873"/>
                  </a:lnTo>
                  <a:close/>
                </a:path>
              </a:pathLst>
            </a:custGeom>
            <a:solidFill>
              <a:schemeClr val="tx1"/>
            </a:solidFill>
            <a:ln w="4862" cap="flat">
              <a:noFill/>
              <a:prstDash val="solid"/>
              <a:miter/>
            </a:ln>
          </p:spPr>
          <p:txBody>
            <a:bodyPr rtlCol="0" anchor="ctr"/>
            <a:lstStyle/>
            <a:p>
              <a:endParaRPr lang="en-US" sz="1100"/>
            </a:p>
          </p:txBody>
        </p:sp>
      </p:grpSp>
      <p:sp>
        <p:nvSpPr>
          <p:cNvPr id="16387" name="Graphic 77" descr="Single gear">
            <a:extLst>
              <a:ext uri="{FF2B5EF4-FFF2-40B4-BE49-F238E27FC236}">
                <a16:creationId xmlns:a16="http://schemas.microsoft.com/office/drawing/2014/main" id="{1AFD2E50-2DD5-2D6F-80B8-7F88EDD7CC94}"/>
              </a:ext>
            </a:extLst>
          </p:cNvPr>
          <p:cNvSpPr/>
          <p:nvPr/>
        </p:nvSpPr>
        <p:spPr>
          <a:xfrm>
            <a:off x="470861" y="5443479"/>
            <a:ext cx="335546" cy="335546"/>
          </a:xfrm>
          <a:custGeom>
            <a:avLst/>
            <a:gdLst>
              <a:gd name="connsiteX0" fmla="*/ 167773 w 335546"/>
              <a:gd name="connsiteY0" fmla="*/ 226987 h 335546"/>
              <a:gd name="connsiteX1" fmla="*/ 108559 w 335546"/>
              <a:gd name="connsiteY1" fmla="*/ 167773 h 335546"/>
              <a:gd name="connsiteX2" fmla="*/ 167773 w 335546"/>
              <a:gd name="connsiteY2" fmla="*/ 108559 h 335546"/>
              <a:gd name="connsiteX3" fmla="*/ 226987 w 335546"/>
              <a:gd name="connsiteY3" fmla="*/ 167773 h 335546"/>
              <a:gd name="connsiteX4" fmla="*/ 167773 w 335546"/>
              <a:gd name="connsiteY4" fmla="*/ 226987 h 335546"/>
              <a:gd name="connsiteX5" fmla="*/ 301005 w 335546"/>
              <a:gd name="connsiteY5" fmla="*/ 130764 h 335546"/>
              <a:gd name="connsiteX6" fmla="*/ 288175 w 335546"/>
              <a:gd name="connsiteY6" fmla="*/ 100170 h 335546"/>
              <a:gd name="connsiteX7" fmla="*/ 300511 w 335546"/>
              <a:gd name="connsiteY7" fmla="*/ 63162 h 335546"/>
              <a:gd name="connsiteX8" fmla="*/ 272384 w 335546"/>
              <a:gd name="connsiteY8" fmla="*/ 35035 h 335546"/>
              <a:gd name="connsiteX9" fmla="*/ 235376 w 335546"/>
              <a:gd name="connsiteY9" fmla="*/ 47371 h 335546"/>
              <a:gd name="connsiteX10" fmla="*/ 204288 w 335546"/>
              <a:gd name="connsiteY10" fmla="*/ 34542 h 335546"/>
              <a:gd name="connsiteX11" fmla="*/ 187511 w 335546"/>
              <a:gd name="connsiteY11" fmla="*/ 0 h 335546"/>
              <a:gd name="connsiteX12" fmla="*/ 148035 w 335546"/>
              <a:gd name="connsiteY12" fmla="*/ 0 h 335546"/>
              <a:gd name="connsiteX13" fmla="*/ 130764 w 335546"/>
              <a:gd name="connsiteY13" fmla="*/ 34542 h 335546"/>
              <a:gd name="connsiteX14" fmla="*/ 100170 w 335546"/>
              <a:gd name="connsiteY14" fmla="*/ 47371 h 335546"/>
              <a:gd name="connsiteX15" fmla="*/ 63162 w 335546"/>
              <a:gd name="connsiteY15" fmla="*/ 35035 h 335546"/>
              <a:gd name="connsiteX16" fmla="*/ 35035 w 335546"/>
              <a:gd name="connsiteY16" fmla="*/ 63162 h 335546"/>
              <a:gd name="connsiteX17" fmla="*/ 47371 w 335546"/>
              <a:gd name="connsiteY17" fmla="*/ 100170 h 335546"/>
              <a:gd name="connsiteX18" fmla="*/ 34542 w 335546"/>
              <a:gd name="connsiteY18" fmla="*/ 131258 h 335546"/>
              <a:gd name="connsiteX19" fmla="*/ 0 w 335546"/>
              <a:gd name="connsiteY19" fmla="*/ 148035 h 335546"/>
              <a:gd name="connsiteX20" fmla="*/ 0 w 335546"/>
              <a:gd name="connsiteY20" fmla="*/ 187511 h 335546"/>
              <a:gd name="connsiteX21" fmla="*/ 34542 w 335546"/>
              <a:gd name="connsiteY21" fmla="*/ 204782 h 335546"/>
              <a:gd name="connsiteX22" fmla="*/ 47371 w 335546"/>
              <a:gd name="connsiteY22" fmla="*/ 235376 h 335546"/>
              <a:gd name="connsiteX23" fmla="*/ 35035 w 335546"/>
              <a:gd name="connsiteY23" fmla="*/ 272384 h 335546"/>
              <a:gd name="connsiteX24" fmla="*/ 63162 w 335546"/>
              <a:gd name="connsiteY24" fmla="*/ 300511 h 335546"/>
              <a:gd name="connsiteX25" fmla="*/ 100170 w 335546"/>
              <a:gd name="connsiteY25" fmla="*/ 288175 h 335546"/>
              <a:gd name="connsiteX26" fmla="*/ 131258 w 335546"/>
              <a:gd name="connsiteY26" fmla="*/ 301005 h 335546"/>
              <a:gd name="connsiteX27" fmla="*/ 148528 w 335546"/>
              <a:gd name="connsiteY27" fmla="*/ 335546 h 335546"/>
              <a:gd name="connsiteX28" fmla="*/ 188004 w 335546"/>
              <a:gd name="connsiteY28" fmla="*/ 335546 h 335546"/>
              <a:gd name="connsiteX29" fmla="*/ 205275 w 335546"/>
              <a:gd name="connsiteY29" fmla="*/ 301005 h 335546"/>
              <a:gd name="connsiteX30" fmla="*/ 235869 w 335546"/>
              <a:gd name="connsiteY30" fmla="*/ 288175 h 335546"/>
              <a:gd name="connsiteX31" fmla="*/ 272878 w 335546"/>
              <a:gd name="connsiteY31" fmla="*/ 300511 h 335546"/>
              <a:gd name="connsiteX32" fmla="*/ 301005 w 335546"/>
              <a:gd name="connsiteY32" fmla="*/ 272384 h 335546"/>
              <a:gd name="connsiteX33" fmla="*/ 288668 w 335546"/>
              <a:gd name="connsiteY33" fmla="*/ 235376 h 335546"/>
              <a:gd name="connsiteX34" fmla="*/ 301498 w 335546"/>
              <a:gd name="connsiteY34" fmla="*/ 204288 h 335546"/>
              <a:gd name="connsiteX35" fmla="*/ 336039 w 335546"/>
              <a:gd name="connsiteY35" fmla="*/ 187018 h 335546"/>
              <a:gd name="connsiteX36" fmla="*/ 336039 w 335546"/>
              <a:gd name="connsiteY36" fmla="*/ 147542 h 335546"/>
              <a:gd name="connsiteX37" fmla="*/ 301005 w 335546"/>
              <a:gd name="connsiteY37" fmla="*/ 130764 h 335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35546" h="335546">
                <a:moveTo>
                  <a:pt x="167773" y="226987"/>
                </a:moveTo>
                <a:cubicBezTo>
                  <a:pt x="135205" y="226987"/>
                  <a:pt x="108559" y="200341"/>
                  <a:pt x="108559" y="167773"/>
                </a:cubicBezTo>
                <a:cubicBezTo>
                  <a:pt x="108559" y="135205"/>
                  <a:pt x="135205" y="108559"/>
                  <a:pt x="167773" y="108559"/>
                </a:cubicBezTo>
                <a:cubicBezTo>
                  <a:pt x="200341" y="108559"/>
                  <a:pt x="226987" y="135205"/>
                  <a:pt x="226987" y="167773"/>
                </a:cubicBezTo>
                <a:cubicBezTo>
                  <a:pt x="226987" y="200341"/>
                  <a:pt x="200341" y="226987"/>
                  <a:pt x="167773" y="226987"/>
                </a:cubicBezTo>
                <a:close/>
                <a:moveTo>
                  <a:pt x="301005" y="130764"/>
                </a:moveTo>
                <a:cubicBezTo>
                  <a:pt x="298044" y="119908"/>
                  <a:pt x="293603" y="109546"/>
                  <a:pt x="288175" y="100170"/>
                </a:cubicBezTo>
                <a:lnTo>
                  <a:pt x="300511" y="63162"/>
                </a:lnTo>
                <a:lnTo>
                  <a:pt x="272384" y="35035"/>
                </a:lnTo>
                <a:lnTo>
                  <a:pt x="235376" y="47371"/>
                </a:lnTo>
                <a:cubicBezTo>
                  <a:pt x="225507" y="41943"/>
                  <a:pt x="215144" y="37502"/>
                  <a:pt x="204288" y="34542"/>
                </a:cubicBezTo>
                <a:lnTo>
                  <a:pt x="187511" y="0"/>
                </a:lnTo>
                <a:lnTo>
                  <a:pt x="148035" y="0"/>
                </a:lnTo>
                <a:lnTo>
                  <a:pt x="130764" y="34542"/>
                </a:lnTo>
                <a:cubicBezTo>
                  <a:pt x="119908" y="37502"/>
                  <a:pt x="109546" y="41943"/>
                  <a:pt x="100170" y="47371"/>
                </a:cubicBezTo>
                <a:lnTo>
                  <a:pt x="63162" y="35035"/>
                </a:lnTo>
                <a:lnTo>
                  <a:pt x="35035" y="63162"/>
                </a:lnTo>
                <a:lnTo>
                  <a:pt x="47371" y="100170"/>
                </a:lnTo>
                <a:cubicBezTo>
                  <a:pt x="41943" y="110039"/>
                  <a:pt x="37502" y="120402"/>
                  <a:pt x="34542" y="131258"/>
                </a:cubicBezTo>
                <a:lnTo>
                  <a:pt x="0" y="148035"/>
                </a:lnTo>
                <a:lnTo>
                  <a:pt x="0" y="187511"/>
                </a:lnTo>
                <a:lnTo>
                  <a:pt x="34542" y="204782"/>
                </a:lnTo>
                <a:cubicBezTo>
                  <a:pt x="37502" y="215638"/>
                  <a:pt x="41943" y="226000"/>
                  <a:pt x="47371" y="235376"/>
                </a:cubicBezTo>
                <a:lnTo>
                  <a:pt x="35035" y="272384"/>
                </a:lnTo>
                <a:lnTo>
                  <a:pt x="63162" y="300511"/>
                </a:lnTo>
                <a:lnTo>
                  <a:pt x="100170" y="288175"/>
                </a:lnTo>
                <a:cubicBezTo>
                  <a:pt x="110039" y="293603"/>
                  <a:pt x="120402" y="298044"/>
                  <a:pt x="131258" y="301005"/>
                </a:cubicBezTo>
                <a:lnTo>
                  <a:pt x="148528" y="335546"/>
                </a:lnTo>
                <a:lnTo>
                  <a:pt x="188004" y="335546"/>
                </a:lnTo>
                <a:lnTo>
                  <a:pt x="205275" y="301005"/>
                </a:lnTo>
                <a:cubicBezTo>
                  <a:pt x="216131" y="298044"/>
                  <a:pt x="226494" y="293603"/>
                  <a:pt x="235869" y="288175"/>
                </a:cubicBezTo>
                <a:lnTo>
                  <a:pt x="272878" y="300511"/>
                </a:lnTo>
                <a:lnTo>
                  <a:pt x="301005" y="272384"/>
                </a:lnTo>
                <a:lnTo>
                  <a:pt x="288668" y="235376"/>
                </a:lnTo>
                <a:cubicBezTo>
                  <a:pt x="294096" y="225507"/>
                  <a:pt x="298537" y="215144"/>
                  <a:pt x="301498" y="204288"/>
                </a:cubicBezTo>
                <a:lnTo>
                  <a:pt x="336039" y="187018"/>
                </a:lnTo>
                <a:lnTo>
                  <a:pt x="336039" y="147542"/>
                </a:lnTo>
                <a:lnTo>
                  <a:pt x="301005" y="130764"/>
                </a:lnTo>
                <a:close/>
              </a:path>
            </a:pathLst>
          </a:custGeom>
          <a:solidFill>
            <a:schemeClr val="tx1"/>
          </a:solidFill>
          <a:ln w="4862" cap="flat">
            <a:noFill/>
            <a:prstDash val="solid"/>
            <a:miter/>
          </a:ln>
        </p:spPr>
        <p:txBody>
          <a:bodyPr rtlCol="0" anchor="ctr"/>
          <a:lstStyle/>
          <a:p>
            <a:endParaRPr lang="en-US" sz="1100"/>
          </a:p>
        </p:txBody>
      </p:sp>
      <p:sp>
        <p:nvSpPr>
          <p:cNvPr id="16400" name="CuadroTexto 8">
            <a:extLst>
              <a:ext uri="{FF2B5EF4-FFF2-40B4-BE49-F238E27FC236}">
                <a16:creationId xmlns:a16="http://schemas.microsoft.com/office/drawing/2014/main" id="{E9D206B3-41EB-C700-0715-4A829C626159}"/>
              </a:ext>
            </a:extLst>
          </p:cNvPr>
          <p:cNvSpPr txBox="1">
            <a:spLocks noChangeArrowheads="1"/>
          </p:cNvSpPr>
          <p:nvPr/>
        </p:nvSpPr>
        <p:spPr bwMode="auto">
          <a:xfrm>
            <a:off x="609232" y="138943"/>
            <a:ext cx="559569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s-CO"/>
            </a:defPPr>
            <a:lvl1pPr algn="just">
              <a:defRPr sz="2000" b="1" i="1">
                <a:solidFill>
                  <a:srgbClr val="1F497D"/>
                </a:solidFill>
                <a:latin typeface="Arial titulos"/>
              </a:defRPr>
            </a:lvl1pPr>
          </a:lstStyle>
          <a:p>
            <a:r>
              <a:rPr lang="es-CO" altLang="es-CO" sz="1600" dirty="0"/>
              <a:t>Cambios en las normas más significativas ER para la UTP</a:t>
            </a:r>
          </a:p>
        </p:txBody>
      </p:sp>
      <p:sp>
        <p:nvSpPr>
          <p:cNvPr id="16401" name="Rectángulo: esquinas redondeadas 16400">
            <a:extLst>
              <a:ext uri="{FF2B5EF4-FFF2-40B4-BE49-F238E27FC236}">
                <a16:creationId xmlns:a16="http://schemas.microsoft.com/office/drawing/2014/main" id="{F9A0D45F-D14D-2B6D-CDD9-D2BED59338B2}"/>
              </a:ext>
            </a:extLst>
          </p:cNvPr>
          <p:cNvSpPr/>
          <p:nvPr/>
        </p:nvSpPr>
        <p:spPr>
          <a:xfrm>
            <a:off x="638634" y="6173651"/>
            <a:ext cx="7889459" cy="313335"/>
          </a:xfrm>
          <a:prstGeom prst="roundRect">
            <a:avLst/>
          </a:prstGeom>
          <a:solidFill>
            <a:schemeClr val="bg1">
              <a:lumMod val="95000"/>
            </a:schemeClr>
          </a:solidFill>
          <a:ln w="19050">
            <a:prstDash val="sysDot"/>
          </a:ln>
        </p:spPr>
        <p:style>
          <a:lnRef idx="2">
            <a:schemeClr val="accent1"/>
          </a:lnRef>
          <a:fillRef idx="1">
            <a:schemeClr val="lt1"/>
          </a:fillRef>
          <a:effectRef idx="0">
            <a:schemeClr val="accent1"/>
          </a:effectRef>
          <a:fontRef idx="minor">
            <a:schemeClr val="dk1"/>
          </a:fontRef>
        </p:style>
        <p:txBody>
          <a:bodyPr rtlCol="0" anchor="ctr"/>
          <a:lstStyle/>
          <a:p>
            <a:pPr algn="ctr"/>
            <a:r>
              <a:rPr lang="es-ES" sz="1200" b="1" dirty="0"/>
              <a:t>Los cambios presentados fueron analizados frente a la anterior resolución vigente para el año 2023 (Res 331 de 2022) </a:t>
            </a:r>
            <a:endParaRPr lang="es-CO" sz="1600" b="1" dirty="0"/>
          </a:p>
        </p:txBody>
      </p:sp>
      <p:pic>
        <p:nvPicPr>
          <p:cNvPr id="16405" name="Gráfico 16404" descr="Euro con relleno sólido">
            <a:extLst>
              <a:ext uri="{FF2B5EF4-FFF2-40B4-BE49-F238E27FC236}">
                <a16:creationId xmlns:a16="http://schemas.microsoft.com/office/drawing/2014/main" id="{81CA0886-F674-23E3-7026-A63252936CE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099861" y="1309700"/>
            <a:ext cx="419727" cy="468440"/>
          </a:xfrm>
          <a:prstGeom prst="rect">
            <a:avLst/>
          </a:prstGeom>
        </p:spPr>
      </p:pic>
      <p:pic>
        <p:nvPicPr>
          <p:cNvPr id="4" name="Gráfico 3" descr="Dólar con relleno sólido">
            <a:extLst>
              <a:ext uri="{FF2B5EF4-FFF2-40B4-BE49-F238E27FC236}">
                <a16:creationId xmlns:a16="http://schemas.microsoft.com/office/drawing/2014/main" id="{F613FCA6-474A-66B7-A4DF-CA39C0EEC4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180741" y="1241219"/>
            <a:ext cx="619586" cy="619586"/>
          </a:xfrm>
          <a:prstGeom prst="rect">
            <a:avLst/>
          </a:prstGeom>
        </p:spPr>
      </p:pic>
      <p:pic>
        <p:nvPicPr>
          <p:cNvPr id="6" name="Gráfico 5" descr="Dólar con relleno sólido">
            <a:extLst>
              <a:ext uri="{FF2B5EF4-FFF2-40B4-BE49-F238E27FC236}">
                <a16:creationId xmlns:a16="http://schemas.microsoft.com/office/drawing/2014/main" id="{7C9E385B-B4C1-779A-DFF1-C798BB0028F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949328" y="1997767"/>
            <a:ext cx="619586" cy="619586"/>
          </a:xfrm>
          <a:prstGeom prst="rect">
            <a:avLst/>
          </a:prstGeom>
        </p:spPr>
      </p:pic>
      <p:pic>
        <p:nvPicPr>
          <p:cNvPr id="11" name="Gráfico 10" descr="Portapapeles con relleno sólido">
            <a:extLst>
              <a:ext uri="{FF2B5EF4-FFF2-40B4-BE49-F238E27FC236}">
                <a16:creationId xmlns:a16="http://schemas.microsoft.com/office/drawing/2014/main" id="{1261D550-E3DF-47BE-EEFA-376350C8600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949328" y="3061918"/>
            <a:ext cx="645696" cy="645696"/>
          </a:xfrm>
          <a:prstGeom prst="rect">
            <a:avLst/>
          </a:prstGeom>
        </p:spPr>
      </p:pic>
    </p:spTree>
    <p:extLst>
      <p:ext uri="{BB962C8B-B14F-4D97-AF65-F5344CB8AC3E}">
        <p14:creationId xmlns:p14="http://schemas.microsoft.com/office/powerpoint/2010/main" val="295200674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AutoShape 15" descr="data:image/jpeg;base64,/9j/4AAQSkZJRgABAQAAAQABAAD/2wCEAAkGBxAQDxANDxAPDw4QDxAQDg0PDA8PDw8OFREWFhYSFBQYHCggGBolGxQUIT0hJSkrLi4uFx8zODMsNygtLisBCgoKDg0OGhAQGywmHyQsLDQtMDc3LCwvLC4sLDQsLy0sLTQsLDEsLDAsLDQsLC0sLCwsLCwsLCwsLCwsLCwsLP/AABEIAOEA4QMBEQACEQEDEQH/xAAbAAEAAgMBAQAAAAAAAAAAAAAAAQYDBAUCB//EAEAQAAICAQEEBgYHBgUFAAAAAAABAgMRBAUSITEGE0FRYZEiMlJxgbEjQnKCocHRBxRDYuHxFTM0ssIWJFNz8P/EABoBAQADAQEBAAAAAAAAAAAAAAACAwQBBQb/xAAxEQEAAgEDAgMGAwkAAAAAAAAAAQIDBBExEiEFE0FCUWFxsdEiMpEUIzNicoGhwfH/2gAMAwEAAhEDEQA/APuAAAAAAAAAAAAAAAAAAAAAAAAAAAAAAAAAAAAAAAAAc3be3tNo4b+ptjXn1Y85zfdGK4sha8V5X4NNkzTtSPsq8v2h7zfU6K2cF9aVtdba790r86fSG6vhtOLZI3/V1di9NdNqJqmanprperXbjEn3RkuDZ2uasztPaVefwzLjr11mLV98fZZS55wAAAAAAAAAAAAAAAAAAAAABIEASBAEgVvpp0ojs+lbq6zVXNx09HtS9qX8qK736e0ctWl03mzNrdqxzP8Ar5vnej0jtnLU6ubv1c+LnLjGC9mtfVSK4p6zy15NTvHRSNqx6ff3s04uEs93k0dlGtmDaVULI8GsvisPin3ruZXesWhv02e2O28L1+zrbs9TRKi5uV+mahKT52Vv1ZPx4Y+BPBeZjpnmGPxXS1x3jLj/AC27/KfWFuNDyUgAIAAAAACQIAASAAAAIAASAAgAAAAY9TqI1wlbN7sIRcpSfZFLLOTO0bpVrNrRWOZfHapz12os2pcnmz0NNB/w9Mn6KXi+fxKaRvPVL0dXeMcRgpxHPxlmsi48S2WOsteV7te7nEV9bC4vuX6/3IbLott2eqZbstyeXF8Mt8vEjML6XbnRvXPSbTq3v8vURdUn2PtjLzx5lEW6MsfF6eTF+0aG0etZ3h9aNz5gAAAIckuYHjrUBKsA9KQEgAAAAAAAAAEgAIAAAAFL/alq3+616KDxPW3RqeOaqj6U/wAFj4lOXvtX3vQ0EdM2zT7Mf5ntDiQpUIqMVhRSSS7Ei2I2YbW6p3loa95xBcHLhntS7X5Y8zkp1naN2CWhnuuUIScY83GLaQcizSutfqy5rk8cUcmF1btPVa5ylp/aqm2pdrWYtfIxZ4/FV9F4XbfDk39z7dsPaEdRSpxeXFuua7VZB4afz+Jtpbqjd81qMM4skxLoE1ABjvtUVl/Bd7A50tTl5bAmNwGSNoGRWAZabuOH8AM4AAAAAAAAABIEAAJAgChdJqv3jbNFfZptHKeP57J4+UUUWn978oenjrtop/mt9IZ7tmy7EW9Tz+iXAeklKc5YeI4jnxfpP5ryETDt4mOy1uUKNPl4UIQ48uLx82wi+a66O/Jzhc4yfOEsOOcdi7A45MYSeohXLdzlZcF2NmTN3yR8H0vh0eXo7Wn2lp6MdJZaXU2zS36LpydlaeHnPCcfHHmiNLzS3wWajSV1OKscWjj7LlT0vsjOKvphXXJr6VTluqtv18td3E0Rmj1ePfw63sd3b2V0h0mqk4UXQnNcXDjGWO/dfHBZXJW3EsubS5sMb3rMQ1tr6v6RwXKPD4k2dpq8DJG8DLG4DIrgPXXgdeizeipd6A9gAAAAAAkCAJAgAAAAUTWRf+OXYzx0VOPcpSyZrfxZ+T1q99DX+qfpDqzVvYn5EmRyNnztSnuxz6fH0c/ViErR3a+29PZqIKEoSjh5WMpP3rJ2L7K5xxKm7T2XbTmUoNwWXvYTSXbl/wBiXXGyFcVrWiseriaC3Ds1D7PU+01iK+HF/AyV7zNpfSZoila4K+jNotR6S8jsV3Rtl6YfQnqoOuuDeHGuMXl5/wDuZbanZ5uLUWi0zDlbVl1K02pqxC6Go3I2wbU3CfBruwU3rNYiYelgzRmval+9Zjj5OnLatnWpW4l1jaU0t17/ADw1y44ZfTLO+0vP1OhxeXOTFPHMN6GoNDx2aF4GeNwGRXgHeB39jSzSn4yx5gbwAAAAAAJAgAAAAAAFP6S2rS7S0etkvorarNLY+6ed+Hzl5IzZZ6bxZ62jr52lyYo5iYtH0lvajpDFerHzZLzFFdN75Vqzbc63NR4RnJvh2S/tjyI7r/KaF2v1NvqKb8eKXmcPKVLpHrL5TWj6zfnPHWQhJyUU3wi+9vuK7finphv0+KuCvnX/ALN3/o6+MIPUzjpasZjBrrNRY+2XVppRX2mvcXxinhgvrqxMzzLBqejyrmpaeV1sVFS37YQhFS7YuMW38TvRsqnU+ZHfs15avUQzvReFzknlJd43drEejHbthW20wT+iofWSftWdi8yufxTs1YonFS1p5nh2Y7Ud1tVa47kutm+6KTS82zsV3tCFr9GG0z69nbq1BpeM267wM8bwPavAh3gXfZdLhTXF893L97eX8wNoAAAAAAAAAAAAAADmdI9jQ1umnppvG9hwmuddkXmMl8SF6ReuzRpNRbT5YyR/2FA0j6ub02vk6L4cFvLdrvXZKE3weTJE7drPetjrkjzMHeJ/WPnD3tTaeioi0mpS74yTefFvgLZKxw7i0mW/o5Glu12031GkjONecT1MvRorj4yx6T8EKxbJwnmth0kb3nefcvPRXoJpdB9M279QuLusWFF9rjHs9/E1UxxTh4Gq1mTPO88K/tjUu+6Vj5N+iu6K5IsZDRtReXyXP3AhzatN105xs01ltM20t2mclut8OKRCIhfbJasxsuN/7P8AZ11MIvTLTzUY8aXuSXDk+aZ3ogjU5N95ndg13QejT6Xd0VbVkG5zcpOdlyxxy3zfchFYhDJltk/MqKkSVs0LQM0bwPf7wB3Oi+znfYrZL6Kt83ynNcooC8AAAAAAAAAAACQAAAAA1dfs+m+PV31V2w9mcFJfictWJ5WY8t8c70mYlyaehezYS346OjK5ZhlL4MrjDSPRpt4jqbRtN5d2mqMIqMIxhFcoxiope5ItY5mZneUaiG9CUVwbjJJ+LWA4+R62+VVjqlFqcZbss8MM5M7LMeObztBCyU2oT4RbWd3nu54kd91vlxTvL61pXDq4dXjq91bndu44E2bfd5s1tUedkF4byyBgltehfxPKE38kBUdsaSm26VlUXFS4y4YUpdrx2AaUtlLHBvyA0NTopxaSjKWXiO7Ftt92AO5sTojbNqzU/RV/+LKdkl4+z8/cBeaKYwioQSjGKworkkBkAAAAAAAAAAAEAAAAAAAAAAFX6d7Prlp3c4rrYyilPHFxb5PvDsTMTvCj6SWMLuOREQlfJa3LsU6yShu7zwuSy8I6g8w1XpJLm2B04PIGzXWBmVSAyQgv6gdPSazGIyeV39qA6IAAAAAAAAAAAASAAAAAAAAAAaG2tB+8UTpT3XLDjJ8lJPKz4AUK3orrYPhVGfjC2HHzaAwW7M1sVx0t33Yqz/a2A2XppqUpWRlCSeNycXGUfenyA71MQNysD1ZLAGlZqcATTq8gWHZes3luPn9V/kB0gAAAAAAAAAABAAAAAAAAAAAAAeLbFGMpvlGLk/clkCjbzlKU3zlJyfvbyBs1gbEGB5um8AcK+i6y6FVWHKbws8ku9+AGFXzqslVanCyDxKL+fivEDu7O1mcceIFs0d+/HPb2/qBnAAAAAAAAAAAAAAAAAAAAAAAc7b9u7RJds2o/Dm/wQFWiBmgwM0WB5sYG10YoTussfOMEl4bz/oBs9KNgLVQ34YjqIL0JclJexLw+QFE0l06puFicJweJQksNMC5bJ2knjjxAsdViksoD2AAAAAAAAAAAJAAQAAkCAAEgQBwelFv+XD7Un8kBXetAz12AbEJATJAbfRyzdvlD24fin/VgWUDmba2HTql6a3bEsRuj668H3rwYFJ1mnu0VijavRb9C1epP9H4AblfSRKON7D94Ex6S9u8394DYXSxLlJ+7mBYthbRlqK3Y4SglLEXJY3ljmvADpgQBIAABAAAAAAAAAAAAAVLpZb9Ml3QX5gVud4GejUAdCmwDYUgNrYUM6lP2YSb/AAQFoAAYNbpK7q5VWxU4SXFP5rufiB8+270LsqzZp3K6rm4fxYr/AJAViMUn7uwDs7K2s62uSA+hbG2oropN+l2eIHUAAAAAAAAAAAAAAAAAAFJ6YS+nf2I/ICq3zA86bVreSYFg0k8oDfggOl0eWLZ/+v8A5ICwgAAADlbS6O6XUNytqW++dkJShL4uPP4gVfa3QiVf0mmlKxLnVPG/918mBHR/Zut6yCdUqa4yTlOeI+inyS7QL8AAAAAEgAAAAAAAAAAABROmb/7h/Yj8gKvcBoyqcpKMVmTaUcd7fAC2X6SWmt6mbz6MWpd+Y8fxyvgBv0SygOjsaWL4/wAya/P8gLKAAAAAEASBAAABIACAAAAAAAAAAAAAonTL/Uy+zD5AVqaA3+iWjVmtqzyhmx/d5fjgC1dNNNnqrlzTcJe58V8mBx9Hb2AdPTz3Zwn3Si37s8QLZkAAAAAAAAAAAAJAgAAAAAAAAAAAAKF0u/1M/dD/AGoCvWMCw9AKs6iyfZGprzkv0AtfSKjf01mOLilNfB8fwyBR67cMDpae9NYAuOht364S74rPvXBgZwAAAAAAAAAAAAAAAAAAAAAGQAACi9IXvX2P+bHkkvyAr+oQFv6AafFVtvtTUV7or+oFqnFNOL5NNP3MD5pqaHXZOt84TlHyfBgeqW1yAuXRi3NUl7M/wa/uB2AAAAAAAAJAgAAAAAAAAAAAQBIGrrdYq13yfJeHeBy57dlF8YqS8HhgVnWW7+Zc8tt+8Dk38wPofRWjc0lS7ZJzf3n+mAOvkCldLNPu6jfXKyCl95cH+QHLriBZ+ik8dZHvUX5Z/UCxAMgAAAAAAAAAADzkBkCMgMgN4BkBkBvARvAcvbWz5WpTqklZFY3ZerNd2ex+IFQ1mpnW9y2Mq590lz9z5P4Aayt54YGrauIH1DRx3aq4+zXBeUUBm3gOB0trzCqfapuPwa/oByNNpMgdjZ9aqmp73ZiSxzQHdrtUllPKAlSAneAZAJgTkBkBkBkAAyBjyA3gI3gIcwPLmA6wCOtA8yuA8vUIDw9ZFdqA1tVqqJxcLernHtjJJr8QK5rtlaR8ab+pfsuW/X5PivMDmVbOsdsYudUq2+NkLFwj28Hxz5gXxa+PY0B6/fF3gc7b96lQ37Moy+GQK1ZtyFa5pvwAw07W1FrxTVOfui8efIC4bC62Fb6/CnJ5UIy3t1Y7X3gdLrgJVwEq0D0rAJ6wCd8Cd8BvASpAN4DzgCMARgCHEDy4geXADy4AeXWB4lQBglok+YGGeyoP6oGJ7Gr9heQELZMOxLyA9f4djkB5/cZdjAxWaC58p4+AHOlsC/O9Gdaff1Mf0A2qNBrFzti19kDo06e1es0/cBsxqkBkVbAyKDAlRYHtRA9JASkB6QEgSB7wBGAGAG6BG6A3QI3AG4BDgA3AI6sB1QEdUBLrAjqgHVAOrAdWAVYE9WA6sCdwCdwBuAN0Cd0CVEBugTuge8ARgBgBgBgBgBgBgBgA0A3QGAGAGADQDAEYAndAjAE4AYAYAYAYAYAYAYAYAYA9AAAAAAAAAADAACAJAAQBOAGAAAAAAAAAAAAAAAAAAAAAAAAAAAAAAAAAAAAAAAAAAAAAAAAAf//Z">
            <a:extLst>
              <a:ext uri="{FF2B5EF4-FFF2-40B4-BE49-F238E27FC236}">
                <a16:creationId xmlns:a16="http://schemas.microsoft.com/office/drawing/2014/main" id="{B2351994-9680-655E-560F-F3EA985A917F}"/>
              </a:ext>
            </a:extLst>
          </p:cNvPr>
          <p:cNvSpPr>
            <a:spLocks noChangeAspect="1" noChangeArrowheads="1"/>
          </p:cNvSpPr>
          <p:nvPr/>
        </p:nvSpPr>
        <p:spPr bwMode="auto">
          <a:xfrm>
            <a:off x="471488" y="144463"/>
            <a:ext cx="2873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CO" altLang="es-CO">
              <a:solidFill>
                <a:srgbClr val="000000"/>
              </a:solidFill>
            </a:endParaRPr>
          </a:p>
        </p:txBody>
      </p:sp>
      <p:sp>
        <p:nvSpPr>
          <p:cNvPr id="2" name="CuadroTexto 8">
            <a:extLst>
              <a:ext uri="{FF2B5EF4-FFF2-40B4-BE49-F238E27FC236}">
                <a16:creationId xmlns:a16="http://schemas.microsoft.com/office/drawing/2014/main" id="{B8A19078-8803-AC78-0735-D0CBC2433B3E}"/>
              </a:ext>
            </a:extLst>
          </p:cNvPr>
          <p:cNvSpPr txBox="1">
            <a:spLocks noChangeArrowheads="1"/>
          </p:cNvSpPr>
          <p:nvPr/>
        </p:nvSpPr>
        <p:spPr bwMode="auto">
          <a:xfrm>
            <a:off x="471488" y="75775"/>
            <a:ext cx="604867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s-CO"/>
            </a:defPPr>
            <a:lvl1pPr algn="just">
              <a:defRPr sz="2000" b="1" i="1">
                <a:solidFill>
                  <a:srgbClr val="1F497D"/>
                </a:solidFill>
                <a:latin typeface="Arial titulos"/>
              </a:defRPr>
            </a:lvl1pPr>
          </a:lstStyle>
          <a:p>
            <a:r>
              <a:rPr lang="es-CO" altLang="es-CO" dirty="0"/>
              <a:t>Notas a los EEFF</a:t>
            </a:r>
          </a:p>
        </p:txBody>
      </p:sp>
      <p:sp>
        <p:nvSpPr>
          <p:cNvPr id="4" name="Rectángulo: esquinas redondeadas 3">
            <a:extLst>
              <a:ext uri="{FF2B5EF4-FFF2-40B4-BE49-F238E27FC236}">
                <a16:creationId xmlns:a16="http://schemas.microsoft.com/office/drawing/2014/main" id="{9977263E-49AE-0589-1C7D-5A3B97C44152}"/>
              </a:ext>
            </a:extLst>
          </p:cNvPr>
          <p:cNvSpPr/>
          <p:nvPr/>
        </p:nvSpPr>
        <p:spPr>
          <a:xfrm>
            <a:off x="313072" y="548680"/>
            <a:ext cx="8579408" cy="6211031"/>
          </a:xfrm>
          <a:prstGeom prst="roundRect">
            <a:avLst/>
          </a:prstGeom>
          <a:ln w="19050">
            <a:prstDash val="sysDot"/>
          </a:ln>
        </p:spPr>
        <p:style>
          <a:lnRef idx="2">
            <a:schemeClr val="accent1"/>
          </a:lnRef>
          <a:fillRef idx="1">
            <a:schemeClr val="lt1"/>
          </a:fillRef>
          <a:effectRef idx="0">
            <a:schemeClr val="accent1"/>
          </a:effectRef>
          <a:fontRef idx="minor">
            <a:schemeClr val="dk1"/>
          </a:fontRef>
        </p:style>
        <p:txBody>
          <a:bodyPr rtlCol="0" anchor="ctr"/>
          <a:lstStyle/>
          <a:p>
            <a:endParaRPr lang="es-CO" sz="1500" b="1" i="0" u="none" strike="noStrike" baseline="0" dirty="0">
              <a:solidFill>
                <a:srgbClr val="000000"/>
              </a:solidFill>
              <a:latin typeface="Verdana" panose="020B0604030504040204" pitchFamily="34" charset="0"/>
            </a:endParaRPr>
          </a:p>
          <a:p>
            <a:r>
              <a:rPr lang="es-CO" sz="1500" b="1" i="0" u="none" strike="noStrike" baseline="0" dirty="0">
                <a:solidFill>
                  <a:srgbClr val="000000"/>
                </a:solidFill>
                <a:latin typeface="Verdana" panose="020B0604030504040204" pitchFamily="34" charset="0"/>
              </a:rPr>
              <a:t>1.3.6.2 Revelaciones</a:t>
            </a:r>
          </a:p>
          <a:p>
            <a:pPr algn="l"/>
            <a:endParaRPr lang="es-CO" sz="1500" b="0" i="0" u="none" strike="noStrike" baseline="0" dirty="0">
              <a:solidFill>
                <a:srgbClr val="000000"/>
              </a:solidFill>
              <a:latin typeface="Verdana" panose="020B0604030504040204" pitchFamily="34" charset="0"/>
            </a:endParaRPr>
          </a:p>
          <a:p>
            <a:pPr algn="l"/>
            <a:r>
              <a:rPr lang="es-MX" sz="1500" dirty="0">
                <a:solidFill>
                  <a:srgbClr val="376D95"/>
                </a:solidFill>
                <a:latin typeface="Verdana" panose="020B0604030504040204" pitchFamily="34" charset="0"/>
              </a:rPr>
              <a:t>c) </a:t>
            </a:r>
            <a:r>
              <a:rPr lang="es-MX" sz="1800" b="0" i="0" u="none" strike="sngStrike" baseline="0" dirty="0">
                <a:solidFill>
                  <a:srgbClr val="871723"/>
                </a:solidFill>
                <a:latin typeface="Verdana" panose="020B0604030504040204" pitchFamily="34" charset="0"/>
              </a:rPr>
              <a:t>Las bases de medición utilizadas para la elaboración de los estados financieros y las otras</a:t>
            </a:r>
            <a:r>
              <a:rPr lang="es-MX" sz="1800" b="0" i="0" u="none" strike="noStrike" baseline="0" dirty="0">
                <a:solidFill>
                  <a:srgbClr val="871723"/>
                </a:solidFill>
                <a:latin typeface="Verdana" panose="020B0604030504040204" pitchFamily="34" charset="0"/>
              </a:rPr>
              <a:t> </a:t>
            </a:r>
            <a:r>
              <a:rPr lang="es-MX" sz="1800" b="0" i="0" u="none" strike="noStrike" baseline="0" dirty="0">
                <a:solidFill>
                  <a:srgbClr val="376D95"/>
                </a:solidFill>
                <a:latin typeface="Verdana" panose="020B0604030504040204" pitchFamily="34" charset="0"/>
              </a:rPr>
              <a:t>La información sobre </a:t>
            </a:r>
            <a:r>
              <a:rPr lang="es-MX" sz="1800" b="0" i="0" u="none" strike="noStrike" baseline="0" dirty="0">
                <a:solidFill>
                  <a:srgbClr val="000000"/>
                </a:solidFill>
                <a:latin typeface="Verdana" panose="020B0604030504040204" pitchFamily="34" charset="0"/>
              </a:rPr>
              <a:t>políticas contables </a:t>
            </a:r>
            <a:r>
              <a:rPr lang="es-MX" sz="1800" b="0" i="0" u="none" strike="sngStrike" baseline="0" dirty="0">
                <a:solidFill>
                  <a:srgbClr val="871723"/>
                </a:solidFill>
                <a:latin typeface="Verdana" panose="020B0604030504040204" pitchFamily="34" charset="0"/>
              </a:rPr>
              <a:t>utilizadas que sean relevantes </a:t>
            </a:r>
            <a:r>
              <a:rPr lang="es-MX" sz="1800" b="0" i="0" u="none" strike="sngStrike" baseline="0" dirty="0" err="1">
                <a:solidFill>
                  <a:srgbClr val="871723"/>
                </a:solidFill>
                <a:latin typeface="Verdana" panose="020B0604030504040204" pitchFamily="34" charset="0"/>
              </a:rPr>
              <a:t>para</a:t>
            </a:r>
            <a:r>
              <a:rPr lang="es-MX" sz="1800" b="0" i="0" u="none" strike="noStrike" baseline="0" dirty="0" err="1">
                <a:solidFill>
                  <a:srgbClr val="376D95"/>
                </a:solidFill>
                <a:latin typeface="Verdana" panose="020B0604030504040204" pitchFamily="34" charset="0"/>
              </a:rPr>
              <a:t>aplicadas</a:t>
            </a:r>
            <a:r>
              <a:rPr lang="es-MX" sz="1800" b="0" i="0" u="none" strike="noStrike" baseline="0" dirty="0">
                <a:solidFill>
                  <a:srgbClr val="376D95"/>
                </a:solidFill>
                <a:latin typeface="Verdana" panose="020B0604030504040204" pitchFamily="34" charset="0"/>
              </a:rPr>
              <a:t> a los hechos económicos materiales. </a:t>
            </a:r>
          </a:p>
          <a:p>
            <a:endParaRPr lang="es-MX" sz="1500" b="0" i="0" u="none" strike="noStrike" baseline="0" dirty="0">
              <a:solidFill>
                <a:srgbClr val="376D95"/>
              </a:solidFill>
              <a:latin typeface="Verdana" panose="020B0604030504040204" pitchFamily="34" charset="0"/>
            </a:endParaRPr>
          </a:p>
          <a:p>
            <a:pPr algn="l"/>
            <a:r>
              <a:rPr lang="es-MX" sz="1800" b="0" i="0" u="none" strike="noStrike" baseline="0" dirty="0">
                <a:solidFill>
                  <a:srgbClr val="376D95"/>
                </a:solidFill>
                <a:latin typeface="Verdana" panose="020B0604030504040204" pitchFamily="34" charset="0"/>
              </a:rPr>
              <a:t>d) La información material sobre políticas contables relacionada con hechos económicos no materiales. Es probable que la información sobre políticas contables sea material si está relacionada con </a:t>
            </a:r>
          </a:p>
          <a:p>
            <a:pPr marL="400050" indent="-400050" algn="l">
              <a:buAutoNum type="romanLcParenR"/>
            </a:pPr>
            <a:r>
              <a:rPr lang="es-MX" sz="1800" b="0" i="0" u="none" strike="noStrike" baseline="0" dirty="0">
                <a:solidFill>
                  <a:srgbClr val="376D95"/>
                </a:solidFill>
                <a:latin typeface="Verdana" panose="020B0604030504040204" pitchFamily="34" charset="0"/>
              </a:rPr>
              <a:t>un cambio de política contable que ocurre durante el periodo producto de una modificación al Marco Normativo para Entidades de Gobierno o de una decisión de la entidad, </a:t>
            </a:r>
          </a:p>
          <a:p>
            <a:pPr marL="400050" indent="-400050" algn="l">
              <a:buAutoNum type="romanLcParenR"/>
            </a:pPr>
            <a:r>
              <a:rPr lang="es-MX" sz="1800" b="0" i="0" u="none" strike="noStrike" baseline="0" dirty="0">
                <a:solidFill>
                  <a:srgbClr val="376D95"/>
                </a:solidFill>
                <a:latin typeface="Verdana" panose="020B0604030504040204" pitchFamily="34" charset="0"/>
              </a:rPr>
              <a:t>un hecho económico regulado por la Contaduría General de la Nación cuya aplicación inició durante el periodo contable, </a:t>
            </a:r>
          </a:p>
          <a:p>
            <a:pPr marL="400050" indent="-400050" algn="l">
              <a:buAutoNum type="romanLcParenR"/>
            </a:pPr>
            <a:r>
              <a:rPr lang="es-MX" sz="1800" b="0" i="0" u="none" strike="noStrike" baseline="0" dirty="0">
                <a:solidFill>
                  <a:srgbClr val="376D95"/>
                </a:solidFill>
                <a:latin typeface="Verdana" panose="020B0604030504040204" pitchFamily="34" charset="0"/>
              </a:rPr>
              <a:t>un juicio o supuesto significativo al aplicar una política contable, o </a:t>
            </a:r>
          </a:p>
          <a:p>
            <a:pPr marL="400050" indent="-400050" algn="l">
              <a:buAutoNum type="romanLcParenR"/>
            </a:pPr>
            <a:r>
              <a:rPr lang="es-MX" sz="1800" dirty="0">
                <a:solidFill>
                  <a:srgbClr val="376D95"/>
                </a:solidFill>
                <a:latin typeface="Verdana" panose="020B0604030504040204" pitchFamily="34" charset="0"/>
              </a:rPr>
              <a:t>u</a:t>
            </a:r>
            <a:r>
              <a:rPr lang="es-MX" sz="1800" b="0" i="0" u="none" strike="noStrike" baseline="0" dirty="0">
                <a:solidFill>
                  <a:srgbClr val="376D95"/>
                </a:solidFill>
                <a:latin typeface="Verdana" panose="020B0604030504040204" pitchFamily="34" charset="0"/>
              </a:rPr>
              <a:t>n hecho complejo cuya información sobre políticas contables facilite la comprensión por parte de los usuarios. </a:t>
            </a:r>
          </a:p>
          <a:p>
            <a:endParaRPr lang="es-MX" sz="1800" b="0" i="0" u="none" strike="noStrike" baseline="0" dirty="0">
              <a:solidFill>
                <a:srgbClr val="376D95"/>
              </a:solidFill>
              <a:latin typeface="Verdana" panose="020B0604030504040204" pitchFamily="34" charset="0"/>
            </a:endParaRPr>
          </a:p>
          <a:p>
            <a:endParaRPr lang="es-MX" sz="1500" b="0" i="0" u="none" strike="noStrike" baseline="0" dirty="0">
              <a:solidFill>
                <a:srgbClr val="376D95"/>
              </a:solidFill>
              <a:latin typeface="Verdana" panose="020B0604030504040204" pitchFamily="34" charset="0"/>
            </a:endParaRPr>
          </a:p>
          <a:p>
            <a:r>
              <a:rPr lang="es-MX" sz="1500" b="0" i="0" u="none" strike="noStrike" baseline="0" dirty="0">
                <a:solidFill>
                  <a:srgbClr val="376D95"/>
                </a:solidFill>
                <a:latin typeface="Verdana" panose="020B0604030504040204" pitchFamily="34" charset="0"/>
              </a:rPr>
              <a:t> </a:t>
            </a:r>
          </a:p>
          <a:p>
            <a:pPr algn="l"/>
            <a:endParaRPr lang="es-MX" sz="1500" b="0" i="0" u="none" strike="noStrike" baseline="0" dirty="0">
              <a:solidFill>
                <a:srgbClr val="000000"/>
              </a:solidFill>
              <a:latin typeface="Verdana" panose="020B0604030504040204" pitchFamily="34" charset="0"/>
            </a:endParaRPr>
          </a:p>
        </p:txBody>
      </p:sp>
    </p:spTree>
    <p:extLst>
      <p:ext uri="{BB962C8B-B14F-4D97-AF65-F5344CB8AC3E}">
        <p14:creationId xmlns:p14="http://schemas.microsoft.com/office/powerpoint/2010/main" val="286529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AutoShape 15" descr="data:image/jpeg;base64,/9j/4AAQSkZJRgABAQAAAQABAAD/2wCEAAkGBxAQDxANDxAPDw4QDxAQDg0PDA8PDw8OFREWFhYSFBQYHCggGBolGxQUIT0hJSkrLi4uFx8zODMsNygtLisBCgoKDg0OGhAQGywmHyQsLDQtMDc3LCwvLC4sLDQsLy0sLTQsLDEsLDAsLDQsLC0sLCwsLCwsLCwsLCwsLCwsLP/AABEIAOEA4QMBEQACEQEDEQH/xAAbAAEAAgMBAQAAAAAAAAAAAAAAAQYDBAUCB//EAEAQAAICAQEEBgYHBgUFAAAAAAABAgMRBAUSITEGE0FRYZEiMlJxgbEjQnKCocHRBxRDYuHxFTM0ssIWJFNz8P/EABoBAQADAQEBAAAAAAAAAAAAAAACAwQBBQb/xAAxEQEAAgEDAgMGAwkAAAAAAAAAAQIDBBExEiEFE0FCUWFxsdEiMpEUIzNicoGhwfH/2gAMAwEAAhEDEQA/APuAAAAAAAAAAAAAAAAAAAAAAAAAAAAAAAAAAAAAAAAAc3be3tNo4b+ptjXn1Y85zfdGK4sha8V5X4NNkzTtSPsq8v2h7zfU6K2cF9aVtdba790r86fSG6vhtOLZI3/V1di9NdNqJqmanprperXbjEn3RkuDZ2uasztPaVefwzLjr11mLV98fZZS55wAAAAAAAAAAAAAAAAAAAAABIEASBAEgVvpp0ojs+lbq6zVXNx09HtS9qX8qK736e0ctWl03mzNrdqxzP8Ar5vnej0jtnLU6ubv1c+LnLjGC9mtfVSK4p6zy15NTvHRSNqx6ff3s04uEs93k0dlGtmDaVULI8GsvisPin3ruZXesWhv02e2O28L1+zrbs9TRKi5uV+mahKT52Vv1ZPx4Y+BPBeZjpnmGPxXS1x3jLj/AC27/KfWFuNDyUgAIAAAAACQIAASAAAAIAASAAgAAAAY9TqI1wlbN7sIRcpSfZFLLOTO0bpVrNrRWOZfHapz12os2pcnmz0NNB/w9Mn6KXi+fxKaRvPVL0dXeMcRgpxHPxlmsi48S2WOsteV7te7nEV9bC4vuX6/3IbLott2eqZbstyeXF8Mt8vEjML6XbnRvXPSbTq3v8vURdUn2PtjLzx5lEW6MsfF6eTF+0aG0etZ3h9aNz5gAAAIckuYHjrUBKsA9KQEgAAAAAAAAAEgAIAAAAFL/alq3+616KDxPW3RqeOaqj6U/wAFj4lOXvtX3vQ0EdM2zT7Mf5ntDiQpUIqMVhRSSS7Ei2I2YbW6p3loa95xBcHLhntS7X5Y8zkp1naN2CWhnuuUIScY83GLaQcizSutfqy5rk8cUcmF1btPVa5ylp/aqm2pdrWYtfIxZ4/FV9F4XbfDk39z7dsPaEdRSpxeXFuua7VZB4afz+Jtpbqjd81qMM4skxLoE1ABjvtUVl/Bd7A50tTl5bAmNwGSNoGRWAZabuOH8AM4AAAAAAAAABIEAAJAgChdJqv3jbNFfZptHKeP57J4+UUUWn978oenjrtop/mt9IZ7tmy7EW9Tz+iXAeklKc5YeI4jnxfpP5ryETDt4mOy1uUKNPl4UIQ48uLx82wi+a66O/Jzhc4yfOEsOOcdi7A45MYSeohXLdzlZcF2NmTN3yR8H0vh0eXo7Wn2lp6MdJZaXU2zS36LpydlaeHnPCcfHHmiNLzS3wWajSV1OKscWjj7LlT0vsjOKvphXXJr6VTluqtv18td3E0Rmj1ePfw63sd3b2V0h0mqk4UXQnNcXDjGWO/dfHBZXJW3EsubS5sMb3rMQ1tr6v6RwXKPD4k2dpq8DJG8DLG4DIrgPXXgdeizeipd6A9gAAAAAAkCAJAgAAAAUTWRf+OXYzx0VOPcpSyZrfxZ+T1q99DX+qfpDqzVvYn5EmRyNnztSnuxz6fH0c/ViErR3a+29PZqIKEoSjh5WMpP3rJ2L7K5xxKm7T2XbTmUoNwWXvYTSXbl/wBiXXGyFcVrWiseriaC3Ds1D7PU+01iK+HF/AyV7zNpfSZoila4K+jNotR6S8jsV3Rtl6YfQnqoOuuDeHGuMXl5/wDuZbanZ5uLUWi0zDlbVl1K02pqxC6Go3I2wbU3CfBruwU3rNYiYelgzRmval+9Zjj5OnLatnWpW4l1jaU0t17/ADw1y44ZfTLO+0vP1OhxeXOTFPHMN6GoNDx2aF4GeNwGRXgHeB39jSzSn4yx5gbwAAAAAAJAgAAAAAAFP6S2rS7S0etkvorarNLY+6ed+Hzl5IzZZ6bxZ62jr52lyYo5iYtH0lvajpDFerHzZLzFFdN75Vqzbc63NR4RnJvh2S/tjyI7r/KaF2v1NvqKb8eKXmcPKVLpHrL5TWj6zfnPHWQhJyUU3wi+9vuK7finphv0+KuCvnX/ALN3/o6+MIPUzjpasZjBrrNRY+2XVppRX2mvcXxinhgvrqxMzzLBqejyrmpaeV1sVFS37YQhFS7YuMW38TvRsqnU+ZHfs15avUQzvReFzknlJd43drEejHbthW20wT+iofWSftWdi8yufxTs1YonFS1p5nh2Y7Ud1tVa47kutm+6KTS82zsV3tCFr9GG0z69nbq1BpeM267wM8bwPavAh3gXfZdLhTXF893L97eX8wNoAAAAAAAAAAAAAADmdI9jQ1umnppvG9hwmuddkXmMl8SF6ReuzRpNRbT5YyR/2FA0j6ub02vk6L4cFvLdrvXZKE3weTJE7drPetjrkjzMHeJ/WPnD3tTaeioi0mpS74yTefFvgLZKxw7i0mW/o5Glu12031GkjONecT1MvRorj4yx6T8EKxbJwnmth0kb3nefcvPRXoJpdB9M279QuLusWFF9rjHs9/E1UxxTh4Gq1mTPO88K/tjUu+6Vj5N+iu6K5IsZDRtReXyXP3AhzatN105xs01ltM20t2mclut8OKRCIhfbJasxsuN/7P8AZ11MIvTLTzUY8aXuSXDk+aZ3ogjU5N95ndg13QejT6Xd0VbVkG5zcpOdlyxxy3zfchFYhDJltk/MqKkSVs0LQM0bwPf7wB3Oi+znfYrZL6Kt83ynNcooC8AAAAAAAAAAACQAAAAA1dfs+m+PV31V2w9mcFJfictWJ5WY8t8c70mYlyaehezYS346OjK5ZhlL4MrjDSPRpt4jqbRtN5d2mqMIqMIxhFcoxiope5ItY5mZneUaiG9CUVwbjJJ+LWA4+R62+VVjqlFqcZbss8MM5M7LMeObztBCyU2oT4RbWd3nu54kd91vlxTvL61pXDq4dXjq91bndu44E2bfd5s1tUedkF4byyBgltehfxPKE38kBUdsaSm26VlUXFS4y4YUpdrx2AaUtlLHBvyA0NTopxaSjKWXiO7Ftt92AO5sTojbNqzU/RV/+LKdkl4+z8/cBeaKYwioQSjGKworkkBkAAAAAAAAAAAEAAAAAAAAAAFX6d7Prlp3c4rrYyilPHFxb5PvDsTMTvCj6SWMLuOREQlfJa3LsU6yShu7zwuSy8I6g8w1XpJLm2B04PIGzXWBmVSAyQgv6gdPSazGIyeV39qA6IAAAAAAAAAAAASAAAAAAAAAAaG2tB+8UTpT3XLDjJ8lJPKz4AUK3orrYPhVGfjC2HHzaAwW7M1sVx0t33Yqz/a2A2XppqUpWRlCSeNycXGUfenyA71MQNysD1ZLAGlZqcATTq8gWHZes3luPn9V/kB0gAAAAAAAAAABAAAAAAAAAAAAAeLbFGMpvlGLk/clkCjbzlKU3zlJyfvbyBs1gbEGB5um8AcK+i6y6FVWHKbws8ku9+AGFXzqslVanCyDxKL+fivEDu7O1mcceIFs0d+/HPb2/qBnAAAAAAAAAAAAAAAAAAAAAAAc7b9u7RJds2o/Dm/wQFWiBmgwM0WB5sYG10YoTussfOMEl4bz/oBs9KNgLVQ34YjqIL0JclJexLw+QFE0l06puFicJweJQksNMC5bJ2knjjxAsdViksoD2AAAAAAAAAAAJAAQAAkCAAEgQBwelFv+XD7Un8kBXetAz12AbEJATJAbfRyzdvlD24fin/VgWUDmba2HTql6a3bEsRuj668H3rwYFJ1mnu0VijavRb9C1epP9H4AblfSRKON7D94Ex6S9u8394DYXSxLlJ+7mBYthbRlqK3Y4SglLEXJY3ljmvADpgQBIAABAAAAAAAAAAAAAVLpZb9Ml3QX5gVud4GejUAdCmwDYUgNrYUM6lP2YSb/AAQFoAAYNbpK7q5VWxU4SXFP5rufiB8+270LsqzZp3K6rm4fxYr/AJAViMUn7uwDs7K2s62uSA+hbG2oropN+l2eIHUAAAAAAAAAAAAAAAAAAFJ6YS+nf2I/ICq3zA86bVreSYFg0k8oDfggOl0eWLZ/+v8A5ICwgAAADlbS6O6XUNytqW++dkJShL4uPP4gVfa3QiVf0mmlKxLnVPG/918mBHR/Zut6yCdUqa4yTlOeI+inyS7QL8AAAAAEgAAAAAAAAAAABROmb/7h/Yj8gKvcBoyqcpKMVmTaUcd7fAC2X6SWmt6mbz6MWpd+Y8fxyvgBv0SygOjsaWL4/wAya/P8gLKAAAAAEASBAAABIACAAAAAAAAAAAAAonTL/Uy+zD5AVqaA3+iWjVmtqzyhmx/d5fjgC1dNNNnqrlzTcJe58V8mBx9Hb2AdPTz3Zwn3Si37s8QLZkAAAAAAAAAAAAJAgAAAAAAAAAAAAKF0u/1M/dD/AGoCvWMCw9AKs6iyfZGprzkv0AtfSKjf01mOLilNfB8fwyBR67cMDpae9NYAuOht364S74rPvXBgZwAAAAAAAAAAAAAAAAAAAAAGQAACi9IXvX2P+bHkkvyAr+oQFv6AafFVtvtTUV7or+oFqnFNOL5NNP3MD5pqaHXZOt84TlHyfBgeqW1yAuXRi3NUl7M/wa/uB2AAAAAAAAJAgAAAAAAAAAAAQBIGrrdYq13yfJeHeBy57dlF8YqS8HhgVnWW7+Zc8tt+8Dk38wPofRWjc0lS7ZJzf3n+mAOvkCldLNPu6jfXKyCl95cH+QHLriBZ+ik8dZHvUX5Z/UCxAMgAAAAAAAAAADzkBkCMgMgN4BkBkBvARvAcvbWz5WpTqklZFY3ZerNd2ex+IFQ1mpnW9y2Mq590lz9z5P4Aayt54YGrauIH1DRx3aq4+zXBeUUBm3gOB0trzCqfapuPwa/oByNNpMgdjZ9aqmp73ZiSxzQHdrtUllPKAlSAneAZAJgTkBkBkBkAAyBjyA3gI3gIcwPLmA6wCOtA8yuA8vUIDw9ZFdqA1tVqqJxcLernHtjJJr8QK5rtlaR8ab+pfsuW/X5PivMDmVbOsdsYudUq2+NkLFwj28Hxz5gXxa+PY0B6/fF3gc7b96lQ37Moy+GQK1ZtyFa5pvwAw07W1FrxTVOfui8efIC4bC62Fb6/CnJ5UIy3t1Y7X3gdLrgJVwEq0D0rAJ6wCd8Cd8BvASpAN4DzgCMARgCHEDy4geXADy4AeXWB4lQBglok+YGGeyoP6oGJ7Gr9heQELZMOxLyA9f4djkB5/cZdjAxWaC58p4+AHOlsC/O9Gdaff1Mf0A2qNBrFzti19kDo06e1es0/cBsxqkBkVbAyKDAlRYHtRA9JASkB6QEgSB7wBGAGAG6BG6A3QI3AG4BDgA3AI6sB1QEdUBLrAjqgHVAOrAdWAVYE9WA6sCdwCdwBuAN0Cd0CVEBugTuge8ARgBgBgBgBgBgBgBgA0A3QGAGAGADQDAEYAndAjAE4AYAYAYAYAYAYAYAYAYA9AAAAAAAAAADAACAJAAQBOAGAAAAAAAAAAAAAAAAAAAAAAAAAAAAAAAAAAAAAAAAAAAAAAAAAf//Z">
            <a:extLst>
              <a:ext uri="{FF2B5EF4-FFF2-40B4-BE49-F238E27FC236}">
                <a16:creationId xmlns:a16="http://schemas.microsoft.com/office/drawing/2014/main" id="{B2351994-9680-655E-560F-F3EA985A917F}"/>
              </a:ext>
            </a:extLst>
          </p:cNvPr>
          <p:cNvSpPr>
            <a:spLocks noChangeAspect="1" noChangeArrowheads="1"/>
          </p:cNvSpPr>
          <p:nvPr/>
        </p:nvSpPr>
        <p:spPr bwMode="auto">
          <a:xfrm>
            <a:off x="471488" y="144463"/>
            <a:ext cx="2873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CO" altLang="es-CO">
              <a:solidFill>
                <a:srgbClr val="000000"/>
              </a:solidFill>
            </a:endParaRPr>
          </a:p>
        </p:txBody>
      </p:sp>
      <p:sp>
        <p:nvSpPr>
          <p:cNvPr id="2" name="CuadroTexto 8">
            <a:extLst>
              <a:ext uri="{FF2B5EF4-FFF2-40B4-BE49-F238E27FC236}">
                <a16:creationId xmlns:a16="http://schemas.microsoft.com/office/drawing/2014/main" id="{B8A19078-8803-AC78-0735-D0CBC2433B3E}"/>
              </a:ext>
            </a:extLst>
          </p:cNvPr>
          <p:cNvSpPr txBox="1">
            <a:spLocks noChangeArrowheads="1"/>
          </p:cNvSpPr>
          <p:nvPr/>
        </p:nvSpPr>
        <p:spPr bwMode="auto">
          <a:xfrm>
            <a:off x="471488" y="75775"/>
            <a:ext cx="604867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s-CO"/>
            </a:defPPr>
            <a:lvl1pPr algn="just">
              <a:defRPr sz="2000" b="1" i="1">
                <a:solidFill>
                  <a:srgbClr val="1F497D"/>
                </a:solidFill>
                <a:latin typeface="Arial titulos"/>
              </a:defRPr>
            </a:lvl1pPr>
          </a:lstStyle>
          <a:p>
            <a:r>
              <a:rPr lang="es-CO" altLang="es-CO" dirty="0"/>
              <a:t>Notas a los EEFF</a:t>
            </a:r>
          </a:p>
        </p:txBody>
      </p:sp>
      <p:sp>
        <p:nvSpPr>
          <p:cNvPr id="4" name="Rectángulo: esquinas redondeadas 3">
            <a:extLst>
              <a:ext uri="{FF2B5EF4-FFF2-40B4-BE49-F238E27FC236}">
                <a16:creationId xmlns:a16="http://schemas.microsoft.com/office/drawing/2014/main" id="{9977263E-49AE-0589-1C7D-5A3B97C44152}"/>
              </a:ext>
            </a:extLst>
          </p:cNvPr>
          <p:cNvSpPr/>
          <p:nvPr/>
        </p:nvSpPr>
        <p:spPr>
          <a:xfrm>
            <a:off x="313072" y="548681"/>
            <a:ext cx="8579408" cy="2952328"/>
          </a:xfrm>
          <a:prstGeom prst="roundRect">
            <a:avLst/>
          </a:prstGeom>
          <a:ln w="19050">
            <a:prstDash val="sysDot"/>
          </a:ln>
        </p:spPr>
        <p:style>
          <a:lnRef idx="2">
            <a:schemeClr val="accent1"/>
          </a:lnRef>
          <a:fillRef idx="1">
            <a:schemeClr val="lt1"/>
          </a:fillRef>
          <a:effectRef idx="0">
            <a:schemeClr val="accent1"/>
          </a:effectRef>
          <a:fontRef idx="minor">
            <a:schemeClr val="dk1"/>
          </a:fontRef>
        </p:style>
        <p:txBody>
          <a:bodyPr rtlCol="0" anchor="ctr"/>
          <a:lstStyle/>
          <a:p>
            <a:r>
              <a:rPr lang="es-CO" sz="1500" b="1" i="0" u="none" strike="noStrike" baseline="0" dirty="0">
                <a:solidFill>
                  <a:srgbClr val="000000"/>
                </a:solidFill>
                <a:latin typeface="Verdana" panose="020B0604030504040204" pitchFamily="34" charset="0"/>
              </a:rPr>
              <a:t>1.3.6.2 Revelaciones</a:t>
            </a:r>
          </a:p>
          <a:p>
            <a:pPr algn="l"/>
            <a:endParaRPr lang="es-CO" sz="1500" b="0" i="0" u="none" strike="noStrike" baseline="0" dirty="0">
              <a:solidFill>
                <a:srgbClr val="000000"/>
              </a:solidFill>
              <a:latin typeface="Verdana" panose="020B0604030504040204" pitchFamily="34" charset="0"/>
            </a:endParaRPr>
          </a:p>
          <a:p>
            <a:pPr algn="l"/>
            <a:r>
              <a:rPr lang="es-MX" sz="1500" dirty="0">
                <a:solidFill>
                  <a:srgbClr val="376D95"/>
                </a:solidFill>
                <a:latin typeface="Verdana" panose="020B0604030504040204" pitchFamily="34" charset="0"/>
              </a:rPr>
              <a:t>e) </a:t>
            </a:r>
            <a:r>
              <a:rPr lang="es-MX" sz="1800" b="0" i="0" u="none" strike="noStrike" baseline="0" dirty="0">
                <a:solidFill>
                  <a:srgbClr val="000000"/>
                </a:solidFill>
                <a:latin typeface="Verdana" panose="020B0604030504040204" pitchFamily="34" charset="0"/>
              </a:rPr>
              <a:t>Los juicios, diferentes de aquellos que involucren estimaciones, que la administración haya realizado en el proceso de aplicación de las políticas contables de la entidad y que tengan un efecto significativo sobre los importes reconocidos en los estados financieros, en </a:t>
            </a:r>
            <a:r>
              <a:rPr lang="es-MX" sz="1800" b="0" i="0" u="none" strike="sngStrike" baseline="0" dirty="0">
                <a:solidFill>
                  <a:srgbClr val="871723"/>
                </a:solidFill>
                <a:latin typeface="Verdana" panose="020B0604030504040204" pitchFamily="34" charset="0"/>
              </a:rPr>
              <a:t>el resumen de </a:t>
            </a:r>
            <a:r>
              <a:rPr lang="es-MX" sz="1800" b="0" i="0" u="none" strike="sngStrike" baseline="0" dirty="0" err="1">
                <a:solidFill>
                  <a:srgbClr val="871723"/>
                </a:solidFill>
                <a:latin typeface="Verdana" panose="020B0604030504040204" pitchFamily="34" charset="0"/>
              </a:rPr>
              <a:t>las</a:t>
            </a:r>
            <a:r>
              <a:rPr lang="es-MX" sz="1800" b="0" i="0" u="none" strike="noStrike" baseline="0" dirty="0" err="1">
                <a:solidFill>
                  <a:srgbClr val="376D95"/>
                </a:solidFill>
                <a:latin typeface="Verdana" panose="020B0604030504040204" pitchFamily="34" charset="0"/>
              </a:rPr>
              <a:t>la</a:t>
            </a:r>
            <a:r>
              <a:rPr lang="es-MX" sz="1800" b="0" i="0" u="none" strike="noStrike" baseline="0" dirty="0">
                <a:solidFill>
                  <a:srgbClr val="376D95"/>
                </a:solidFill>
                <a:latin typeface="Verdana" panose="020B0604030504040204" pitchFamily="34" charset="0"/>
              </a:rPr>
              <a:t> información sobre </a:t>
            </a:r>
            <a:r>
              <a:rPr lang="es-MX" sz="1800" b="0" i="0" u="none" strike="noStrike" baseline="0" dirty="0">
                <a:solidFill>
                  <a:srgbClr val="000000"/>
                </a:solidFill>
                <a:latin typeface="Verdana" panose="020B0604030504040204" pitchFamily="34" charset="0"/>
              </a:rPr>
              <a:t>políticas contables </a:t>
            </a:r>
            <a:r>
              <a:rPr lang="es-MX" sz="1800" b="0" i="0" u="none" strike="sngStrike" baseline="0" dirty="0">
                <a:solidFill>
                  <a:srgbClr val="871723"/>
                </a:solidFill>
                <a:latin typeface="Verdana" panose="020B0604030504040204" pitchFamily="34" charset="0"/>
              </a:rPr>
              <a:t>significativas</a:t>
            </a:r>
            <a:r>
              <a:rPr lang="es-MX" sz="1800" b="0" i="0" u="none" strike="noStrike" baseline="0" dirty="0">
                <a:solidFill>
                  <a:srgbClr val="871723"/>
                </a:solidFill>
                <a:latin typeface="Verdana" panose="020B0604030504040204" pitchFamily="34" charset="0"/>
              </a:rPr>
              <a:t> </a:t>
            </a:r>
            <a:r>
              <a:rPr lang="es-MX" sz="1800" b="0" i="0" u="none" strike="noStrike" baseline="0" dirty="0">
                <a:solidFill>
                  <a:srgbClr val="000000"/>
                </a:solidFill>
                <a:latin typeface="Verdana" panose="020B0604030504040204" pitchFamily="34" charset="0"/>
              </a:rPr>
              <a:t>o en otras notas. </a:t>
            </a:r>
          </a:p>
        </p:txBody>
      </p:sp>
    </p:spTree>
    <p:extLst>
      <p:ext uri="{BB962C8B-B14F-4D97-AF65-F5344CB8AC3E}">
        <p14:creationId xmlns:p14="http://schemas.microsoft.com/office/powerpoint/2010/main" val="27235026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 name="Slide Number Placeholder 3">
            <a:extLst>
              <a:ext uri="{FF2B5EF4-FFF2-40B4-BE49-F238E27FC236}">
                <a16:creationId xmlns:a16="http://schemas.microsoft.com/office/drawing/2014/main" id="{73777657-44FD-BDC6-EA40-A32E03F99044}"/>
              </a:ext>
            </a:extLst>
          </p:cNvPr>
          <p:cNvSpPr>
            <a:spLocks noGrp="1"/>
          </p:cNvSpPr>
          <p:nvPr>
            <p:ph type="sldNum" sz="quarter" idx="12"/>
          </p:nvPr>
        </p:nvSpPr>
        <p:spPr>
          <a:xfrm>
            <a:off x="-625348" y="5451446"/>
            <a:ext cx="439241" cy="390437"/>
          </a:xfrm>
        </p:spPr>
        <p:txBody>
          <a:bodyPr/>
          <a:lstStyle/>
          <a:p>
            <a:fld id="{F68327C5-B821-4FE9-A59A-A60D9EB59A9A}" type="slidenum">
              <a:rPr lang="en-US" smtClean="0"/>
              <a:pPr/>
              <a:t>42</a:t>
            </a:fld>
            <a:endParaRPr lang="en-US" dirty="0"/>
          </a:p>
        </p:txBody>
      </p:sp>
      <p:sp>
        <p:nvSpPr>
          <p:cNvPr id="16400" name="CuadroTexto 8">
            <a:extLst>
              <a:ext uri="{FF2B5EF4-FFF2-40B4-BE49-F238E27FC236}">
                <a16:creationId xmlns:a16="http://schemas.microsoft.com/office/drawing/2014/main" id="{E9D206B3-41EB-C700-0715-4A829C626159}"/>
              </a:ext>
            </a:extLst>
          </p:cNvPr>
          <p:cNvSpPr txBox="1">
            <a:spLocks noChangeArrowheads="1"/>
          </p:cNvSpPr>
          <p:nvPr/>
        </p:nvSpPr>
        <p:spPr bwMode="auto">
          <a:xfrm>
            <a:off x="609232" y="138943"/>
            <a:ext cx="559569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s-CO"/>
            </a:defPPr>
            <a:lvl1pPr algn="just">
              <a:defRPr sz="2000" b="1" i="1">
                <a:solidFill>
                  <a:srgbClr val="1F497D"/>
                </a:solidFill>
                <a:latin typeface="Arial titulos"/>
              </a:defRPr>
            </a:lvl1pPr>
          </a:lstStyle>
          <a:p>
            <a:r>
              <a:rPr lang="es-CO" altLang="es-CO" sz="1600" dirty="0"/>
              <a:t>Cambios en las normas más significativas ER y otros  para la UTP</a:t>
            </a:r>
          </a:p>
        </p:txBody>
      </p:sp>
      <p:sp>
        <p:nvSpPr>
          <p:cNvPr id="2" name="CuadroTexto 8">
            <a:extLst>
              <a:ext uri="{FF2B5EF4-FFF2-40B4-BE49-F238E27FC236}">
                <a16:creationId xmlns:a16="http://schemas.microsoft.com/office/drawing/2014/main" id="{9B63ACCC-75C5-BDC6-34E9-765FC18BA66C}"/>
              </a:ext>
            </a:extLst>
          </p:cNvPr>
          <p:cNvSpPr txBox="1">
            <a:spLocks noChangeArrowheads="1"/>
          </p:cNvSpPr>
          <p:nvPr/>
        </p:nvSpPr>
        <p:spPr bwMode="auto">
          <a:xfrm>
            <a:off x="3612642" y="2708920"/>
            <a:ext cx="2592289" cy="707886"/>
          </a:xfrm>
          <a:prstGeom prst="rect">
            <a:avLst/>
          </a:prstGeom>
          <a:solidFill>
            <a:srgbClr val="003A6A"/>
          </a:solidFill>
          <a:ln/>
        </p:spPr>
        <p:style>
          <a:lnRef idx="0">
            <a:schemeClr val="accent1"/>
          </a:lnRef>
          <a:fillRef idx="3">
            <a:schemeClr val="accent1"/>
          </a:fillRef>
          <a:effectRef idx="3">
            <a:schemeClr val="accent1"/>
          </a:effectRef>
          <a:fontRef idx="minor">
            <a:schemeClr val="lt1"/>
          </a:fontRef>
        </p:style>
        <p:txBody>
          <a:bodyPr wrap="square">
            <a:spAutoFit/>
          </a:bodyPr>
          <a:lstStyle>
            <a:defPPr>
              <a:defRPr lang="es-CO"/>
            </a:defPPr>
            <a:lvl1pPr algn="just">
              <a:defRPr sz="2000" b="1" i="1">
                <a:solidFill>
                  <a:srgbClr val="1F497D"/>
                </a:solidFill>
                <a:latin typeface="Arial titulos"/>
              </a:defRPr>
            </a:lvl1pPr>
          </a:lstStyle>
          <a:p>
            <a:pPr algn="ctr"/>
            <a:r>
              <a:rPr lang="en-US" sz="2000" b="1" noProof="1">
                <a:solidFill>
                  <a:schemeClr val="bg1"/>
                </a:solidFill>
              </a:rPr>
              <a:t>Estimaciones Contables</a:t>
            </a:r>
          </a:p>
        </p:txBody>
      </p:sp>
    </p:spTree>
    <p:extLst>
      <p:ext uri="{BB962C8B-B14F-4D97-AF65-F5344CB8AC3E}">
        <p14:creationId xmlns:p14="http://schemas.microsoft.com/office/powerpoint/2010/main" val="37366756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AutoShape 15" descr="data:image/jpeg;base64,/9j/4AAQSkZJRgABAQAAAQABAAD/2wCEAAkGBxAQDxANDxAPDw4QDxAQDg0PDA8PDw8OFREWFhYSFBQYHCggGBolGxQUIT0hJSkrLi4uFx8zODMsNygtLisBCgoKDg0OGhAQGywmHyQsLDQtMDc3LCwvLC4sLDQsLy0sLTQsLDEsLDAsLDQsLC0sLCwsLCwsLCwsLCwsLCwsLP/AABEIAOEA4QMBEQACEQEDEQH/xAAbAAEAAgMBAQAAAAAAAAAAAAAAAQYDBAUCB//EAEAQAAICAQEEBgYHBgUFAAAAAAABAgMRBAUSITEGE0FRYZEiMlJxgbEjQnKCocHRBxRDYuHxFTM0ssIWJFNz8P/EABoBAQADAQEBAAAAAAAAAAAAAAACAwQBBQb/xAAxEQEAAgEDAgMGAwkAAAAAAAAAAQIDBBExEiEFE0FCUWFxsdEiMpEUIzNicoGhwfH/2gAMAwEAAhEDEQA/APuAAAAAAAAAAAAAAAAAAAAAAAAAAAAAAAAAAAAAAAAAc3be3tNo4b+ptjXn1Y85zfdGK4sha8V5X4NNkzTtSPsq8v2h7zfU6K2cF9aVtdba790r86fSG6vhtOLZI3/V1di9NdNqJqmanprperXbjEn3RkuDZ2uasztPaVefwzLjr11mLV98fZZS55wAAAAAAAAAAAAAAAAAAAAABIEASBAEgVvpp0ojs+lbq6zVXNx09HtS9qX8qK736e0ctWl03mzNrdqxzP8Ar5vnej0jtnLU6ubv1c+LnLjGC9mtfVSK4p6zy15NTvHRSNqx6ff3s04uEs93k0dlGtmDaVULI8GsvisPin3ruZXesWhv02e2O28L1+zrbs9TRKi5uV+mahKT52Vv1ZPx4Y+BPBeZjpnmGPxXS1x3jLj/AC27/KfWFuNDyUgAIAAAAACQIAASAAAAIAASAAgAAAAY9TqI1wlbN7sIRcpSfZFLLOTO0bpVrNrRWOZfHapz12os2pcnmz0NNB/w9Mn6KXi+fxKaRvPVL0dXeMcRgpxHPxlmsi48S2WOsteV7te7nEV9bC4vuX6/3IbLott2eqZbstyeXF8Mt8vEjML6XbnRvXPSbTq3v8vURdUn2PtjLzx5lEW6MsfF6eTF+0aG0etZ3h9aNz5gAAAIckuYHjrUBKsA9KQEgAAAAAAAAAEgAIAAAAFL/alq3+616KDxPW3RqeOaqj6U/wAFj4lOXvtX3vQ0EdM2zT7Mf5ntDiQpUIqMVhRSSS7Ei2I2YbW6p3loa95xBcHLhntS7X5Y8zkp1naN2CWhnuuUIScY83GLaQcizSutfqy5rk8cUcmF1btPVa5ylp/aqm2pdrWYtfIxZ4/FV9F4XbfDk39z7dsPaEdRSpxeXFuua7VZB4afz+Jtpbqjd81qMM4skxLoE1ABjvtUVl/Bd7A50tTl5bAmNwGSNoGRWAZabuOH8AM4AAAAAAAAABIEAAJAgChdJqv3jbNFfZptHKeP57J4+UUUWn978oenjrtop/mt9IZ7tmy7EW9Tz+iXAeklKc5YeI4jnxfpP5ryETDt4mOy1uUKNPl4UIQ48uLx82wi+a66O/Jzhc4yfOEsOOcdi7A45MYSeohXLdzlZcF2NmTN3yR8H0vh0eXo7Wn2lp6MdJZaXU2zS36LpydlaeHnPCcfHHmiNLzS3wWajSV1OKscWjj7LlT0vsjOKvphXXJr6VTluqtv18td3E0Rmj1ePfw63sd3b2V0h0mqk4UXQnNcXDjGWO/dfHBZXJW3EsubS5sMb3rMQ1tr6v6RwXKPD4k2dpq8DJG8DLG4DIrgPXXgdeizeipd6A9gAAAAAAkCAJAgAAAAUTWRf+OXYzx0VOPcpSyZrfxZ+T1q99DX+qfpDqzVvYn5EmRyNnztSnuxz6fH0c/ViErR3a+29PZqIKEoSjh5WMpP3rJ2L7K5xxKm7T2XbTmUoNwWXvYTSXbl/wBiXXGyFcVrWiseriaC3Ds1D7PU+01iK+HF/AyV7zNpfSZoila4K+jNotR6S8jsV3Rtl6YfQnqoOuuDeHGuMXl5/wDuZbanZ5uLUWi0zDlbVl1K02pqxC6Go3I2wbU3CfBruwU3rNYiYelgzRmval+9Zjj5OnLatnWpW4l1jaU0t17/ADw1y44ZfTLO+0vP1OhxeXOTFPHMN6GoNDx2aF4GeNwGRXgHeB39jSzSn4yx5gbwAAAAAAJAgAAAAAAFP6S2rS7S0etkvorarNLY+6ed+Hzl5IzZZ6bxZ62jr52lyYo5iYtH0lvajpDFerHzZLzFFdN75Vqzbc63NR4RnJvh2S/tjyI7r/KaF2v1NvqKb8eKXmcPKVLpHrL5TWj6zfnPHWQhJyUU3wi+9vuK7finphv0+KuCvnX/ALN3/o6+MIPUzjpasZjBrrNRY+2XVppRX2mvcXxinhgvrqxMzzLBqejyrmpaeV1sVFS37YQhFS7YuMW38TvRsqnU+ZHfs15avUQzvReFzknlJd43drEejHbthW20wT+iofWSftWdi8yufxTs1YonFS1p5nh2Y7Ud1tVa47kutm+6KTS82zsV3tCFr9GG0z69nbq1BpeM267wM8bwPavAh3gXfZdLhTXF893L97eX8wNoAAAAAAAAAAAAAADmdI9jQ1umnppvG9hwmuddkXmMl8SF6ReuzRpNRbT5YyR/2FA0j6ub02vk6L4cFvLdrvXZKE3weTJE7drPetjrkjzMHeJ/WPnD3tTaeioi0mpS74yTefFvgLZKxw7i0mW/o5Glu12031GkjONecT1MvRorj4yx6T8EKxbJwnmth0kb3nefcvPRXoJpdB9M279QuLusWFF9rjHs9/E1UxxTh4Gq1mTPO88K/tjUu+6Vj5N+iu6K5IsZDRtReXyXP3AhzatN105xs01ltM20t2mclut8OKRCIhfbJasxsuN/7P8AZ11MIvTLTzUY8aXuSXDk+aZ3ogjU5N95ndg13QejT6Xd0VbVkG5zcpOdlyxxy3zfchFYhDJltk/MqKkSVs0LQM0bwPf7wB3Oi+znfYrZL6Kt83ynNcooC8AAAAAAAAAAACQAAAAA1dfs+m+PV31V2w9mcFJfictWJ5WY8t8c70mYlyaehezYS346OjK5ZhlL4MrjDSPRpt4jqbRtN5d2mqMIqMIxhFcoxiope5ItY5mZneUaiG9CUVwbjJJ+LWA4+R62+VVjqlFqcZbss8MM5M7LMeObztBCyU2oT4RbWd3nu54kd91vlxTvL61pXDq4dXjq91bndu44E2bfd5s1tUedkF4byyBgltehfxPKE38kBUdsaSm26VlUXFS4y4YUpdrx2AaUtlLHBvyA0NTopxaSjKWXiO7Ftt92AO5sTojbNqzU/RV/+LKdkl4+z8/cBeaKYwioQSjGKworkkBkAAAAAAAAAAAEAAAAAAAAAAFX6d7Prlp3c4rrYyilPHFxb5PvDsTMTvCj6SWMLuOREQlfJa3LsU6yShu7zwuSy8I6g8w1XpJLm2B04PIGzXWBmVSAyQgv6gdPSazGIyeV39qA6IAAAAAAAAAAAASAAAAAAAAAAaG2tB+8UTpT3XLDjJ8lJPKz4AUK3orrYPhVGfjC2HHzaAwW7M1sVx0t33Yqz/a2A2XppqUpWRlCSeNycXGUfenyA71MQNysD1ZLAGlZqcATTq8gWHZes3luPn9V/kB0gAAAAAAAAAABAAAAAAAAAAAAAeLbFGMpvlGLk/clkCjbzlKU3zlJyfvbyBs1gbEGB5um8AcK+i6y6FVWHKbws8ku9+AGFXzqslVanCyDxKL+fivEDu7O1mcceIFs0d+/HPb2/qBnAAAAAAAAAAAAAAAAAAAAAAAc7b9u7RJds2o/Dm/wQFWiBmgwM0WB5sYG10YoTussfOMEl4bz/oBs9KNgLVQ34YjqIL0JclJexLw+QFE0l06puFicJweJQksNMC5bJ2knjjxAsdViksoD2AAAAAAAAAAAJAAQAAkCAAEgQBwelFv+XD7Un8kBXetAz12AbEJATJAbfRyzdvlD24fin/VgWUDmba2HTql6a3bEsRuj668H3rwYFJ1mnu0VijavRb9C1epP9H4AblfSRKON7D94Ex6S9u8394DYXSxLlJ+7mBYthbRlqK3Y4SglLEXJY3ljmvADpgQBIAABAAAAAAAAAAAAAVLpZb9Ml3QX5gVud4GejUAdCmwDYUgNrYUM6lP2YSb/AAQFoAAYNbpK7q5VWxU4SXFP5rufiB8+270LsqzZp3K6rm4fxYr/AJAViMUn7uwDs7K2s62uSA+hbG2oropN+l2eIHUAAAAAAAAAAAAAAAAAAFJ6YS+nf2I/ICq3zA86bVreSYFg0k8oDfggOl0eWLZ/+v8A5ICwgAAADlbS6O6XUNytqW++dkJShL4uPP4gVfa3QiVf0mmlKxLnVPG/918mBHR/Zut6yCdUqa4yTlOeI+inyS7QL8AAAAAEgAAAAAAAAAAABROmb/7h/Yj8gKvcBoyqcpKMVmTaUcd7fAC2X6SWmt6mbz6MWpd+Y8fxyvgBv0SygOjsaWL4/wAya/P8gLKAAAAAEASBAAABIACAAAAAAAAAAAAAonTL/Uy+zD5AVqaA3+iWjVmtqzyhmx/d5fjgC1dNNNnqrlzTcJe58V8mBx9Hb2AdPTz3Zwn3Si37s8QLZkAAAAAAAAAAAAJAgAAAAAAAAAAAAKF0u/1M/dD/AGoCvWMCw9AKs6iyfZGprzkv0AtfSKjf01mOLilNfB8fwyBR67cMDpae9NYAuOht364S74rPvXBgZwAAAAAAAAAAAAAAAAAAAAAGQAACi9IXvX2P+bHkkvyAr+oQFv6AafFVtvtTUV7or+oFqnFNOL5NNP3MD5pqaHXZOt84TlHyfBgeqW1yAuXRi3NUl7M/wa/uB2AAAAAAAAJAgAAAAAAAAAAAQBIGrrdYq13yfJeHeBy57dlF8YqS8HhgVnWW7+Zc8tt+8Dk38wPofRWjc0lS7ZJzf3n+mAOvkCldLNPu6jfXKyCl95cH+QHLriBZ+ik8dZHvUX5Z/UCxAMgAAAAAAAAAADzkBkCMgMgN4BkBkBvARvAcvbWz5WpTqklZFY3ZerNd2ex+IFQ1mpnW9y2Mq590lz9z5P4Aayt54YGrauIH1DRx3aq4+zXBeUUBm3gOB0trzCqfapuPwa/oByNNpMgdjZ9aqmp73ZiSxzQHdrtUllPKAlSAneAZAJgTkBkBkBkAAyBjyA3gI3gIcwPLmA6wCOtA8yuA8vUIDw9ZFdqA1tVqqJxcLernHtjJJr8QK5rtlaR8ab+pfsuW/X5PivMDmVbOsdsYudUq2+NkLFwj28Hxz5gXxa+PY0B6/fF3gc7b96lQ37Moy+GQK1ZtyFa5pvwAw07W1FrxTVOfui8efIC4bC62Fb6/CnJ5UIy3t1Y7X3gdLrgJVwEq0D0rAJ6wCd8Cd8BvASpAN4DzgCMARgCHEDy4geXADy4AeXWB4lQBglok+YGGeyoP6oGJ7Gr9heQELZMOxLyA9f4djkB5/cZdjAxWaC58p4+AHOlsC/O9Gdaff1Mf0A2qNBrFzti19kDo06e1es0/cBsxqkBkVbAyKDAlRYHtRA9JASkB6QEgSB7wBGAGAG6BG6A3QI3AG4BDgA3AI6sB1QEdUBLrAjqgHVAOrAdWAVYE9WA6sCdwCdwBuAN0Cd0CVEBugTuge8ARgBgBgBgBgBgBgBgA0A3QGAGAGADQDAEYAndAjAE4AYAYAYAYAYAYAYAYAYA9AAAAAAAAAADAACAJAAQBOAGAAAAAAAAAAAAAAAAAAAAAAAAAAAAAAAAAAAAAAAAAAAAAAAAAf//Z">
            <a:extLst>
              <a:ext uri="{FF2B5EF4-FFF2-40B4-BE49-F238E27FC236}">
                <a16:creationId xmlns:a16="http://schemas.microsoft.com/office/drawing/2014/main" id="{B2351994-9680-655E-560F-F3EA985A917F}"/>
              </a:ext>
            </a:extLst>
          </p:cNvPr>
          <p:cNvSpPr>
            <a:spLocks noChangeAspect="1" noChangeArrowheads="1"/>
          </p:cNvSpPr>
          <p:nvPr/>
        </p:nvSpPr>
        <p:spPr bwMode="auto">
          <a:xfrm>
            <a:off x="471488" y="144463"/>
            <a:ext cx="2873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CO" altLang="es-CO">
              <a:solidFill>
                <a:srgbClr val="000000"/>
              </a:solidFill>
            </a:endParaRPr>
          </a:p>
        </p:txBody>
      </p:sp>
      <p:sp>
        <p:nvSpPr>
          <p:cNvPr id="2" name="CuadroTexto 8">
            <a:extLst>
              <a:ext uri="{FF2B5EF4-FFF2-40B4-BE49-F238E27FC236}">
                <a16:creationId xmlns:a16="http://schemas.microsoft.com/office/drawing/2014/main" id="{B8A19078-8803-AC78-0735-D0CBC2433B3E}"/>
              </a:ext>
            </a:extLst>
          </p:cNvPr>
          <p:cNvSpPr txBox="1">
            <a:spLocks noChangeArrowheads="1"/>
          </p:cNvSpPr>
          <p:nvPr/>
        </p:nvSpPr>
        <p:spPr bwMode="auto">
          <a:xfrm>
            <a:off x="471488" y="75775"/>
            <a:ext cx="604867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s-CO"/>
            </a:defPPr>
            <a:lvl1pPr algn="just">
              <a:defRPr sz="2000" b="1" i="1">
                <a:solidFill>
                  <a:srgbClr val="1F497D"/>
                </a:solidFill>
                <a:latin typeface="Arial titulos"/>
              </a:defRPr>
            </a:lvl1pPr>
          </a:lstStyle>
          <a:p>
            <a:r>
              <a:rPr lang="es-CO" altLang="es-CO" dirty="0"/>
              <a:t>Estimaciones Contables</a:t>
            </a:r>
          </a:p>
        </p:txBody>
      </p:sp>
      <p:sp>
        <p:nvSpPr>
          <p:cNvPr id="4" name="Rectángulo: esquinas redondeadas 3">
            <a:extLst>
              <a:ext uri="{FF2B5EF4-FFF2-40B4-BE49-F238E27FC236}">
                <a16:creationId xmlns:a16="http://schemas.microsoft.com/office/drawing/2014/main" id="{9977263E-49AE-0589-1C7D-5A3B97C44152}"/>
              </a:ext>
            </a:extLst>
          </p:cNvPr>
          <p:cNvSpPr/>
          <p:nvPr/>
        </p:nvSpPr>
        <p:spPr>
          <a:xfrm>
            <a:off x="313072" y="548680"/>
            <a:ext cx="8579408" cy="6048671"/>
          </a:xfrm>
          <a:prstGeom prst="roundRect">
            <a:avLst/>
          </a:prstGeom>
          <a:ln w="19050">
            <a:prstDash val="sysDot"/>
          </a:ln>
        </p:spPr>
        <p:style>
          <a:lnRef idx="2">
            <a:schemeClr val="accent1"/>
          </a:lnRef>
          <a:fillRef idx="1">
            <a:schemeClr val="lt1"/>
          </a:fillRef>
          <a:effectRef idx="0">
            <a:schemeClr val="accent1"/>
          </a:effectRef>
          <a:fontRef idx="minor">
            <a:schemeClr val="dk1"/>
          </a:fontRef>
        </p:style>
        <p:txBody>
          <a:bodyPr rtlCol="0" anchor="ctr"/>
          <a:lstStyle/>
          <a:p>
            <a:r>
              <a:rPr lang="es-CO" sz="1600" b="1" i="0" u="none" strike="noStrike" baseline="0" dirty="0">
                <a:solidFill>
                  <a:srgbClr val="000000"/>
                </a:solidFill>
                <a:latin typeface="Verdana" panose="020B0604030504040204" pitchFamily="34" charset="0"/>
              </a:rPr>
              <a:t>4.2 Cambios en una estimación contable</a:t>
            </a:r>
          </a:p>
          <a:p>
            <a:endParaRPr lang="es-CO" sz="1600" dirty="0">
              <a:solidFill>
                <a:srgbClr val="000000"/>
              </a:solidFill>
              <a:latin typeface="Verdana" panose="020B0604030504040204" pitchFamily="34" charset="0"/>
            </a:endParaRPr>
          </a:p>
          <a:p>
            <a:r>
              <a:rPr lang="es-CO" sz="1600" b="0" i="0" u="none" strike="noStrike" baseline="0" dirty="0">
                <a:solidFill>
                  <a:srgbClr val="000000"/>
                </a:solidFill>
                <a:latin typeface="Verdana" panose="020B0604030504040204" pitchFamily="34" charset="0"/>
              </a:rPr>
              <a:t>15. </a:t>
            </a:r>
            <a:r>
              <a:rPr lang="es-MX" sz="1600" b="0" i="0" u="none" strike="noStrike" baseline="0" dirty="0">
                <a:solidFill>
                  <a:srgbClr val="000000"/>
                </a:solidFill>
                <a:latin typeface="Verdana" panose="020B0604030504040204" pitchFamily="34" charset="0"/>
              </a:rPr>
              <a:t>Una estimación contable es un </a:t>
            </a:r>
            <a:r>
              <a:rPr lang="es-MX" sz="1600" b="0" i="0" u="none" strike="sngStrike" baseline="0" dirty="0">
                <a:solidFill>
                  <a:srgbClr val="871723"/>
                </a:solidFill>
                <a:latin typeface="Verdana" panose="020B0604030504040204" pitchFamily="34" charset="0"/>
              </a:rPr>
              <a:t>mecanismo </a:t>
            </a:r>
            <a:r>
              <a:rPr lang="es-MX" sz="1600" b="0" i="0" u="none" strike="sngStrike" baseline="0" dirty="0" err="1">
                <a:solidFill>
                  <a:srgbClr val="871723"/>
                </a:solidFill>
                <a:latin typeface="Verdana" panose="020B0604030504040204" pitchFamily="34" charset="0"/>
              </a:rPr>
              <a:t>utilizado</a:t>
            </a:r>
            <a:r>
              <a:rPr lang="es-MX" sz="1600" b="0" i="0" u="none" strike="noStrike" baseline="0" dirty="0" err="1">
                <a:solidFill>
                  <a:srgbClr val="376D95"/>
                </a:solidFill>
                <a:latin typeface="Verdana" panose="020B0604030504040204" pitchFamily="34" charset="0"/>
              </a:rPr>
              <a:t>valor</a:t>
            </a:r>
            <a:r>
              <a:rPr lang="es-MX" sz="1600" b="0" i="0" u="none" strike="noStrike" baseline="0" dirty="0">
                <a:solidFill>
                  <a:srgbClr val="376D95"/>
                </a:solidFill>
                <a:latin typeface="Verdana" panose="020B0604030504040204" pitchFamily="34" charset="0"/>
              </a:rPr>
              <a:t> monetario obtenido </a:t>
            </a:r>
            <a:r>
              <a:rPr lang="es-MX" sz="1600" b="0" i="0" u="none" strike="noStrike" baseline="0" dirty="0">
                <a:solidFill>
                  <a:srgbClr val="000000"/>
                </a:solidFill>
                <a:latin typeface="Verdana" panose="020B0604030504040204" pitchFamily="34" charset="0"/>
              </a:rPr>
              <a:t>por la entidad </a:t>
            </a:r>
            <a:r>
              <a:rPr lang="es-MX" sz="1600" b="0" i="0" u="none" strike="sngStrike" baseline="0" dirty="0" err="1">
                <a:solidFill>
                  <a:srgbClr val="871723"/>
                </a:solidFill>
                <a:latin typeface="Verdana" panose="020B0604030504040204" pitchFamily="34" charset="0"/>
              </a:rPr>
              <a:t>para</a:t>
            </a:r>
            <a:r>
              <a:rPr lang="es-MX" sz="1600" b="0" i="0" u="none" strike="noStrike" baseline="0" dirty="0" err="1">
                <a:solidFill>
                  <a:srgbClr val="376D95"/>
                </a:solidFill>
                <a:latin typeface="Verdana" panose="020B0604030504040204" pitchFamily="34" charset="0"/>
              </a:rPr>
              <a:t>al</a:t>
            </a:r>
            <a:r>
              <a:rPr lang="es-MX" sz="1600" b="0" i="0" u="none" strike="noStrike" baseline="0" dirty="0">
                <a:solidFill>
                  <a:srgbClr val="376D95"/>
                </a:solidFill>
                <a:latin typeface="Verdana" panose="020B0604030504040204" pitchFamily="34" charset="0"/>
              </a:rPr>
              <a:t> </a:t>
            </a:r>
            <a:r>
              <a:rPr lang="es-MX" sz="1600" b="0" i="0" u="none" strike="noStrike" baseline="0" dirty="0">
                <a:solidFill>
                  <a:srgbClr val="000000"/>
                </a:solidFill>
                <a:latin typeface="Verdana" panose="020B0604030504040204" pitchFamily="34" charset="0"/>
              </a:rPr>
              <a:t>medir un hecho económico que, dada la incertidumbre inherente al mismo, no puede medirse con precisión</a:t>
            </a:r>
            <a:r>
              <a:rPr lang="es-MX" sz="1600" b="0" i="0" u="none" strike="sngStrike" baseline="0" dirty="0">
                <a:solidFill>
                  <a:srgbClr val="871723"/>
                </a:solidFill>
                <a:latin typeface="Verdana" panose="020B0604030504040204" pitchFamily="34" charset="0"/>
              </a:rPr>
              <a:t>, sino que solamente puede estimarse</a:t>
            </a:r>
            <a:r>
              <a:rPr lang="es-MX" sz="1600" b="0" i="0" u="none" strike="noStrike" baseline="0" dirty="0">
                <a:solidFill>
                  <a:srgbClr val="871723"/>
                </a:solidFill>
                <a:latin typeface="Verdana" panose="020B0604030504040204" pitchFamily="34" charset="0"/>
              </a:rPr>
              <a:t>.</a:t>
            </a:r>
            <a:r>
              <a:rPr lang="es-MX" sz="1600" b="0" i="0" u="none" strike="noStrike" baseline="0" dirty="0">
                <a:solidFill>
                  <a:srgbClr val="376D95"/>
                </a:solidFill>
                <a:latin typeface="Verdana" panose="020B0604030504040204" pitchFamily="34" charset="0"/>
              </a:rPr>
              <a:t>. </a:t>
            </a:r>
            <a:r>
              <a:rPr lang="es-MX" sz="1600" b="0" i="0" u="none" strike="noStrike" baseline="0" dirty="0">
                <a:solidFill>
                  <a:srgbClr val="000000"/>
                </a:solidFill>
                <a:latin typeface="Verdana" panose="020B0604030504040204" pitchFamily="34" charset="0"/>
              </a:rPr>
              <a:t>Ello implica la utilización de juicios basados en la información fiable disponible y en técnicas o metodologías apropiadas. Son estimaciones contables, entre otras, el deterioro del valor de los activos, el valor de mercado de los activos financieros, </a:t>
            </a:r>
            <a:r>
              <a:rPr lang="es-MX" sz="1600" b="0" i="0" u="none" strike="sngStrike" baseline="0" dirty="0">
                <a:solidFill>
                  <a:srgbClr val="871723"/>
                </a:solidFill>
                <a:latin typeface="Verdana" panose="020B0604030504040204" pitchFamily="34" charset="0"/>
              </a:rPr>
              <a:t>el valor residual y </a:t>
            </a:r>
            <a:r>
              <a:rPr lang="es-MX" sz="1600" b="0" i="0" u="none" strike="noStrike" baseline="0" dirty="0">
                <a:solidFill>
                  <a:srgbClr val="000000"/>
                </a:solidFill>
                <a:latin typeface="Verdana" panose="020B0604030504040204" pitchFamily="34" charset="0"/>
              </a:rPr>
              <a:t>la </a:t>
            </a:r>
            <a:r>
              <a:rPr lang="es-MX" sz="1600" b="0" i="0" u="none" strike="sngStrike" baseline="0" dirty="0">
                <a:solidFill>
                  <a:srgbClr val="871723"/>
                </a:solidFill>
                <a:latin typeface="Verdana" panose="020B0604030504040204" pitchFamily="34" charset="0"/>
              </a:rPr>
              <a:t>vida </a:t>
            </a:r>
            <a:r>
              <a:rPr lang="es-MX" sz="1600" b="0" i="0" u="none" strike="sngStrike" baseline="0" dirty="0" err="1">
                <a:solidFill>
                  <a:srgbClr val="871723"/>
                </a:solidFill>
                <a:latin typeface="Verdana" panose="020B0604030504040204" pitchFamily="34" charset="0"/>
              </a:rPr>
              <a:t>útil</a:t>
            </a:r>
            <a:r>
              <a:rPr lang="es-MX" sz="1600" b="0" i="0" u="none" strike="noStrike" baseline="0" dirty="0" err="1">
                <a:solidFill>
                  <a:srgbClr val="376D95"/>
                </a:solidFill>
                <a:latin typeface="Verdana" panose="020B0604030504040204" pitchFamily="34" charset="0"/>
              </a:rPr>
              <a:t>depreciación</a:t>
            </a:r>
            <a:r>
              <a:rPr lang="es-MX" sz="1600" b="0" i="0" u="none" strike="noStrike" baseline="0" dirty="0">
                <a:solidFill>
                  <a:srgbClr val="376D95"/>
                </a:solidFill>
                <a:latin typeface="Verdana" panose="020B0604030504040204" pitchFamily="34" charset="0"/>
              </a:rPr>
              <a:t> </a:t>
            </a:r>
            <a:r>
              <a:rPr lang="es-MX" sz="1600" b="0" i="0" u="none" strike="noStrike" baseline="0" dirty="0">
                <a:solidFill>
                  <a:srgbClr val="000000"/>
                </a:solidFill>
                <a:latin typeface="Verdana" panose="020B0604030504040204" pitchFamily="34" charset="0"/>
              </a:rPr>
              <a:t>de los activos </a:t>
            </a:r>
            <a:r>
              <a:rPr lang="es-MX" sz="1600" b="0" i="0" u="none" strike="sngStrike" baseline="0" dirty="0">
                <a:solidFill>
                  <a:srgbClr val="871723"/>
                </a:solidFill>
                <a:latin typeface="Verdana" panose="020B0604030504040204" pitchFamily="34" charset="0"/>
              </a:rPr>
              <a:t>depreciables</a:t>
            </a:r>
            <a:r>
              <a:rPr lang="es-MX" sz="1600" b="0" i="0" u="none" strike="noStrike" baseline="0" dirty="0">
                <a:solidFill>
                  <a:srgbClr val="000000"/>
                </a:solidFill>
                <a:latin typeface="Verdana" panose="020B0604030504040204" pitchFamily="34" charset="0"/>
              </a:rPr>
              <a:t>, las obligaciones por beneficios </a:t>
            </a:r>
            <a:r>
              <a:rPr lang="es-MX" sz="1600" b="0" i="0" u="none" strike="noStrike" baseline="0" dirty="0" err="1">
                <a:solidFill>
                  <a:srgbClr val="000000"/>
                </a:solidFill>
                <a:latin typeface="Verdana" panose="020B0604030504040204" pitchFamily="34" charset="0"/>
              </a:rPr>
              <a:t>posempleo</a:t>
            </a:r>
            <a:r>
              <a:rPr lang="es-MX" sz="1600" b="0" i="0" u="none" strike="noStrike" baseline="0" dirty="0">
                <a:solidFill>
                  <a:srgbClr val="000000"/>
                </a:solidFill>
                <a:latin typeface="Verdana" panose="020B0604030504040204" pitchFamily="34" charset="0"/>
              </a:rPr>
              <a:t> y las </a:t>
            </a:r>
            <a:r>
              <a:rPr lang="es-MX" sz="1600" b="0" i="0" u="none" strike="sngStrike" baseline="0" dirty="0">
                <a:solidFill>
                  <a:srgbClr val="871723"/>
                </a:solidFill>
                <a:latin typeface="Verdana" panose="020B0604030504040204" pitchFamily="34" charset="0"/>
              </a:rPr>
              <a:t>obligaciones por garantías </a:t>
            </a:r>
            <a:r>
              <a:rPr lang="es-MX" sz="1600" b="0" i="0" u="none" strike="sngStrike" baseline="0" dirty="0" err="1">
                <a:solidFill>
                  <a:srgbClr val="871723"/>
                </a:solidFill>
                <a:latin typeface="Verdana" panose="020B0604030504040204" pitchFamily="34" charset="0"/>
              </a:rPr>
              <a:t>concedidas</a:t>
            </a:r>
            <a:r>
              <a:rPr lang="es-MX" sz="1600" b="0" i="0" u="none" strike="noStrike" baseline="0" dirty="0" err="1">
                <a:solidFill>
                  <a:srgbClr val="376D95"/>
                </a:solidFill>
                <a:latin typeface="Verdana" panose="020B0604030504040204" pitchFamily="34" charset="0"/>
              </a:rPr>
              <a:t>provisiones</a:t>
            </a:r>
            <a:r>
              <a:rPr lang="es-MX" sz="1600" b="0" i="0" u="none" strike="noStrike" baseline="0" dirty="0">
                <a:solidFill>
                  <a:srgbClr val="000000"/>
                </a:solidFill>
                <a:latin typeface="Verdana" panose="020B0604030504040204" pitchFamily="34" charset="0"/>
              </a:rPr>
              <a:t>. </a:t>
            </a:r>
          </a:p>
          <a:p>
            <a:pPr algn="l"/>
            <a:endParaRPr lang="es-MX" sz="1600" b="0" i="0" u="none" strike="noStrike" baseline="0" dirty="0">
              <a:solidFill>
                <a:srgbClr val="000000"/>
              </a:solidFill>
              <a:latin typeface="Verdana" panose="020B0604030504040204" pitchFamily="34" charset="0"/>
            </a:endParaRPr>
          </a:p>
          <a:p>
            <a:pPr algn="l"/>
            <a:endParaRPr lang="es-CO" sz="1600" b="0" i="0" u="none" strike="noStrike" baseline="0" dirty="0">
              <a:solidFill>
                <a:srgbClr val="000000"/>
              </a:solidFill>
              <a:latin typeface="Verdana" panose="020B0604030504040204" pitchFamily="34" charset="0"/>
            </a:endParaRPr>
          </a:p>
          <a:p>
            <a:r>
              <a:rPr lang="es-MX" sz="1600" b="0" i="0" u="none" strike="noStrike" baseline="0" dirty="0">
                <a:solidFill>
                  <a:srgbClr val="000000"/>
                </a:solidFill>
                <a:latin typeface="Verdana" panose="020B0604030504040204" pitchFamily="34" charset="0"/>
              </a:rPr>
              <a:t>16. El uso de estimaciones </a:t>
            </a:r>
            <a:r>
              <a:rPr lang="es-MX" sz="1600" b="0" i="0" u="none" strike="sngStrike" baseline="0" dirty="0">
                <a:solidFill>
                  <a:srgbClr val="871723"/>
                </a:solidFill>
                <a:latin typeface="Verdana" panose="020B0604030504040204" pitchFamily="34" charset="0"/>
              </a:rPr>
              <a:t>razonables</a:t>
            </a:r>
            <a:r>
              <a:rPr lang="es-MX" sz="1600" b="0" i="0" u="none" strike="noStrike" baseline="0" dirty="0">
                <a:solidFill>
                  <a:srgbClr val="871723"/>
                </a:solidFill>
                <a:latin typeface="Verdana" panose="020B0604030504040204" pitchFamily="34" charset="0"/>
              </a:rPr>
              <a:t> </a:t>
            </a:r>
            <a:r>
              <a:rPr lang="es-MX" sz="1600" b="0" i="0" u="none" strike="noStrike" baseline="0" dirty="0">
                <a:solidFill>
                  <a:srgbClr val="000000"/>
                </a:solidFill>
                <a:latin typeface="Verdana" panose="020B0604030504040204" pitchFamily="34" charset="0"/>
              </a:rPr>
              <a:t>constituye una parte fundamental del proceso contable y no menoscaba la confiabilidad de la información financiera. No obstante, si como consecuencia de obtener nueva información o de poseer más experiencia, se producen cambios en </a:t>
            </a:r>
            <a:r>
              <a:rPr lang="es-MX" sz="1600" b="0" i="0" u="none" strike="noStrike" baseline="0" dirty="0">
                <a:solidFill>
                  <a:srgbClr val="376D95"/>
                </a:solidFill>
                <a:latin typeface="Verdana" panose="020B0604030504040204" pitchFamily="34" charset="0"/>
              </a:rPr>
              <a:t>la información fiable disponible o en </a:t>
            </a:r>
            <a:r>
              <a:rPr lang="es-MX" sz="1600" b="0" i="0" u="none" strike="noStrike" baseline="0" dirty="0">
                <a:solidFill>
                  <a:srgbClr val="000000"/>
                </a:solidFill>
                <a:latin typeface="Verdana" panose="020B0604030504040204" pitchFamily="34" charset="0"/>
              </a:rPr>
              <a:t>las </a:t>
            </a:r>
            <a:r>
              <a:rPr lang="es-MX" sz="1600" b="0" i="0" u="none" strike="sngStrike" baseline="0" dirty="0">
                <a:solidFill>
                  <a:srgbClr val="871723"/>
                </a:solidFill>
                <a:latin typeface="Verdana" panose="020B0604030504040204" pitchFamily="34" charset="0"/>
              </a:rPr>
              <a:t>circunstancias en que se </a:t>
            </a:r>
            <a:r>
              <a:rPr lang="es-MX" sz="1600" b="0" i="0" u="none" strike="sngStrike" baseline="0" dirty="0" err="1">
                <a:solidFill>
                  <a:srgbClr val="871723"/>
                </a:solidFill>
                <a:latin typeface="Verdana" panose="020B0604030504040204" pitchFamily="34" charset="0"/>
              </a:rPr>
              <a:t>basa</a:t>
            </a:r>
            <a:r>
              <a:rPr lang="es-MX" sz="1600" b="0" i="0" u="none" strike="noStrike" baseline="0" dirty="0" err="1">
                <a:solidFill>
                  <a:srgbClr val="376D95"/>
                </a:solidFill>
                <a:latin typeface="Verdana" panose="020B0604030504040204" pitchFamily="34" charset="0"/>
              </a:rPr>
              <a:t>técnicas</a:t>
            </a:r>
            <a:r>
              <a:rPr lang="es-MX" sz="1600" b="0" i="0" u="none" strike="noStrike" baseline="0" dirty="0">
                <a:solidFill>
                  <a:srgbClr val="376D95"/>
                </a:solidFill>
                <a:latin typeface="Verdana" panose="020B0604030504040204" pitchFamily="34" charset="0"/>
              </a:rPr>
              <a:t> o metodologías utilizadas para </a:t>
            </a:r>
            <a:r>
              <a:rPr lang="es-MX" sz="1600" b="0" i="0" u="none" strike="noStrike" baseline="0" dirty="0">
                <a:solidFill>
                  <a:srgbClr val="000000"/>
                </a:solidFill>
                <a:latin typeface="Verdana" panose="020B0604030504040204" pitchFamily="34" charset="0"/>
              </a:rPr>
              <a:t>la estimación </a:t>
            </a:r>
            <a:r>
              <a:rPr lang="es-MX" sz="1600" b="0" i="0" u="none" strike="noStrike" baseline="0" dirty="0">
                <a:solidFill>
                  <a:srgbClr val="376D95"/>
                </a:solidFill>
                <a:latin typeface="Verdana" panose="020B0604030504040204" pitchFamily="34" charset="0"/>
              </a:rPr>
              <a:t>contable</a:t>
            </a:r>
            <a:r>
              <a:rPr lang="es-MX" sz="1600" b="0" i="0" u="none" strike="noStrike" baseline="0" dirty="0">
                <a:solidFill>
                  <a:srgbClr val="000000"/>
                </a:solidFill>
                <a:latin typeface="Verdana" panose="020B0604030504040204" pitchFamily="34" charset="0"/>
              </a:rPr>
              <a:t>, esta se revisará y, de ser necesario, se ajustará. Lo anterior, no implica que esta se encuentre relacionada con periodos anteriores ni tampoco que constituya la corrección de un error, por lo cual su aplicación es prospectiva. </a:t>
            </a:r>
          </a:p>
          <a:p>
            <a:pPr algn="l"/>
            <a:endParaRPr lang="es-MX" sz="1600" b="0" i="0" u="none" strike="noStrike" baseline="0" dirty="0">
              <a:solidFill>
                <a:srgbClr val="000000"/>
              </a:solidFill>
              <a:latin typeface="Verdana" panose="020B0604030504040204" pitchFamily="34" charset="0"/>
            </a:endParaRPr>
          </a:p>
        </p:txBody>
      </p:sp>
    </p:spTree>
    <p:extLst>
      <p:ext uri="{BB962C8B-B14F-4D97-AF65-F5344CB8AC3E}">
        <p14:creationId xmlns:p14="http://schemas.microsoft.com/office/powerpoint/2010/main" val="58963246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 name="Slide Number Placeholder 3">
            <a:extLst>
              <a:ext uri="{FF2B5EF4-FFF2-40B4-BE49-F238E27FC236}">
                <a16:creationId xmlns:a16="http://schemas.microsoft.com/office/drawing/2014/main" id="{73777657-44FD-BDC6-EA40-A32E03F99044}"/>
              </a:ext>
            </a:extLst>
          </p:cNvPr>
          <p:cNvSpPr>
            <a:spLocks noGrp="1"/>
          </p:cNvSpPr>
          <p:nvPr>
            <p:ph type="sldNum" sz="quarter" idx="12"/>
          </p:nvPr>
        </p:nvSpPr>
        <p:spPr>
          <a:xfrm>
            <a:off x="-625348" y="5451446"/>
            <a:ext cx="439241" cy="390437"/>
          </a:xfrm>
        </p:spPr>
        <p:txBody>
          <a:bodyPr/>
          <a:lstStyle/>
          <a:p>
            <a:fld id="{F68327C5-B821-4FE9-A59A-A60D9EB59A9A}" type="slidenum">
              <a:rPr lang="en-US" smtClean="0"/>
              <a:pPr/>
              <a:t>44</a:t>
            </a:fld>
            <a:endParaRPr lang="en-US" dirty="0"/>
          </a:p>
        </p:txBody>
      </p:sp>
      <p:sp>
        <p:nvSpPr>
          <p:cNvPr id="16400" name="CuadroTexto 8">
            <a:extLst>
              <a:ext uri="{FF2B5EF4-FFF2-40B4-BE49-F238E27FC236}">
                <a16:creationId xmlns:a16="http://schemas.microsoft.com/office/drawing/2014/main" id="{E9D206B3-41EB-C700-0715-4A829C626159}"/>
              </a:ext>
            </a:extLst>
          </p:cNvPr>
          <p:cNvSpPr txBox="1">
            <a:spLocks noChangeArrowheads="1"/>
          </p:cNvSpPr>
          <p:nvPr/>
        </p:nvSpPr>
        <p:spPr bwMode="auto">
          <a:xfrm>
            <a:off x="609232" y="138943"/>
            <a:ext cx="559569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s-CO"/>
            </a:defPPr>
            <a:lvl1pPr algn="just">
              <a:defRPr sz="2000" b="1" i="1">
                <a:solidFill>
                  <a:srgbClr val="1F497D"/>
                </a:solidFill>
                <a:latin typeface="Arial titulos"/>
              </a:defRPr>
            </a:lvl1pPr>
          </a:lstStyle>
          <a:p>
            <a:r>
              <a:rPr lang="es-CO" altLang="es-CO" sz="1600" dirty="0"/>
              <a:t>Cambios en las normas más significativas ER y otros  para la UTP</a:t>
            </a:r>
          </a:p>
        </p:txBody>
      </p:sp>
      <p:sp>
        <p:nvSpPr>
          <p:cNvPr id="2" name="CuadroTexto 8">
            <a:extLst>
              <a:ext uri="{FF2B5EF4-FFF2-40B4-BE49-F238E27FC236}">
                <a16:creationId xmlns:a16="http://schemas.microsoft.com/office/drawing/2014/main" id="{9B63ACCC-75C5-BDC6-34E9-765FC18BA66C}"/>
              </a:ext>
            </a:extLst>
          </p:cNvPr>
          <p:cNvSpPr txBox="1">
            <a:spLocks noChangeArrowheads="1"/>
          </p:cNvSpPr>
          <p:nvPr/>
        </p:nvSpPr>
        <p:spPr bwMode="auto">
          <a:xfrm>
            <a:off x="3612642" y="2708920"/>
            <a:ext cx="2592289" cy="707886"/>
          </a:xfrm>
          <a:prstGeom prst="rect">
            <a:avLst/>
          </a:prstGeom>
          <a:solidFill>
            <a:srgbClr val="003A6A"/>
          </a:solidFill>
          <a:ln/>
        </p:spPr>
        <p:style>
          <a:lnRef idx="0">
            <a:schemeClr val="accent1"/>
          </a:lnRef>
          <a:fillRef idx="3">
            <a:schemeClr val="accent1"/>
          </a:fillRef>
          <a:effectRef idx="3">
            <a:schemeClr val="accent1"/>
          </a:effectRef>
          <a:fontRef idx="minor">
            <a:schemeClr val="lt1"/>
          </a:fontRef>
        </p:style>
        <p:txBody>
          <a:bodyPr wrap="square">
            <a:spAutoFit/>
          </a:bodyPr>
          <a:lstStyle>
            <a:defPPr>
              <a:defRPr lang="es-CO"/>
            </a:defPPr>
            <a:lvl1pPr algn="just">
              <a:defRPr sz="2000" b="1" i="1">
                <a:solidFill>
                  <a:srgbClr val="1F497D"/>
                </a:solidFill>
                <a:latin typeface="Arial titulos"/>
              </a:defRPr>
            </a:lvl1pPr>
          </a:lstStyle>
          <a:p>
            <a:pPr algn="ctr"/>
            <a:r>
              <a:rPr lang="en-US" sz="2000" b="1" noProof="1">
                <a:solidFill>
                  <a:schemeClr val="bg1"/>
                </a:solidFill>
              </a:rPr>
              <a:t>Periodo de Preparación</a:t>
            </a:r>
          </a:p>
        </p:txBody>
      </p:sp>
    </p:spTree>
    <p:extLst>
      <p:ext uri="{BB962C8B-B14F-4D97-AF65-F5344CB8AC3E}">
        <p14:creationId xmlns:p14="http://schemas.microsoft.com/office/powerpoint/2010/main" val="254346568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AutoShape 15" descr="data:image/jpeg;base64,/9j/4AAQSkZJRgABAQAAAQABAAD/2wCEAAkGBxAQDxANDxAPDw4QDxAQDg0PDA8PDw8OFREWFhYSFBQYHCggGBolGxQUIT0hJSkrLi4uFx8zODMsNygtLisBCgoKDg0OGhAQGywmHyQsLDQtMDc3LCwvLC4sLDQsLy0sLTQsLDEsLDAsLDQsLC0sLCwsLCwsLCwsLCwsLCwsLP/AABEIAOEA4QMBEQACEQEDEQH/xAAbAAEAAgMBAQAAAAAAAAAAAAAAAQYDBAUCB//EAEAQAAICAQEEBgYHBgUFAAAAAAABAgMRBAUSITEGE0FRYZEiMlJxgbEjQnKCocHRBxRDYuHxFTM0ssIWJFNz8P/EABoBAQADAQEBAAAAAAAAAAAAAAACAwQBBQb/xAAxEQEAAgEDAgMGAwkAAAAAAAAAAQIDBBExEiEFE0FCUWFxsdEiMpEUIzNicoGhwfH/2gAMAwEAAhEDEQA/APuAAAAAAAAAAAAAAAAAAAAAAAAAAAAAAAAAAAAAAAAAc3be3tNo4b+ptjXn1Y85zfdGK4sha8V5X4NNkzTtSPsq8v2h7zfU6K2cF9aVtdba790r86fSG6vhtOLZI3/V1di9NdNqJqmanprperXbjEn3RkuDZ2uasztPaVefwzLjr11mLV98fZZS55wAAAAAAAAAAAAAAAAAAAAABIEASBAEgVvpp0ojs+lbq6zVXNx09HtS9qX8qK736e0ctWl03mzNrdqxzP8Ar5vnej0jtnLU6ubv1c+LnLjGC9mtfVSK4p6zy15NTvHRSNqx6ff3s04uEs93k0dlGtmDaVULI8GsvisPin3ruZXesWhv02e2O28L1+zrbs9TRKi5uV+mahKT52Vv1ZPx4Y+BPBeZjpnmGPxXS1x3jLj/AC27/KfWFuNDyUgAIAAAAACQIAASAAAAIAASAAgAAAAY9TqI1wlbN7sIRcpSfZFLLOTO0bpVrNrRWOZfHapz12os2pcnmz0NNB/w9Mn6KXi+fxKaRvPVL0dXeMcRgpxHPxlmsi48S2WOsteV7te7nEV9bC4vuX6/3IbLott2eqZbstyeXF8Mt8vEjML6XbnRvXPSbTq3v8vURdUn2PtjLzx5lEW6MsfF6eTF+0aG0etZ3h9aNz5gAAAIckuYHjrUBKsA9KQEgAAAAAAAAAEgAIAAAAFL/alq3+616KDxPW3RqeOaqj6U/wAFj4lOXvtX3vQ0EdM2zT7Mf5ntDiQpUIqMVhRSSS7Ei2I2YbW6p3loa95xBcHLhntS7X5Y8zkp1naN2CWhnuuUIScY83GLaQcizSutfqy5rk8cUcmF1btPVa5ylp/aqm2pdrWYtfIxZ4/FV9F4XbfDk39z7dsPaEdRSpxeXFuua7VZB4afz+Jtpbqjd81qMM4skxLoE1ABjvtUVl/Bd7A50tTl5bAmNwGSNoGRWAZabuOH8AM4AAAAAAAAABIEAAJAgChdJqv3jbNFfZptHKeP57J4+UUUWn978oenjrtop/mt9IZ7tmy7EW9Tz+iXAeklKc5YeI4jnxfpP5ryETDt4mOy1uUKNPl4UIQ48uLx82wi+a66O/Jzhc4yfOEsOOcdi7A45MYSeohXLdzlZcF2NmTN3yR8H0vh0eXo7Wn2lp6MdJZaXU2zS36LpydlaeHnPCcfHHmiNLzS3wWajSV1OKscWjj7LlT0vsjOKvphXXJr6VTluqtv18td3E0Rmj1ePfw63sd3b2V0h0mqk4UXQnNcXDjGWO/dfHBZXJW3EsubS5sMb3rMQ1tr6v6RwXKPD4k2dpq8DJG8DLG4DIrgPXXgdeizeipd6A9gAAAAAAkCAJAgAAAAUTWRf+OXYzx0VOPcpSyZrfxZ+T1q99DX+qfpDqzVvYn5EmRyNnztSnuxz6fH0c/ViErR3a+29PZqIKEoSjh5WMpP3rJ2L7K5xxKm7T2XbTmUoNwWXvYTSXbl/wBiXXGyFcVrWiseriaC3Ds1D7PU+01iK+HF/AyV7zNpfSZoila4K+jNotR6S8jsV3Rtl6YfQnqoOuuDeHGuMXl5/wDuZbanZ5uLUWi0zDlbVl1K02pqxC6Go3I2wbU3CfBruwU3rNYiYelgzRmval+9Zjj5OnLatnWpW4l1jaU0t17/ADw1y44ZfTLO+0vP1OhxeXOTFPHMN6GoNDx2aF4GeNwGRXgHeB39jSzSn4yx5gbwAAAAAAJAgAAAAAAFP6S2rS7S0etkvorarNLY+6ed+Hzl5IzZZ6bxZ62jr52lyYo5iYtH0lvajpDFerHzZLzFFdN75Vqzbc63NR4RnJvh2S/tjyI7r/KaF2v1NvqKb8eKXmcPKVLpHrL5TWj6zfnPHWQhJyUU3wi+9vuK7finphv0+KuCvnX/ALN3/o6+MIPUzjpasZjBrrNRY+2XVppRX2mvcXxinhgvrqxMzzLBqejyrmpaeV1sVFS37YQhFS7YuMW38TvRsqnU+ZHfs15avUQzvReFzknlJd43drEejHbthW20wT+iofWSftWdi8yufxTs1YonFS1p5nh2Y7Ud1tVa47kutm+6KTS82zsV3tCFr9GG0z69nbq1BpeM267wM8bwPavAh3gXfZdLhTXF893L97eX8wNoAAAAAAAAAAAAAADmdI9jQ1umnppvG9hwmuddkXmMl8SF6ReuzRpNRbT5YyR/2FA0j6ub02vk6L4cFvLdrvXZKE3weTJE7drPetjrkjzMHeJ/WPnD3tTaeioi0mpS74yTefFvgLZKxw7i0mW/o5Glu12031GkjONecT1MvRorj4yx6T8EKxbJwnmth0kb3nefcvPRXoJpdB9M279QuLusWFF9rjHs9/E1UxxTh4Gq1mTPO88K/tjUu+6Vj5N+iu6K5IsZDRtReXyXP3AhzatN105xs01ltM20t2mclut8OKRCIhfbJasxsuN/7P8AZ11MIvTLTzUY8aXuSXDk+aZ3ogjU5N95ndg13QejT6Xd0VbVkG5zcpOdlyxxy3zfchFYhDJltk/MqKkSVs0LQM0bwPf7wB3Oi+znfYrZL6Kt83ynNcooC8AAAAAAAAAAACQAAAAA1dfs+m+PV31V2w9mcFJfictWJ5WY8t8c70mYlyaehezYS346OjK5ZhlL4MrjDSPRpt4jqbRtN5d2mqMIqMIxhFcoxiope5ItY5mZneUaiG9CUVwbjJJ+LWA4+R62+VVjqlFqcZbss8MM5M7LMeObztBCyU2oT4RbWd3nu54kd91vlxTvL61pXDq4dXjq91bndu44E2bfd5s1tUedkF4byyBgltehfxPKE38kBUdsaSm26VlUXFS4y4YUpdrx2AaUtlLHBvyA0NTopxaSjKWXiO7Ftt92AO5sTojbNqzU/RV/+LKdkl4+z8/cBeaKYwioQSjGKworkkBkAAAAAAAAAAAEAAAAAAAAAAFX6d7Prlp3c4rrYyilPHFxb5PvDsTMTvCj6SWMLuOREQlfJa3LsU6yShu7zwuSy8I6g8w1XpJLm2B04PIGzXWBmVSAyQgv6gdPSazGIyeV39qA6IAAAAAAAAAAAASAAAAAAAAAAaG2tB+8UTpT3XLDjJ8lJPKz4AUK3orrYPhVGfjC2HHzaAwW7M1sVx0t33Yqz/a2A2XppqUpWRlCSeNycXGUfenyA71MQNysD1ZLAGlZqcATTq8gWHZes3luPn9V/kB0gAAAAAAAAAABAAAAAAAAAAAAAeLbFGMpvlGLk/clkCjbzlKU3zlJyfvbyBs1gbEGB5um8AcK+i6y6FVWHKbws8ku9+AGFXzqslVanCyDxKL+fivEDu7O1mcceIFs0d+/HPb2/qBnAAAAAAAAAAAAAAAAAAAAAAAc7b9u7RJds2o/Dm/wQFWiBmgwM0WB5sYG10YoTussfOMEl4bz/oBs9KNgLVQ34YjqIL0JclJexLw+QFE0l06puFicJweJQksNMC5bJ2knjjxAsdViksoD2AAAAAAAAAAAJAAQAAkCAAEgQBwelFv+XD7Un8kBXetAz12AbEJATJAbfRyzdvlD24fin/VgWUDmba2HTql6a3bEsRuj668H3rwYFJ1mnu0VijavRb9C1epP9H4AblfSRKON7D94Ex6S9u8394DYXSxLlJ+7mBYthbRlqK3Y4SglLEXJY3ljmvADpgQBIAABAAAAAAAAAAAAAVLpZb9Ml3QX5gVud4GejUAdCmwDYUgNrYUM6lP2YSb/AAQFoAAYNbpK7q5VWxU4SXFP5rufiB8+270LsqzZp3K6rm4fxYr/AJAViMUn7uwDs7K2s62uSA+hbG2oropN+l2eIHUAAAAAAAAAAAAAAAAAAFJ6YS+nf2I/ICq3zA86bVreSYFg0k8oDfggOl0eWLZ/+v8A5ICwgAAADlbS6O6XUNytqW++dkJShL4uPP4gVfa3QiVf0mmlKxLnVPG/918mBHR/Zut6yCdUqa4yTlOeI+inyS7QL8AAAAAEgAAAAAAAAAAABROmb/7h/Yj8gKvcBoyqcpKMVmTaUcd7fAC2X6SWmt6mbz6MWpd+Y8fxyvgBv0SygOjsaWL4/wAya/P8gLKAAAAAEASBAAABIACAAAAAAAAAAAAAonTL/Uy+zD5AVqaA3+iWjVmtqzyhmx/d5fjgC1dNNNnqrlzTcJe58V8mBx9Hb2AdPTz3Zwn3Si37s8QLZkAAAAAAAAAAAAJAgAAAAAAAAAAAAKF0u/1M/dD/AGoCvWMCw9AKs6iyfZGprzkv0AtfSKjf01mOLilNfB8fwyBR67cMDpae9NYAuOht364S74rPvXBgZwAAAAAAAAAAAAAAAAAAAAAGQAACi9IXvX2P+bHkkvyAr+oQFv6AafFVtvtTUV7or+oFqnFNOL5NNP3MD5pqaHXZOt84TlHyfBgeqW1yAuXRi3NUl7M/wa/uB2AAAAAAAAJAgAAAAAAAAAAAQBIGrrdYq13yfJeHeBy57dlF8YqS8HhgVnWW7+Zc8tt+8Dk38wPofRWjc0lS7ZJzf3n+mAOvkCldLNPu6jfXKyCl95cH+QHLriBZ+ik8dZHvUX5Z/UCxAMgAAAAAAAAAADzkBkCMgMgN4BkBkBvARvAcvbWz5WpTqklZFY3ZerNd2ex+IFQ1mpnW9y2Mq590lz9z5P4Aayt54YGrauIH1DRx3aq4+zXBeUUBm3gOB0trzCqfapuPwa/oByNNpMgdjZ9aqmp73ZiSxzQHdrtUllPKAlSAneAZAJgTkBkBkBkAAyBjyA3gI3gIcwPLmA6wCOtA8yuA8vUIDw9ZFdqA1tVqqJxcLernHtjJJr8QK5rtlaR8ab+pfsuW/X5PivMDmVbOsdsYudUq2+NkLFwj28Hxz5gXxa+PY0B6/fF3gc7b96lQ37Moy+GQK1ZtyFa5pvwAw07W1FrxTVOfui8efIC4bC62Fb6/CnJ5UIy3t1Y7X3gdLrgJVwEq0D0rAJ6wCd8Cd8BvASpAN4DzgCMARgCHEDy4geXADy4AeXWB4lQBglok+YGGeyoP6oGJ7Gr9heQELZMOxLyA9f4djkB5/cZdjAxWaC58p4+AHOlsC/O9Gdaff1Mf0A2qNBrFzti19kDo06e1es0/cBsxqkBkVbAyKDAlRYHtRA9JASkB6QEgSB7wBGAGAG6BG6A3QI3AG4BDgA3AI6sB1QEdUBLrAjqgHVAOrAdWAVYE9WA6sCdwCdwBuAN0Cd0CVEBugTuge8ARgBgBgBgBgBgBgBgA0A3QGAGAGADQDAEYAndAjAE4AYAYAYAYAYAYAYAYAYA9AAAAAAAAAADAACAJAAQBOAGAAAAAAAAAAAAAAAAAAAAAAAAAAAAAAAAAAAAAAAAAAAAAAAAAf//Z">
            <a:extLst>
              <a:ext uri="{FF2B5EF4-FFF2-40B4-BE49-F238E27FC236}">
                <a16:creationId xmlns:a16="http://schemas.microsoft.com/office/drawing/2014/main" id="{B2351994-9680-655E-560F-F3EA985A917F}"/>
              </a:ext>
            </a:extLst>
          </p:cNvPr>
          <p:cNvSpPr>
            <a:spLocks noChangeAspect="1" noChangeArrowheads="1"/>
          </p:cNvSpPr>
          <p:nvPr/>
        </p:nvSpPr>
        <p:spPr bwMode="auto">
          <a:xfrm>
            <a:off x="471488" y="144463"/>
            <a:ext cx="2873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CO" altLang="es-CO">
              <a:solidFill>
                <a:srgbClr val="000000"/>
              </a:solidFill>
            </a:endParaRPr>
          </a:p>
        </p:txBody>
      </p:sp>
      <p:sp>
        <p:nvSpPr>
          <p:cNvPr id="2" name="CuadroTexto 8">
            <a:extLst>
              <a:ext uri="{FF2B5EF4-FFF2-40B4-BE49-F238E27FC236}">
                <a16:creationId xmlns:a16="http://schemas.microsoft.com/office/drawing/2014/main" id="{B8A19078-8803-AC78-0735-D0CBC2433B3E}"/>
              </a:ext>
            </a:extLst>
          </p:cNvPr>
          <p:cNvSpPr txBox="1">
            <a:spLocks noChangeArrowheads="1"/>
          </p:cNvSpPr>
          <p:nvPr/>
        </p:nvSpPr>
        <p:spPr bwMode="auto">
          <a:xfrm>
            <a:off x="471488" y="75775"/>
            <a:ext cx="604867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s-CO"/>
            </a:defPPr>
            <a:lvl1pPr algn="just">
              <a:defRPr sz="2000" b="1" i="1">
                <a:solidFill>
                  <a:srgbClr val="1F497D"/>
                </a:solidFill>
                <a:latin typeface="Arial titulos"/>
              </a:defRPr>
            </a:lvl1pPr>
          </a:lstStyle>
          <a:p>
            <a:r>
              <a:rPr lang="es-CO" altLang="es-CO" dirty="0"/>
              <a:t>Periodo de preparación</a:t>
            </a:r>
          </a:p>
        </p:txBody>
      </p:sp>
      <p:sp>
        <p:nvSpPr>
          <p:cNvPr id="4" name="Rectángulo: esquinas redondeadas 3">
            <a:extLst>
              <a:ext uri="{FF2B5EF4-FFF2-40B4-BE49-F238E27FC236}">
                <a16:creationId xmlns:a16="http://schemas.microsoft.com/office/drawing/2014/main" id="{9977263E-49AE-0589-1C7D-5A3B97C44152}"/>
              </a:ext>
            </a:extLst>
          </p:cNvPr>
          <p:cNvSpPr/>
          <p:nvPr/>
        </p:nvSpPr>
        <p:spPr>
          <a:xfrm>
            <a:off x="313072" y="692696"/>
            <a:ext cx="8579408" cy="5904655"/>
          </a:xfrm>
          <a:prstGeom prst="roundRect">
            <a:avLst>
              <a:gd name="adj" fmla="val 9962"/>
            </a:avLst>
          </a:prstGeom>
          <a:ln w="19050">
            <a:prstDash val="sysDot"/>
          </a:ln>
        </p:spPr>
        <p:style>
          <a:lnRef idx="2">
            <a:schemeClr val="accent1"/>
          </a:lnRef>
          <a:fillRef idx="1">
            <a:schemeClr val="lt1"/>
          </a:fillRef>
          <a:effectRef idx="0">
            <a:schemeClr val="accent1"/>
          </a:effectRef>
          <a:fontRef idx="minor">
            <a:schemeClr val="dk1"/>
          </a:fontRef>
        </p:style>
        <p:txBody>
          <a:bodyPr rtlCol="0" anchor="ctr"/>
          <a:lstStyle/>
          <a:p>
            <a:r>
              <a:rPr lang="es-CO" sz="1600" b="1" i="0" u="none" strike="noStrike" baseline="0" dirty="0">
                <a:solidFill>
                  <a:srgbClr val="000000"/>
                </a:solidFill>
                <a:latin typeface="Verdana" panose="020B0604030504040204" pitchFamily="34" charset="0"/>
              </a:rPr>
              <a:t>1.1 </a:t>
            </a:r>
            <a:r>
              <a:rPr lang="es-MX" sz="1800" b="1" i="0" u="none" strike="noStrike" baseline="0" dirty="0">
                <a:solidFill>
                  <a:srgbClr val="000000"/>
                </a:solidFill>
                <a:latin typeface="Verdana" panose="020B0604030504040204" pitchFamily="34" charset="0"/>
              </a:rPr>
              <a:t>Preparación para el cambio de marco normativo </a:t>
            </a:r>
          </a:p>
          <a:p>
            <a:endParaRPr lang="es-CO" sz="1600" dirty="0">
              <a:solidFill>
                <a:srgbClr val="000000"/>
              </a:solidFill>
              <a:latin typeface="Verdana" panose="020B0604030504040204" pitchFamily="34" charset="0"/>
            </a:endParaRPr>
          </a:p>
          <a:p>
            <a:r>
              <a:rPr lang="es-MX" sz="1800" b="0" i="0" u="none" strike="noStrike" baseline="0" dirty="0">
                <a:solidFill>
                  <a:srgbClr val="000000"/>
                </a:solidFill>
                <a:latin typeface="Verdana" panose="020B0604030504040204" pitchFamily="34" charset="0"/>
              </a:rPr>
              <a:t>2. Durante el periodo de preparación, la entidad continuará aplicando el marco normativo vigente en la fecha en la cual se notifica el cambio de marco normativo por parte de la Contaduría General de la Nación (CGN) y realizará las actividades de preparación para la aplicación del Marco Normativo Entidades de Gobierno, dentro de las cuales se incluirá la definición de las políticas contables, el ajuste a los sistemas de información y la obtención de la información que permita realizar la transición. </a:t>
            </a:r>
            <a:r>
              <a:rPr lang="es-MX" sz="1800" b="1" i="0" u="none" strike="noStrike" baseline="0" dirty="0">
                <a:solidFill>
                  <a:srgbClr val="000000"/>
                </a:solidFill>
                <a:latin typeface="Verdana" panose="020B0604030504040204" pitchFamily="34" charset="0"/>
              </a:rPr>
              <a:t>El periodo de preparación es el comprendido entre la fecha en la cual se notifica el cambio de marco normativo por parte de la CGN y el 31 de diciembre del mismo año. </a:t>
            </a:r>
          </a:p>
          <a:p>
            <a:endParaRPr lang="es-CO" sz="1800" b="0" i="0" u="none" strike="noStrike" baseline="0" dirty="0">
              <a:solidFill>
                <a:srgbClr val="000000"/>
              </a:solidFill>
              <a:latin typeface="Verdana" panose="020B0604030504040204" pitchFamily="34" charset="0"/>
            </a:endParaRPr>
          </a:p>
          <a:p>
            <a:r>
              <a:rPr lang="es-MX" sz="1800" b="0" i="1" u="sng" strike="noStrike" baseline="0" dirty="0">
                <a:solidFill>
                  <a:srgbClr val="000000"/>
                </a:solidFill>
                <a:latin typeface="Verdana" panose="020B0604030504040204" pitchFamily="34" charset="0"/>
              </a:rPr>
              <a:t>3. Si las políticas contables definidas bajo este Marco Normativo difieren de las aplicadas bajo el marco normativo anterior, la entidad identificará los elementos de activos, pasivos y patrimonio que, como producto de estas diferencias, deban ser objeto de reconocimiento, reclasificación, baja en cuentas o ajustes en su medición, e iniciará la recopilación de la información que se requiera para tales efectos. (subrayas fuera de texto)</a:t>
            </a:r>
          </a:p>
          <a:p>
            <a:pPr algn="l"/>
            <a:endParaRPr lang="es-MX" sz="1600" b="0" i="0" u="none" strike="noStrike" baseline="0" dirty="0">
              <a:solidFill>
                <a:srgbClr val="000000"/>
              </a:solidFill>
              <a:latin typeface="Verdana" panose="020B0604030504040204" pitchFamily="34" charset="0"/>
            </a:endParaRPr>
          </a:p>
        </p:txBody>
      </p:sp>
    </p:spTree>
    <p:extLst>
      <p:ext uri="{BB962C8B-B14F-4D97-AF65-F5344CB8AC3E}">
        <p14:creationId xmlns:p14="http://schemas.microsoft.com/office/powerpoint/2010/main" val="354019536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 name="Slide Number Placeholder 3">
            <a:extLst>
              <a:ext uri="{FF2B5EF4-FFF2-40B4-BE49-F238E27FC236}">
                <a16:creationId xmlns:a16="http://schemas.microsoft.com/office/drawing/2014/main" id="{73777657-44FD-BDC6-EA40-A32E03F99044}"/>
              </a:ext>
            </a:extLst>
          </p:cNvPr>
          <p:cNvSpPr>
            <a:spLocks noGrp="1"/>
          </p:cNvSpPr>
          <p:nvPr>
            <p:ph type="sldNum" sz="quarter" idx="12"/>
          </p:nvPr>
        </p:nvSpPr>
        <p:spPr>
          <a:xfrm>
            <a:off x="-625348" y="5451446"/>
            <a:ext cx="439241" cy="390437"/>
          </a:xfrm>
        </p:spPr>
        <p:txBody>
          <a:bodyPr/>
          <a:lstStyle/>
          <a:p>
            <a:fld id="{F68327C5-B821-4FE9-A59A-A60D9EB59A9A}" type="slidenum">
              <a:rPr lang="en-US" smtClean="0"/>
              <a:pPr/>
              <a:t>46</a:t>
            </a:fld>
            <a:endParaRPr lang="en-US" dirty="0"/>
          </a:p>
        </p:txBody>
      </p:sp>
      <p:sp>
        <p:nvSpPr>
          <p:cNvPr id="16400" name="CuadroTexto 8">
            <a:extLst>
              <a:ext uri="{FF2B5EF4-FFF2-40B4-BE49-F238E27FC236}">
                <a16:creationId xmlns:a16="http://schemas.microsoft.com/office/drawing/2014/main" id="{E9D206B3-41EB-C700-0715-4A829C626159}"/>
              </a:ext>
            </a:extLst>
          </p:cNvPr>
          <p:cNvSpPr txBox="1">
            <a:spLocks noChangeArrowheads="1"/>
          </p:cNvSpPr>
          <p:nvPr/>
        </p:nvSpPr>
        <p:spPr bwMode="auto">
          <a:xfrm>
            <a:off x="609232" y="138943"/>
            <a:ext cx="559569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s-CO"/>
            </a:defPPr>
            <a:lvl1pPr algn="just">
              <a:defRPr sz="2000" b="1" i="1">
                <a:solidFill>
                  <a:srgbClr val="1F497D"/>
                </a:solidFill>
                <a:latin typeface="Arial titulos"/>
              </a:defRPr>
            </a:lvl1pPr>
          </a:lstStyle>
          <a:p>
            <a:r>
              <a:rPr lang="es-CO" altLang="es-CO" sz="1600" dirty="0"/>
              <a:t>Cambios en las normas más significativas ER y otros  para la UTP</a:t>
            </a:r>
          </a:p>
        </p:txBody>
      </p:sp>
      <p:sp>
        <p:nvSpPr>
          <p:cNvPr id="2" name="CuadroTexto 8">
            <a:extLst>
              <a:ext uri="{FF2B5EF4-FFF2-40B4-BE49-F238E27FC236}">
                <a16:creationId xmlns:a16="http://schemas.microsoft.com/office/drawing/2014/main" id="{9B63ACCC-75C5-BDC6-34E9-765FC18BA66C}"/>
              </a:ext>
            </a:extLst>
          </p:cNvPr>
          <p:cNvSpPr txBox="1">
            <a:spLocks noChangeArrowheads="1"/>
          </p:cNvSpPr>
          <p:nvPr/>
        </p:nvSpPr>
        <p:spPr bwMode="auto">
          <a:xfrm>
            <a:off x="3612642" y="2708920"/>
            <a:ext cx="2592289" cy="707886"/>
          </a:xfrm>
          <a:prstGeom prst="rect">
            <a:avLst/>
          </a:prstGeom>
          <a:solidFill>
            <a:srgbClr val="003A6A"/>
          </a:solidFill>
          <a:ln/>
        </p:spPr>
        <p:style>
          <a:lnRef idx="0">
            <a:schemeClr val="accent1"/>
          </a:lnRef>
          <a:fillRef idx="3">
            <a:schemeClr val="accent1"/>
          </a:fillRef>
          <a:effectRef idx="3">
            <a:schemeClr val="accent1"/>
          </a:effectRef>
          <a:fontRef idx="minor">
            <a:schemeClr val="lt1"/>
          </a:fontRef>
        </p:style>
        <p:txBody>
          <a:bodyPr wrap="square">
            <a:spAutoFit/>
          </a:bodyPr>
          <a:lstStyle>
            <a:defPPr>
              <a:defRPr lang="es-CO"/>
            </a:defPPr>
            <a:lvl1pPr algn="just">
              <a:defRPr sz="2000" b="1" i="1">
                <a:solidFill>
                  <a:srgbClr val="1F497D"/>
                </a:solidFill>
                <a:latin typeface="Arial titulos"/>
              </a:defRPr>
            </a:lvl1pPr>
          </a:lstStyle>
          <a:p>
            <a:pPr algn="ctr"/>
            <a:r>
              <a:rPr lang="en-US" sz="2000" b="1" noProof="1">
                <a:solidFill>
                  <a:schemeClr val="bg1"/>
                </a:solidFill>
              </a:rPr>
              <a:t>Ajustes por cambios</a:t>
            </a:r>
          </a:p>
        </p:txBody>
      </p:sp>
    </p:spTree>
    <p:extLst>
      <p:ext uri="{BB962C8B-B14F-4D97-AF65-F5344CB8AC3E}">
        <p14:creationId xmlns:p14="http://schemas.microsoft.com/office/powerpoint/2010/main" val="143305586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8434" name="AutoShape 15" descr="data:image/jpeg;base64,/9j/4AAQSkZJRgABAQAAAQABAAD/2wCEAAkGBxAQDxANDxAPDw4QDxAQDg0PDA8PDw8OFREWFhYSFBQYHCggGBolGxQUIT0hJSkrLi4uFx8zODMsNygtLisBCgoKDg0OGhAQGywmHyQsLDQtMDc3LCwvLC4sLDQsLy0sLTQsLDEsLDAsLDQsLC0sLCwsLCwsLCwsLCwsLCwsLP/AABEIAOEA4QMBEQACEQEDEQH/xAAbAAEAAgMBAQAAAAAAAAAAAAAAAQYDBAUCB//EAEAQAAICAQEEBgYHBgUFAAAAAAABAgMRBAUSITEGE0FRYZEiMlJxgbEjQnKCocHRBxRDYuHxFTM0ssIWJFNz8P/EABoBAQADAQEBAAAAAAAAAAAAAAACAwQBBQb/xAAxEQEAAgEDAgMGAwkAAAAAAAAAAQIDBBExEiEFE0FCUWFxsdEiMpEUIzNicoGhwfH/2gAMAwEAAhEDEQA/APuAAAAAAAAAAAAAAAAAAAAAAAAAAAAAAAAAAAAAAAAAc3be3tNo4b+ptjXn1Y85zfdGK4sha8V5X4NNkzTtSPsq8v2h7zfU6K2cF9aVtdba790r86fSG6vhtOLZI3/V1di9NdNqJqmanprperXbjEn3RkuDZ2uasztPaVefwzLjr11mLV98fZZS55wAAAAAAAAAAAAAAAAAAAAABIEASBAEgVvpp0ojs+lbq6zVXNx09HtS9qX8qK736e0ctWl03mzNrdqxzP8Ar5vnej0jtnLU6ubv1c+LnLjGC9mtfVSK4p6zy15NTvHRSNqx6ff3s04uEs93k0dlGtmDaVULI8GsvisPin3ruZXesWhv02e2O28L1+zrbs9TRKi5uV+mahKT52Vv1ZPx4Y+BPBeZjpnmGPxXS1x3jLj/AC27/KfWFuNDyUgAIAAAAACQIAASAAAAIAASAAgAAAAY9TqI1wlbN7sIRcpSfZFLLOTO0bpVrNrRWOZfHapz12os2pcnmz0NNB/w9Mn6KXi+fxKaRvPVL0dXeMcRgpxHPxlmsi48S2WOsteV7te7nEV9bC4vuX6/3IbLott2eqZbstyeXF8Mt8vEjML6XbnRvXPSbTq3v8vURdUn2PtjLzx5lEW6MsfF6eTF+0aG0etZ3h9aNz5gAAAIckuYHjrUBKsA9KQEgAAAAAAAAAEgAIAAAAFL/alq3+616KDxPW3RqeOaqj6U/wAFj4lOXvtX3vQ0EdM2zT7Mf5ntDiQpUIqMVhRSSS7Ei2I2YbW6p3loa95xBcHLhntS7X5Y8zkp1naN2CWhnuuUIScY83GLaQcizSutfqy5rk8cUcmF1btPVa5ylp/aqm2pdrWYtfIxZ4/FV9F4XbfDk39z7dsPaEdRSpxeXFuua7VZB4afz+Jtpbqjd81qMM4skxLoE1ABjvtUVl/Bd7A50tTl5bAmNwGSNoGRWAZabuOH8AM4AAAAAAAAABIEAAJAgChdJqv3jbNFfZptHKeP57J4+UUUWn978oenjrtop/mt9IZ7tmy7EW9Tz+iXAeklKc5YeI4jnxfpP5ryETDt4mOy1uUKNPl4UIQ48uLx82wi+a66O/Jzhc4yfOEsOOcdi7A45MYSeohXLdzlZcF2NmTN3yR8H0vh0eXo7Wn2lp6MdJZaXU2zS36LpydlaeHnPCcfHHmiNLzS3wWajSV1OKscWjj7LlT0vsjOKvphXXJr6VTluqtv18td3E0Rmj1ePfw63sd3b2V0h0mqk4UXQnNcXDjGWO/dfHBZXJW3EsubS5sMb3rMQ1tr6v6RwXKPD4k2dpq8DJG8DLG4DIrgPXXgdeizeipd6A9gAAAAAAkCAJAgAAAAUTWRf+OXYzx0VOPcpSyZrfxZ+T1q99DX+qfpDqzVvYn5EmRyNnztSnuxz6fH0c/ViErR3a+29PZqIKEoSjh5WMpP3rJ2L7K5xxKm7T2XbTmUoNwWXvYTSXbl/wBiXXGyFcVrWiseriaC3Ds1D7PU+01iK+HF/AyV7zNpfSZoila4K+jNotR6S8jsV3Rtl6YfQnqoOuuDeHGuMXl5/wDuZbanZ5uLUWi0zDlbVl1K02pqxC6Go3I2wbU3CfBruwU3rNYiYelgzRmval+9Zjj5OnLatnWpW4l1jaU0t17/ADw1y44ZfTLO+0vP1OhxeXOTFPHMN6GoNDx2aF4GeNwGRXgHeB39jSzSn4yx5gbwAAAAAAJAgAAAAAAFP6S2rS7S0etkvorarNLY+6ed+Hzl5IzZZ6bxZ62jr52lyYo5iYtH0lvajpDFerHzZLzFFdN75Vqzbc63NR4RnJvh2S/tjyI7r/KaF2v1NvqKb8eKXmcPKVLpHrL5TWj6zfnPHWQhJyUU3wi+9vuK7finphv0+KuCvnX/ALN3/o6+MIPUzjpasZjBrrNRY+2XVppRX2mvcXxinhgvrqxMzzLBqejyrmpaeV1sVFS37YQhFS7YuMW38TvRsqnU+ZHfs15avUQzvReFzknlJd43drEejHbthW20wT+iofWSftWdi8yufxTs1YonFS1p5nh2Y7Ud1tVa47kutm+6KTS82zsV3tCFr9GG0z69nbq1BpeM267wM8bwPavAh3gXfZdLhTXF893L97eX8wNoAAAAAAAAAAAAAADmdI9jQ1umnppvG9hwmuddkXmMl8SF6ReuzRpNRbT5YyR/2FA0j6ub02vk6L4cFvLdrvXZKE3weTJE7drPetjrkjzMHeJ/WPnD3tTaeioi0mpS74yTefFvgLZKxw7i0mW/o5Glu12031GkjONecT1MvRorj4yx6T8EKxbJwnmth0kb3nefcvPRXoJpdB9M279QuLusWFF9rjHs9/E1UxxTh4Gq1mTPO88K/tjUu+6Vj5N+iu6K5IsZDRtReXyXP3AhzatN105xs01ltM20t2mclut8OKRCIhfbJasxsuN/7P8AZ11MIvTLTzUY8aXuSXDk+aZ3ogjU5N95ndg13QejT6Xd0VbVkG5zcpOdlyxxy3zfchFYhDJltk/MqKkSVs0LQM0bwPf7wB3Oi+znfYrZL6Kt83ynNcooC8AAAAAAAAAAACQAAAAA1dfs+m+PV31V2w9mcFJfictWJ5WY8t8c70mYlyaehezYS346OjK5ZhlL4MrjDSPRpt4jqbRtN5d2mqMIqMIxhFcoxiope5ItY5mZneUaiG9CUVwbjJJ+LWA4+R62+VVjqlFqcZbss8MM5M7LMeObztBCyU2oT4RbWd3nu54kd91vlxTvL61pXDq4dXjq91bndu44E2bfd5s1tUedkF4byyBgltehfxPKE38kBUdsaSm26VlUXFS4y4YUpdrx2AaUtlLHBvyA0NTopxaSjKWXiO7Ftt92AO5sTojbNqzU/RV/+LKdkl4+z8/cBeaKYwioQSjGKworkkBkAAAAAAAAAAAEAAAAAAAAAAFX6d7Prlp3c4rrYyilPHFxb5PvDsTMTvCj6SWMLuOREQlfJa3LsU6yShu7zwuSy8I6g8w1XpJLm2B04PIGzXWBmVSAyQgv6gdPSazGIyeV39qA6IAAAAAAAAAAAASAAAAAAAAAAaG2tB+8UTpT3XLDjJ8lJPKz4AUK3orrYPhVGfjC2HHzaAwW7M1sVx0t33Yqz/a2A2XppqUpWRlCSeNycXGUfenyA71MQNysD1ZLAGlZqcATTq8gWHZes3luPn9V/kB0gAAAAAAAAAABAAAAAAAAAAAAAeLbFGMpvlGLk/clkCjbzlKU3zlJyfvbyBs1gbEGB5um8AcK+i6y6FVWHKbws8ku9+AGFXzqslVanCyDxKL+fivEDu7O1mcceIFs0d+/HPb2/qBnAAAAAAAAAAAAAAAAAAAAAAAc7b9u7RJds2o/Dm/wQFWiBmgwM0WB5sYG10YoTussfOMEl4bz/oBs9KNgLVQ34YjqIL0JclJexLw+QFE0l06puFicJweJQksNMC5bJ2knjjxAsdViksoD2AAAAAAAAAAAJAAQAAkCAAEgQBwelFv+XD7Un8kBXetAz12AbEJATJAbfRyzdvlD24fin/VgWUDmba2HTql6a3bEsRuj668H3rwYFJ1mnu0VijavRb9C1epP9H4AblfSRKON7D94Ex6S9u8394DYXSxLlJ+7mBYthbRlqK3Y4SglLEXJY3ljmvADpgQBIAABAAAAAAAAAAAAAVLpZb9Ml3QX5gVud4GejUAdCmwDYUgNrYUM6lP2YSb/AAQFoAAYNbpK7q5VWxU4SXFP5rufiB8+270LsqzZp3K6rm4fxYr/AJAViMUn7uwDs7K2s62uSA+hbG2oropN+l2eIHUAAAAAAAAAAAAAAAAAAFJ6YS+nf2I/ICq3zA86bVreSYFg0k8oDfggOl0eWLZ/+v8A5ICwgAAADlbS6O6XUNytqW++dkJShL4uPP4gVfa3QiVf0mmlKxLnVPG/918mBHR/Zut6yCdUqa4yTlOeI+inyS7QL8AAAAAEgAAAAAAAAAAABROmb/7h/Yj8gKvcBoyqcpKMVmTaUcd7fAC2X6SWmt6mbz6MWpd+Y8fxyvgBv0SygOjsaWL4/wAya/P8gLKAAAAAEASBAAABIACAAAAAAAAAAAAAonTL/Uy+zD5AVqaA3+iWjVmtqzyhmx/d5fjgC1dNNNnqrlzTcJe58V8mBx9Hb2AdPTz3Zwn3Si37s8QLZkAAAAAAAAAAAAJAgAAAAAAAAAAAAKF0u/1M/dD/AGoCvWMCw9AKs6iyfZGprzkv0AtfSKjf01mOLilNfB8fwyBR67cMDpae9NYAuOht364S74rPvXBgZwAAAAAAAAAAAAAAAAAAAAAGQAACi9IXvX2P+bHkkvyAr+oQFv6AafFVtvtTUV7or+oFqnFNOL5NNP3MD5pqaHXZOt84TlHyfBgeqW1yAuXRi3NUl7M/wa/uB2AAAAAAAAJAgAAAAAAAAAAAQBIGrrdYq13yfJeHeBy57dlF8YqS8HhgVnWW7+Zc8tt+8Dk38wPofRWjc0lS7ZJzf3n+mAOvkCldLNPu6jfXKyCl95cH+QHLriBZ+ik8dZHvUX5Z/UCxAMgAAAAAAAAAADzkBkCMgMgN4BkBkBvARvAcvbWz5WpTqklZFY3ZerNd2ex+IFQ1mpnW9y2Mq590lz9z5P4Aayt54YGrauIH1DRx3aq4+zXBeUUBm3gOB0trzCqfapuPwa/oByNNpMgdjZ9aqmp73ZiSxzQHdrtUllPKAlSAneAZAJgTkBkBkBkAAyBjyA3gI3gIcwPLmA6wCOtA8yuA8vUIDw9ZFdqA1tVqqJxcLernHtjJJr8QK5rtlaR8ab+pfsuW/X5PivMDmVbOsdsYudUq2+NkLFwj28Hxz5gXxa+PY0B6/fF3gc7b96lQ37Moy+GQK1ZtyFa5pvwAw07W1FrxTVOfui8efIC4bC62Fb6/CnJ5UIy3t1Y7X3gdLrgJVwEq0D0rAJ6wCd8Cd8BvASpAN4DzgCMARgCHEDy4geXADy4AeXWB4lQBglok+YGGeyoP6oGJ7Gr9heQELZMOxLyA9f4djkB5/cZdjAxWaC58p4+AHOlsC/O9Gdaff1Mf0A2qNBrFzti19kDo06e1es0/cBsxqkBkVbAyKDAlRYHtRA9JASkB6QEgSB7wBGAGAG6BG6A3QI3AG4BDgA3AI6sB1QEdUBLrAjqgHVAOrAdWAVYE9WA6sCdwCdwBuAN0Cd0CVEBugTuge8ARgBgBgBgBgBgBgBgA0A3QGAGAGADQDAEYAndAjAE4AYAYAYAYAYAYAYAYAYA9AAAAAAAAAADAACAJAAQBOAGAAAAAAAAAAAAAAAAAAAAAAAAAAAAAAAAAAAAAAAAAAAAAAAAAf//Z">
            <a:extLst>
              <a:ext uri="{FF2B5EF4-FFF2-40B4-BE49-F238E27FC236}">
                <a16:creationId xmlns:a16="http://schemas.microsoft.com/office/drawing/2014/main" id="{B2351994-9680-655E-560F-F3EA985A917F}"/>
              </a:ext>
            </a:extLst>
          </p:cNvPr>
          <p:cNvSpPr>
            <a:spLocks noChangeAspect="1" noChangeArrowheads="1"/>
          </p:cNvSpPr>
          <p:nvPr/>
        </p:nvSpPr>
        <p:spPr bwMode="auto">
          <a:xfrm>
            <a:off x="471488" y="144463"/>
            <a:ext cx="2873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CO" altLang="es-CO">
              <a:solidFill>
                <a:srgbClr val="000000"/>
              </a:solidFill>
            </a:endParaRPr>
          </a:p>
        </p:txBody>
      </p:sp>
      <p:sp>
        <p:nvSpPr>
          <p:cNvPr id="2" name="CuadroTexto 8">
            <a:extLst>
              <a:ext uri="{FF2B5EF4-FFF2-40B4-BE49-F238E27FC236}">
                <a16:creationId xmlns:a16="http://schemas.microsoft.com/office/drawing/2014/main" id="{B8A19078-8803-AC78-0735-D0CBC2433B3E}"/>
              </a:ext>
            </a:extLst>
          </p:cNvPr>
          <p:cNvSpPr txBox="1">
            <a:spLocks noChangeArrowheads="1"/>
          </p:cNvSpPr>
          <p:nvPr/>
        </p:nvSpPr>
        <p:spPr bwMode="auto">
          <a:xfrm>
            <a:off x="471488" y="75775"/>
            <a:ext cx="604867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s-CO"/>
            </a:defPPr>
            <a:lvl1pPr algn="just">
              <a:defRPr sz="2000" b="1" i="1">
                <a:solidFill>
                  <a:srgbClr val="1F497D"/>
                </a:solidFill>
                <a:latin typeface="Arial titulos"/>
              </a:defRPr>
            </a:lvl1pPr>
          </a:lstStyle>
          <a:p>
            <a:r>
              <a:rPr lang="es-CO" altLang="es-CO" dirty="0"/>
              <a:t>Ajustes por cambios</a:t>
            </a:r>
          </a:p>
        </p:txBody>
      </p:sp>
      <p:sp>
        <p:nvSpPr>
          <p:cNvPr id="4" name="Rectángulo: esquinas redondeadas 3">
            <a:extLst>
              <a:ext uri="{FF2B5EF4-FFF2-40B4-BE49-F238E27FC236}">
                <a16:creationId xmlns:a16="http://schemas.microsoft.com/office/drawing/2014/main" id="{9977263E-49AE-0589-1C7D-5A3B97C44152}"/>
              </a:ext>
            </a:extLst>
          </p:cNvPr>
          <p:cNvSpPr/>
          <p:nvPr/>
        </p:nvSpPr>
        <p:spPr>
          <a:xfrm>
            <a:off x="282296" y="1124744"/>
            <a:ext cx="8579408" cy="5904655"/>
          </a:xfrm>
          <a:prstGeom prst="roundRect">
            <a:avLst>
              <a:gd name="adj" fmla="val 9962"/>
            </a:avLst>
          </a:prstGeom>
          <a:ln w="19050">
            <a:noFill/>
            <a:prstDash val="sysDot"/>
          </a:ln>
        </p:spPr>
        <p:style>
          <a:lnRef idx="2">
            <a:schemeClr val="accent1"/>
          </a:lnRef>
          <a:fillRef idx="1">
            <a:schemeClr val="lt1"/>
          </a:fillRef>
          <a:effectRef idx="0">
            <a:schemeClr val="accent1"/>
          </a:effectRef>
          <a:fontRef idx="minor">
            <a:schemeClr val="dk1"/>
          </a:fontRef>
        </p:style>
        <p:txBody>
          <a:bodyPr rtlCol="0" anchor="ctr"/>
          <a:lstStyle/>
          <a:p>
            <a:r>
              <a:rPr lang="es-CO" sz="1450" b="1" i="0" u="none" strike="noStrike" baseline="0" dirty="0">
                <a:solidFill>
                  <a:srgbClr val="000000"/>
                </a:solidFill>
                <a:latin typeface="Verdana" panose="020B0604030504040204" pitchFamily="34" charset="0"/>
              </a:rPr>
              <a:t>1.2. Ajustes por cambio de marco normativo </a:t>
            </a:r>
            <a:endParaRPr lang="es-CO" sz="1450" dirty="0">
              <a:solidFill>
                <a:srgbClr val="000000"/>
              </a:solidFill>
              <a:latin typeface="Verdana" panose="020B0604030504040204" pitchFamily="34" charset="0"/>
            </a:endParaRPr>
          </a:p>
          <a:p>
            <a:pPr algn="l"/>
            <a:endParaRPr lang="es-CO" sz="1450" b="0" i="0" u="none" strike="noStrike" baseline="0" dirty="0">
              <a:solidFill>
                <a:srgbClr val="000000"/>
              </a:solidFill>
              <a:latin typeface="Verdana" panose="020B0604030504040204" pitchFamily="34" charset="0"/>
            </a:endParaRPr>
          </a:p>
          <a:p>
            <a:r>
              <a:rPr lang="es-MX" sz="1450" b="0" i="0" u="none" strike="noStrike" baseline="0" dirty="0">
                <a:solidFill>
                  <a:srgbClr val="000000"/>
                </a:solidFill>
                <a:latin typeface="Verdana" panose="020B0604030504040204" pitchFamily="34" charset="0"/>
              </a:rPr>
              <a:t>4. Los saldos iniciales para la aplicación del Marco Normativo para Entidades de Gobierno corresponderán a los saldos finales del periodo de preparación. La entidad efectuará los ajustes a que haya lugar por el cambio de marco normativo durante el primer periodo de aplicación, es decir, desde el 1º de enero y hasta el 31 de diciembre del año posterior al periodo de preparación. </a:t>
            </a:r>
          </a:p>
          <a:p>
            <a:endParaRPr lang="es-MX" sz="1450" dirty="0">
              <a:solidFill>
                <a:srgbClr val="000000"/>
              </a:solidFill>
              <a:latin typeface="Verdana" panose="020B0604030504040204" pitchFamily="34" charset="0"/>
            </a:endParaRPr>
          </a:p>
          <a:p>
            <a:pPr algn="l"/>
            <a:r>
              <a:rPr lang="es-MX" sz="1450" b="0" i="0" u="none" strike="noStrike" baseline="0" dirty="0">
                <a:solidFill>
                  <a:srgbClr val="000000"/>
                </a:solidFill>
                <a:latin typeface="Verdana" panose="020B0604030504040204" pitchFamily="34" charset="0"/>
              </a:rPr>
              <a:t>5. Para determinar los ajustes, la entidad: a) reconocerá todos los activos y pasivos a que haya lugar; b) dará de baja las partidas que no cumplan con los criterios para reconocerse como activos o pasivos; c) reclasificará las partidas que, habiendo sido reconocidas en una categoría de activo, pasivo o patrimonio según el marco normativo anterior, deban clasificarse de una manera diferente bajo este Marco Normativo; y d) aplicará los criterios de medición de este Marco Normativo; no obstante, para el caso de los bienes de uso público y bienes históricos y culturales que deban ser reconocidos, estos se medirán por el costo o el costo de reposición determinado a través de avalúo técnico, siempre que se pueda determinar alguno de estos valores. </a:t>
            </a:r>
          </a:p>
          <a:p>
            <a:pPr algn="l"/>
            <a:endParaRPr lang="es-CO" sz="1450" b="0" i="0" u="none" strike="noStrike" baseline="0" dirty="0">
              <a:solidFill>
                <a:srgbClr val="000000"/>
              </a:solidFill>
              <a:latin typeface="Verdana" panose="020B0604030504040204" pitchFamily="34" charset="0"/>
            </a:endParaRPr>
          </a:p>
          <a:p>
            <a:r>
              <a:rPr lang="es-MX" sz="1450" b="0" i="0" u="none" strike="noStrike" baseline="0" dirty="0">
                <a:solidFill>
                  <a:srgbClr val="000000"/>
                </a:solidFill>
                <a:latin typeface="Verdana" panose="020B0604030504040204" pitchFamily="34" charset="0"/>
              </a:rPr>
              <a:t>6. Las diferencias que, producto del cambio en las políticas contables, surjan por la primera aplicación de este Marco Normativo afectarán directamente los resultados de ejercicios anteriores. </a:t>
            </a:r>
          </a:p>
          <a:p>
            <a:endParaRPr lang="es-CO" sz="1450" b="0" i="0" u="none" strike="noStrike" baseline="0" dirty="0">
              <a:solidFill>
                <a:srgbClr val="000000"/>
              </a:solidFill>
              <a:latin typeface="Verdana" panose="020B0604030504040204" pitchFamily="34" charset="0"/>
            </a:endParaRPr>
          </a:p>
          <a:p>
            <a:r>
              <a:rPr lang="es-MX" sz="1450" b="0" i="0" u="none" strike="noStrike" baseline="0" dirty="0">
                <a:solidFill>
                  <a:srgbClr val="000000"/>
                </a:solidFill>
                <a:latin typeface="Verdana" panose="020B0604030504040204" pitchFamily="34" charset="0"/>
              </a:rPr>
              <a:t>7. Los errores que se identifiquen en la aplicación del marco normativo anterior se corregirán ajustando las partidas del activo, pasivo o patrimonio que se afectaron por el error y los resultados de ejercicios anteriores. En este caso, no se </a:t>
            </a:r>
            <a:r>
              <a:rPr lang="es-MX" sz="1450" b="0" i="0" u="none" strike="noStrike" baseline="0" dirty="0" err="1">
                <a:solidFill>
                  <a:srgbClr val="000000"/>
                </a:solidFill>
                <a:latin typeface="Verdana" panose="020B0604030504040204" pitchFamily="34" charset="0"/>
              </a:rPr>
              <a:t>reexpresarán</a:t>
            </a:r>
            <a:r>
              <a:rPr lang="es-MX" sz="1450" b="0" i="0" u="none" strike="noStrike" baseline="0" dirty="0">
                <a:solidFill>
                  <a:srgbClr val="000000"/>
                </a:solidFill>
                <a:latin typeface="Verdana" panose="020B0604030504040204" pitchFamily="34" charset="0"/>
              </a:rPr>
              <a:t> los estados financieros preparados bajo el marco normativo anterior. </a:t>
            </a:r>
          </a:p>
          <a:p>
            <a:pPr algn="l"/>
            <a:endParaRPr lang="es-MX" sz="1450" b="0" i="0" u="none" strike="noStrike" baseline="0" dirty="0">
              <a:solidFill>
                <a:srgbClr val="000000"/>
              </a:solidFill>
              <a:latin typeface="Verdana" panose="020B0604030504040204" pitchFamily="34" charset="0"/>
            </a:endParaRPr>
          </a:p>
          <a:p>
            <a:pPr algn="l"/>
            <a:endParaRPr lang="es-MX" sz="1450" b="0" i="0" u="none" strike="noStrike" baseline="0" dirty="0">
              <a:solidFill>
                <a:srgbClr val="000000"/>
              </a:solidFill>
              <a:latin typeface="Verdana" panose="020B0604030504040204" pitchFamily="34" charset="0"/>
            </a:endParaRPr>
          </a:p>
          <a:p>
            <a:endParaRPr lang="es-MX" sz="1450" b="0" i="0" u="none" strike="noStrike" baseline="0" dirty="0">
              <a:solidFill>
                <a:srgbClr val="000000"/>
              </a:solidFill>
              <a:latin typeface="Verdana" panose="020B0604030504040204" pitchFamily="34" charset="0"/>
            </a:endParaRPr>
          </a:p>
          <a:p>
            <a:pPr algn="l"/>
            <a:endParaRPr lang="es-MX" sz="1450" b="0" i="0" u="none" strike="noStrike" baseline="0" dirty="0">
              <a:solidFill>
                <a:srgbClr val="000000"/>
              </a:solidFill>
              <a:latin typeface="Verdana" panose="020B0604030504040204" pitchFamily="34" charset="0"/>
            </a:endParaRPr>
          </a:p>
        </p:txBody>
      </p:sp>
    </p:spTree>
    <p:extLst>
      <p:ext uri="{BB962C8B-B14F-4D97-AF65-F5344CB8AC3E}">
        <p14:creationId xmlns:p14="http://schemas.microsoft.com/office/powerpoint/2010/main" val="1370985245"/>
      </p:ext>
    </p:extLst>
  </p:cSld>
  <p:clrMapOvr>
    <a:overrideClrMapping bg1="lt1" tx1="dk1" bg2="lt2" tx2="dk2" accent1="accent1" accent2="accent2" accent3="accent3" accent4="accent4" accent5="accent5" accent6="accent6" hlink="hlink" folHlink="folHlink"/>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 name="Slide Number Placeholder 3">
            <a:extLst>
              <a:ext uri="{FF2B5EF4-FFF2-40B4-BE49-F238E27FC236}">
                <a16:creationId xmlns:a16="http://schemas.microsoft.com/office/drawing/2014/main" id="{73777657-44FD-BDC6-EA40-A32E03F99044}"/>
              </a:ext>
            </a:extLst>
          </p:cNvPr>
          <p:cNvSpPr>
            <a:spLocks noGrp="1"/>
          </p:cNvSpPr>
          <p:nvPr>
            <p:ph type="sldNum" sz="quarter" idx="12"/>
          </p:nvPr>
        </p:nvSpPr>
        <p:spPr>
          <a:xfrm>
            <a:off x="-625348" y="5451446"/>
            <a:ext cx="439241" cy="390437"/>
          </a:xfrm>
        </p:spPr>
        <p:txBody>
          <a:bodyPr/>
          <a:lstStyle/>
          <a:p>
            <a:fld id="{F68327C5-B821-4FE9-A59A-A60D9EB59A9A}" type="slidenum">
              <a:rPr lang="en-US" smtClean="0"/>
              <a:pPr/>
              <a:t>48</a:t>
            </a:fld>
            <a:endParaRPr lang="en-US" dirty="0"/>
          </a:p>
        </p:txBody>
      </p:sp>
      <p:sp>
        <p:nvSpPr>
          <p:cNvPr id="16400" name="CuadroTexto 8">
            <a:extLst>
              <a:ext uri="{FF2B5EF4-FFF2-40B4-BE49-F238E27FC236}">
                <a16:creationId xmlns:a16="http://schemas.microsoft.com/office/drawing/2014/main" id="{E9D206B3-41EB-C700-0715-4A829C626159}"/>
              </a:ext>
            </a:extLst>
          </p:cNvPr>
          <p:cNvSpPr txBox="1">
            <a:spLocks noChangeArrowheads="1"/>
          </p:cNvSpPr>
          <p:nvPr/>
        </p:nvSpPr>
        <p:spPr bwMode="auto">
          <a:xfrm>
            <a:off x="609232" y="138943"/>
            <a:ext cx="559569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s-CO"/>
            </a:defPPr>
            <a:lvl1pPr algn="just">
              <a:defRPr sz="2000" b="1" i="1">
                <a:solidFill>
                  <a:srgbClr val="1F497D"/>
                </a:solidFill>
                <a:latin typeface="Arial titulos"/>
              </a:defRPr>
            </a:lvl1pPr>
          </a:lstStyle>
          <a:p>
            <a:r>
              <a:rPr lang="es-CO" altLang="es-CO" sz="1600" dirty="0"/>
              <a:t>Cambios en las normas más significativas ER y otros  para la UTP</a:t>
            </a:r>
          </a:p>
        </p:txBody>
      </p:sp>
      <p:sp>
        <p:nvSpPr>
          <p:cNvPr id="2" name="CuadroTexto 8">
            <a:extLst>
              <a:ext uri="{FF2B5EF4-FFF2-40B4-BE49-F238E27FC236}">
                <a16:creationId xmlns:a16="http://schemas.microsoft.com/office/drawing/2014/main" id="{9B63ACCC-75C5-BDC6-34E9-765FC18BA66C}"/>
              </a:ext>
            </a:extLst>
          </p:cNvPr>
          <p:cNvSpPr txBox="1">
            <a:spLocks noChangeArrowheads="1"/>
          </p:cNvSpPr>
          <p:nvPr/>
        </p:nvSpPr>
        <p:spPr bwMode="auto">
          <a:xfrm>
            <a:off x="3612642" y="2708920"/>
            <a:ext cx="2592289" cy="400110"/>
          </a:xfrm>
          <a:prstGeom prst="rect">
            <a:avLst/>
          </a:prstGeom>
          <a:solidFill>
            <a:srgbClr val="003A6A"/>
          </a:solidFill>
          <a:ln/>
        </p:spPr>
        <p:style>
          <a:lnRef idx="0">
            <a:schemeClr val="accent1"/>
          </a:lnRef>
          <a:fillRef idx="3">
            <a:schemeClr val="accent1"/>
          </a:fillRef>
          <a:effectRef idx="3">
            <a:schemeClr val="accent1"/>
          </a:effectRef>
          <a:fontRef idx="minor">
            <a:schemeClr val="lt1"/>
          </a:fontRef>
        </p:style>
        <p:txBody>
          <a:bodyPr wrap="square">
            <a:spAutoFit/>
          </a:bodyPr>
          <a:lstStyle>
            <a:defPPr>
              <a:defRPr lang="es-CO"/>
            </a:defPPr>
            <a:lvl1pPr algn="just">
              <a:defRPr sz="2000" b="1" i="1">
                <a:solidFill>
                  <a:srgbClr val="1F497D"/>
                </a:solidFill>
                <a:latin typeface="Arial titulos"/>
              </a:defRPr>
            </a:lvl1pPr>
          </a:lstStyle>
          <a:p>
            <a:pPr algn="ctr"/>
            <a:r>
              <a:rPr lang="en-US" sz="2000" b="1" noProof="1">
                <a:solidFill>
                  <a:schemeClr val="bg1"/>
                </a:solidFill>
              </a:rPr>
              <a:t>Primeros EEFF</a:t>
            </a:r>
          </a:p>
        </p:txBody>
      </p:sp>
    </p:spTree>
    <p:extLst>
      <p:ext uri="{BB962C8B-B14F-4D97-AF65-F5344CB8AC3E}">
        <p14:creationId xmlns:p14="http://schemas.microsoft.com/office/powerpoint/2010/main" val="130728338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8434" name="AutoShape 15" descr="data:image/jpeg;base64,/9j/4AAQSkZJRgABAQAAAQABAAD/2wCEAAkGBxAQDxANDxAPDw4QDxAQDg0PDA8PDw8OFREWFhYSFBQYHCggGBolGxQUIT0hJSkrLi4uFx8zODMsNygtLisBCgoKDg0OGhAQGywmHyQsLDQtMDc3LCwvLC4sLDQsLy0sLTQsLDEsLDAsLDQsLC0sLCwsLCwsLCwsLCwsLCwsLP/AABEIAOEA4QMBEQACEQEDEQH/xAAbAAEAAgMBAQAAAAAAAAAAAAAAAQYDBAUCB//EAEAQAAICAQEEBgYHBgUFAAAAAAABAgMRBAUSITEGE0FRYZEiMlJxgbEjQnKCocHRBxRDYuHxFTM0ssIWJFNz8P/EABoBAQADAQEBAAAAAAAAAAAAAAACAwQBBQb/xAAxEQEAAgEDAgMGAwkAAAAAAAAAAQIDBBExEiEFE0FCUWFxsdEiMpEUIzNicoGhwfH/2gAMAwEAAhEDEQA/APuAAAAAAAAAAAAAAAAAAAAAAAAAAAAAAAAAAAAAAAAAc3be3tNo4b+ptjXn1Y85zfdGK4sha8V5X4NNkzTtSPsq8v2h7zfU6K2cF9aVtdba790r86fSG6vhtOLZI3/V1di9NdNqJqmanprperXbjEn3RkuDZ2uasztPaVefwzLjr11mLV98fZZS55wAAAAAAAAAAAAAAAAAAAAABIEASBAEgVvpp0ojs+lbq6zVXNx09HtS9qX8qK736e0ctWl03mzNrdqxzP8Ar5vnej0jtnLU6ubv1c+LnLjGC9mtfVSK4p6zy15NTvHRSNqx6ff3s04uEs93k0dlGtmDaVULI8GsvisPin3ruZXesWhv02e2O28L1+zrbs9TRKi5uV+mahKT52Vv1ZPx4Y+BPBeZjpnmGPxXS1x3jLj/AC27/KfWFuNDyUgAIAAAAACQIAASAAAAIAASAAgAAAAY9TqI1wlbN7sIRcpSfZFLLOTO0bpVrNrRWOZfHapz12os2pcnmz0NNB/w9Mn6KXi+fxKaRvPVL0dXeMcRgpxHPxlmsi48S2WOsteV7te7nEV9bC4vuX6/3IbLott2eqZbstyeXF8Mt8vEjML6XbnRvXPSbTq3v8vURdUn2PtjLzx5lEW6MsfF6eTF+0aG0etZ3h9aNz5gAAAIckuYHjrUBKsA9KQEgAAAAAAAAAEgAIAAAAFL/alq3+616KDxPW3RqeOaqj6U/wAFj4lOXvtX3vQ0EdM2zT7Mf5ntDiQpUIqMVhRSSS7Ei2I2YbW6p3loa95xBcHLhntS7X5Y8zkp1naN2CWhnuuUIScY83GLaQcizSutfqy5rk8cUcmF1btPVa5ylp/aqm2pdrWYtfIxZ4/FV9F4XbfDk39z7dsPaEdRSpxeXFuua7VZB4afz+Jtpbqjd81qMM4skxLoE1ABjvtUVl/Bd7A50tTl5bAmNwGSNoGRWAZabuOH8AM4AAAAAAAAABIEAAJAgChdJqv3jbNFfZptHKeP57J4+UUUWn978oenjrtop/mt9IZ7tmy7EW9Tz+iXAeklKc5YeI4jnxfpP5ryETDt4mOy1uUKNPl4UIQ48uLx82wi+a66O/Jzhc4yfOEsOOcdi7A45MYSeohXLdzlZcF2NmTN3yR8H0vh0eXo7Wn2lp6MdJZaXU2zS36LpydlaeHnPCcfHHmiNLzS3wWajSV1OKscWjj7LlT0vsjOKvphXXJr6VTluqtv18td3E0Rmj1ePfw63sd3b2V0h0mqk4UXQnNcXDjGWO/dfHBZXJW3EsubS5sMb3rMQ1tr6v6RwXKPD4k2dpq8DJG8DLG4DIrgPXXgdeizeipd6A9gAAAAAAkCAJAgAAAAUTWRf+OXYzx0VOPcpSyZrfxZ+T1q99DX+qfpDqzVvYn5EmRyNnztSnuxz6fH0c/ViErR3a+29PZqIKEoSjh5WMpP3rJ2L7K5xxKm7T2XbTmUoNwWXvYTSXbl/wBiXXGyFcVrWiseriaC3Ds1D7PU+01iK+HF/AyV7zNpfSZoila4K+jNotR6S8jsV3Rtl6YfQnqoOuuDeHGuMXl5/wDuZbanZ5uLUWi0zDlbVl1K02pqxC6Go3I2wbU3CfBruwU3rNYiYelgzRmval+9Zjj5OnLatnWpW4l1jaU0t17/ADw1y44ZfTLO+0vP1OhxeXOTFPHMN6GoNDx2aF4GeNwGRXgHeB39jSzSn4yx5gbwAAAAAAJAgAAAAAAFP6S2rS7S0etkvorarNLY+6ed+Hzl5IzZZ6bxZ62jr52lyYo5iYtH0lvajpDFerHzZLzFFdN75Vqzbc63NR4RnJvh2S/tjyI7r/KaF2v1NvqKb8eKXmcPKVLpHrL5TWj6zfnPHWQhJyUU3wi+9vuK7finphv0+KuCvnX/ALN3/o6+MIPUzjpasZjBrrNRY+2XVppRX2mvcXxinhgvrqxMzzLBqejyrmpaeV1sVFS37YQhFS7YuMW38TvRsqnU+ZHfs15avUQzvReFzknlJd43drEejHbthW20wT+iofWSftWdi8yufxTs1YonFS1p5nh2Y7Ud1tVa47kutm+6KTS82zsV3tCFr9GG0z69nbq1BpeM267wM8bwPavAh3gXfZdLhTXF893L97eX8wNoAAAAAAAAAAAAAADmdI9jQ1umnppvG9hwmuddkXmMl8SF6ReuzRpNRbT5YyR/2FA0j6ub02vk6L4cFvLdrvXZKE3weTJE7drPetjrkjzMHeJ/WPnD3tTaeioi0mpS74yTefFvgLZKxw7i0mW/o5Glu12031GkjONecT1MvRorj4yx6T8EKxbJwnmth0kb3nefcvPRXoJpdB9M279QuLusWFF9rjHs9/E1UxxTh4Gq1mTPO88K/tjUu+6Vj5N+iu6K5IsZDRtReXyXP3AhzatN105xs01ltM20t2mclut8OKRCIhfbJasxsuN/7P8AZ11MIvTLTzUY8aXuSXDk+aZ3ogjU5N95ndg13QejT6Xd0VbVkG5zcpOdlyxxy3zfchFYhDJltk/MqKkSVs0LQM0bwPf7wB3Oi+znfYrZL6Kt83ynNcooC8AAAAAAAAAAACQAAAAA1dfs+m+PV31V2w9mcFJfictWJ5WY8t8c70mYlyaehezYS346OjK5ZhlL4MrjDSPRpt4jqbRtN5d2mqMIqMIxhFcoxiope5ItY5mZneUaiG9CUVwbjJJ+LWA4+R62+VVjqlFqcZbss8MM5M7LMeObztBCyU2oT4RbWd3nu54kd91vlxTvL61pXDq4dXjq91bndu44E2bfd5s1tUedkF4byyBgltehfxPKE38kBUdsaSm26VlUXFS4y4YUpdrx2AaUtlLHBvyA0NTopxaSjKWXiO7Ftt92AO5sTojbNqzU/RV/+LKdkl4+z8/cBeaKYwioQSjGKworkkBkAAAAAAAAAAAEAAAAAAAAAAFX6d7Prlp3c4rrYyilPHFxb5PvDsTMTvCj6SWMLuOREQlfJa3LsU6yShu7zwuSy8I6g8w1XpJLm2B04PIGzXWBmVSAyQgv6gdPSazGIyeV39qA6IAAAAAAAAAAAASAAAAAAAAAAaG2tB+8UTpT3XLDjJ8lJPKz4AUK3orrYPhVGfjC2HHzaAwW7M1sVx0t33Yqz/a2A2XppqUpWRlCSeNycXGUfenyA71MQNysD1ZLAGlZqcATTq8gWHZes3luPn9V/kB0gAAAAAAAAAABAAAAAAAAAAAAAeLbFGMpvlGLk/clkCjbzlKU3zlJyfvbyBs1gbEGB5um8AcK+i6y6FVWHKbws8ku9+AGFXzqslVanCyDxKL+fivEDu7O1mcceIFs0d+/HPb2/qBnAAAAAAAAAAAAAAAAAAAAAAAc7b9u7RJds2o/Dm/wQFWiBmgwM0WB5sYG10YoTussfOMEl4bz/oBs9KNgLVQ34YjqIL0JclJexLw+QFE0l06puFicJweJQksNMC5bJ2knjjxAsdViksoD2AAAAAAAAAAAJAAQAAkCAAEgQBwelFv+XD7Un8kBXetAz12AbEJATJAbfRyzdvlD24fin/VgWUDmba2HTql6a3bEsRuj668H3rwYFJ1mnu0VijavRb9C1epP9H4AblfSRKON7D94Ex6S9u8394DYXSxLlJ+7mBYthbRlqK3Y4SglLEXJY3ljmvADpgQBIAABAAAAAAAAAAAAAVLpZb9Ml3QX5gVud4GejUAdCmwDYUgNrYUM6lP2YSb/AAQFoAAYNbpK7q5VWxU4SXFP5rufiB8+270LsqzZp3K6rm4fxYr/AJAViMUn7uwDs7K2s62uSA+hbG2oropN+l2eIHUAAAAAAAAAAAAAAAAAAFJ6YS+nf2I/ICq3zA86bVreSYFg0k8oDfggOl0eWLZ/+v8A5ICwgAAADlbS6O6XUNytqW++dkJShL4uPP4gVfa3QiVf0mmlKxLnVPG/918mBHR/Zut6yCdUqa4yTlOeI+inyS7QL8AAAAAEgAAAAAAAAAAABROmb/7h/Yj8gKvcBoyqcpKMVmTaUcd7fAC2X6SWmt6mbz6MWpd+Y8fxyvgBv0SygOjsaWL4/wAya/P8gLKAAAAAEASBAAABIACAAAAAAAAAAAAAonTL/Uy+zD5AVqaA3+iWjVmtqzyhmx/d5fjgC1dNNNnqrlzTcJe58V8mBx9Hb2AdPTz3Zwn3Si37s8QLZkAAAAAAAAAAAAJAgAAAAAAAAAAAAKF0u/1M/dD/AGoCvWMCw9AKs6iyfZGprzkv0AtfSKjf01mOLilNfB8fwyBR67cMDpae9NYAuOht364S74rPvXBgZwAAAAAAAAAAAAAAAAAAAAAGQAACi9IXvX2P+bHkkvyAr+oQFv6AafFVtvtTUV7or+oFqnFNOL5NNP3MD5pqaHXZOt84TlHyfBgeqW1yAuXRi3NUl7M/wa/uB2AAAAAAAAJAgAAAAAAAAAAAQBIGrrdYq13yfJeHeBy57dlF8YqS8HhgVnWW7+Zc8tt+8Dk38wPofRWjc0lS7ZJzf3n+mAOvkCldLNPu6jfXKyCl95cH+QHLriBZ+ik8dZHvUX5Z/UCxAMgAAAAAAAAAADzkBkCMgMgN4BkBkBvARvAcvbWz5WpTqklZFY3ZerNd2ex+IFQ1mpnW9y2Mq590lz9z5P4Aayt54YGrauIH1DRx3aq4+zXBeUUBm3gOB0trzCqfapuPwa/oByNNpMgdjZ9aqmp73ZiSxzQHdrtUllPKAlSAneAZAJgTkBkBkBkAAyBjyA3gI3gIcwPLmA6wCOtA8yuA8vUIDw9ZFdqA1tVqqJxcLernHtjJJr8QK5rtlaR8ab+pfsuW/X5PivMDmVbOsdsYudUq2+NkLFwj28Hxz5gXxa+PY0B6/fF3gc7b96lQ37Moy+GQK1ZtyFa5pvwAw07W1FrxTVOfui8efIC4bC62Fb6/CnJ5UIy3t1Y7X3gdLrgJVwEq0D0rAJ6wCd8Cd8BvASpAN4DzgCMARgCHEDy4geXADy4AeXWB4lQBglok+YGGeyoP6oGJ7Gr9heQELZMOxLyA9f4djkB5/cZdjAxWaC58p4+AHOlsC/O9Gdaff1Mf0A2qNBrFzti19kDo06e1es0/cBsxqkBkVbAyKDAlRYHtRA9JASkB6QEgSB7wBGAGAG6BG6A3QI3AG4BDgA3AI6sB1QEdUBLrAjqgHVAOrAdWAVYE9WA6sCdwCdwBuAN0Cd0CVEBugTuge8ARgBgBgBgBgBgBgBgA0A3QGAGAGADQDAEYAndAjAE4AYAYAYAYAYAYAYAYAYA9AAAAAAAAAADAACAJAAQBOAGAAAAAAAAAAAAAAAAAAAAAAAAAAAAAAAAAAAAAAAAAAAAAAAAAf//Z">
            <a:extLst>
              <a:ext uri="{FF2B5EF4-FFF2-40B4-BE49-F238E27FC236}">
                <a16:creationId xmlns:a16="http://schemas.microsoft.com/office/drawing/2014/main" id="{B2351994-9680-655E-560F-F3EA985A917F}"/>
              </a:ext>
            </a:extLst>
          </p:cNvPr>
          <p:cNvSpPr>
            <a:spLocks noChangeAspect="1" noChangeArrowheads="1"/>
          </p:cNvSpPr>
          <p:nvPr/>
        </p:nvSpPr>
        <p:spPr bwMode="auto">
          <a:xfrm>
            <a:off x="471488" y="144463"/>
            <a:ext cx="2873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CO" altLang="es-CO">
              <a:solidFill>
                <a:srgbClr val="000000"/>
              </a:solidFill>
            </a:endParaRPr>
          </a:p>
        </p:txBody>
      </p:sp>
      <p:sp>
        <p:nvSpPr>
          <p:cNvPr id="2" name="CuadroTexto 8">
            <a:extLst>
              <a:ext uri="{FF2B5EF4-FFF2-40B4-BE49-F238E27FC236}">
                <a16:creationId xmlns:a16="http://schemas.microsoft.com/office/drawing/2014/main" id="{B8A19078-8803-AC78-0735-D0CBC2433B3E}"/>
              </a:ext>
            </a:extLst>
          </p:cNvPr>
          <p:cNvSpPr txBox="1">
            <a:spLocks noChangeArrowheads="1"/>
          </p:cNvSpPr>
          <p:nvPr/>
        </p:nvSpPr>
        <p:spPr bwMode="auto">
          <a:xfrm>
            <a:off x="471488" y="75775"/>
            <a:ext cx="604867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s-CO"/>
            </a:defPPr>
            <a:lvl1pPr algn="just">
              <a:defRPr sz="2000" b="1" i="1">
                <a:solidFill>
                  <a:srgbClr val="1F497D"/>
                </a:solidFill>
                <a:latin typeface="Arial titulos"/>
              </a:defRPr>
            </a:lvl1pPr>
          </a:lstStyle>
          <a:p>
            <a:r>
              <a:rPr lang="es-CO" altLang="es-CO" dirty="0"/>
              <a:t>EEFF Primer Periodo de aplicación</a:t>
            </a:r>
          </a:p>
        </p:txBody>
      </p:sp>
      <p:sp>
        <p:nvSpPr>
          <p:cNvPr id="4" name="Rectángulo: esquinas redondeadas 3">
            <a:extLst>
              <a:ext uri="{FF2B5EF4-FFF2-40B4-BE49-F238E27FC236}">
                <a16:creationId xmlns:a16="http://schemas.microsoft.com/office/drawing/2014/main" id="{9977263E-49AE-0589-1C7D-5A3B97C44152}"/>
              </a:ext>
            </a:extLst>
          </p:cNvPr>
          <p:cNvSpPr/>
          <p:nvPr/>
        </p:nvSpPr>
        <p:spPr>
          <a:xfrm>
            <a:off x="395536" y="475885"/>
            <a:ext cx="8579408" cy="5832648"/>
          </a:xfrm>
          <a:prstGeom prst="roundRect">
            <a:avLst>
              <a:gd name="adj" fmla="val 9962"/>
            </a:avLst>
          </a:prstGeom>
          <a:ln w="19050">
            <a:noFill/>
            <a:prstDash val="sysDot"/>
          </a:ln>
        </p:spPr>
        <p:style>
          <a:lnRef idx="2">
            <a:schemeClr val="accent1"/>
          </a:lnRef>
          <a:fillRef idx="1">
            <a:schemeClr val="lt1"/>
          </a:fillRef>
          <a:effectRef idx="0">
            <a:schemeClr val="accent1"/>
          </a:effectRef>
          <a:fontRef idx="minor">
            <a:schemeClr val="dk1"/>
          </a:fontRef>
        </p:style>
        <p:txBody>
          <a:bodyPr rtlCol="0" anchor="ctr"/>
          <a:lstStyle/>
          <a:p>
            <a:r>
              <a:rPr lang="es-MX" sz="1600" b="0" i="0" u="none" strike="noStrike" baseline="0" dirty="0">
                <a:solidFill>
                  <a:srgbClr val="000000"/>
                </a:solidFill>
                <a:latin typeface="Verdana" panose="020B0604030504040204" pitchFamily="34" charset="0"/>
              </a:rPr>
              <a:t>8. Durante el primer periodo de aplicación, la contabilidad se llevará, para todos los efectos, bajo el Marco Normativo para Entidades de Gobierno. </a:t>
            </a:r>
          </a:p>
          <a:p>
            <a:endParaRPr lang="es-MX" sz="1600" dirty="0">
              <a:solidFill>
                <a:srgbClr val="000000"/>
              </a:solidFill>
              <a:latin typeface="Verdana" panose="020B0604030504040204" pitchFamily="34" charset="0"/>
            </a:endParaRPr>
          </a:p>
          <a:p>
            <a:r>
              <a:rPr lang="es-MX" sz="1600" b="0" u="none" strike="noStrike" baseline="0" dirty="0">
                <a:solidFill>
                  <a:srgbClr val="000000"/>
                </a:solidFill>
                <a:latin typeface="Verdana" panose="020B0604030504040204" pitchFamily="34" charset="0"/>
              </a:rPr>
              <a:t>9. Al final del primer periodo de aplicación</a:t>
            </a:r>
            <a:r>
              <a:rPr lang="es-MX" sz="1600" b="0" i="0" u="none" strike="noStrike" baseline="0" dirty="0">
                <a:solidFill>
                  <a:srgbClr val="000000"/>
                </a:solidFill>
                <a:latin typeface="Verdana" panose="020B0604030504040204" pitchFamily="34" charset="0"/>
              </a:rPr>
              <a:t>, </a:t>
            </a:r>
            <a:r>
              <a:rPr lang="es-MX" sz="1600" b="1" i="1" u="sng" strike="noStrike" baseline="0" dirty="0">
                <a:solidFill>
                  <a:srgbClr val="000000"/>
                </a:solidFill>
                <a:latin typeface="Verdana" panose="020B0604030504040204" pitchFamily="34" charset="0"/>
              </a:rPr>
              <a:t>la entidad presentará los primeros estados financieros</a:t>
            </a:r>
            <a:r>
              <a:rPr lang="es-MX" sz="1600" b="0" i="0" u="none" strike="noStrike" baseline="0" dirty="0">
                <a:solidFill>
                  <a:srgbClr val="000000"/>
                </a:solidFill>
                <a:latin typeface="Verdana" panose="020B0604030504040204" pitchFamily="34" charset="0"/>
              </a:rPr>
              <a:t> conforme al Marco Normativo para Entidades de Gobierno, los cuales </a:t>
            </a:r>
            <a:r>
              <a:rPr lang="es-MX" sz="1600" b="1" i="1" u="sng" strike="noStrike" baseline="0" dirty="0">
                <a:solidFill>
                  <a:srgbClr val="000000"/>
                </a:solidFill>
                <a:latin typeface="Verdana" panose="020B0604030504040204" pitchFamily="34" charset="0"/>
              </a:rPr>
              <a:t>no se presentarán en forma comparativa con los del periodo anterior… (resaltos fuera de texto)</a:t>
            </a:r>
          </a:p>
          <a:p>
            <a:endParaRPr lang="es-MX" sz="1600" dirty="0">
              <a:solidFill>
                <a:srgbClr val="000000"/>
              </a:solidFill>
              <a:latin typeface="Verdana" panose="020B0604030504040204" pitchFamily="34" charset="0"/>
            </a:endParaRPr>
          </a:p>
          <a:p>
            <a:r>
              <a:rPr lang="es-MX" sz="1600" b="0" i="0" u="none" strike="noStrike" baseline="0" dirty="0">
                <a:solidFill>
                  <a:srgbClr val="000000"/>
                </a:solidFill>
                <a:latin typeface="Verdana" panose="020B0604030504040204" pitchFamily="34" charset="0"/>
              </a:rPr>
              <a:t>10. Adicional a las revelaciones exigidas por el Marco Normativo para Entidades de Gobierno, la entidad revelará los principales impactos de orden financiero derivados de la aplicación de este Marco Normativo, tanto a nivel cuantitativo como a nivel cualitativo. Por tanto, revelará como mínimo: </a:t>
            </a:r>
          </a:p>
          <a:p>
            <a:endParaRPr lang="es-CO" sz="1600" b="0" i="0" u="none" strike="noStrike" baseline="0" dirty="0">
              <a:solidFill>
                <a:srgbClr val="000000"/>
              </a:solidFill>
              <a:latin typeface="Verdana" panose="020B0604030504040204" pitchFamily="34" charset="0"/>
            </a:endParaRPr>
          </a:p>
          <a:p>
            <a:r>
              <a:rPr lang="es-MX" sz="1600" b="0" i="0" u="none" strike="noStrike" baseline="0" dirty="0">
                <a:solidFill>
                  <a:srgbClr val="000000"/>
                </a:solidFill>
                <a:latin typeface="Verdana" panose="020B0604030504040204" pitchFamily="34" charset="0"/>
              </a:rPr>
              <a:t>a) las razones que dieron lugar al cambio de marco normativo y la fecha en la cual se notificó dicho cambio, </a:t>
            </a:r>
          </a:p>
          <a:p>
            <a:endParaRPr lang="es-CO" sz="1600" b="0" i="0" u="none" strike="noStrike" baseline="0" dirty="0">
              <a:solidFill>
                <a:srgbClr val="000000"/>
              </a:solidFill>
              <a:latin typeface="Verdana" panose="020B0604030504040204" pitchFamily="34" charset="0"/>
            </a:endParaRPr>
          </a:p>
          <a:p>
            <a:r>
              <a:rPr lang="es-MX" sz="1600" b="0" i="0" u="none" strike="noStrike" baseline="0" dirty="0">
                <a:solidFill>
                  <a:srgbClr val="000000"/>
                </a:solidFill>
                <a:latin typeface="Verdana" panose="020B0604030504040204" pitchFamily="34" charset="0"/>
              </a:rPr>
              <a:t>b) los cambios en las políticas contables y los ajustes que estos originaron, y </a:t>
            </a:r>
          </a:p>
          <a:p>
            <a:endParaRPr lang="es-CO" sz="1600" b="0" i="0" u="none" strike="noStrike" baseline="0" dirty="0">
              <a:solidFill>
                <a:srgbClr val="000000"/>
              </a:solidFill>
              <a:latin typeface="Verdana" panose="020B0604030504040204" pitchFamily="34" charset="0"/>
            </a:endParaRPr>
          </a:p>
          <a:p>
            <a:r>
              <a:rPr lang="es-MX" sz="1600" b="0" i="0" u="none" strike="noStrike" baseline="0" dirty="0">
                <a:solidFill>
                  <a:srgbClr val="000000"/>
                </a:solidFill>
                <a:latin typeface="Verdana" panose="020B0604030504040204" pitchFamily="34" charset="0"/>
              </a:rPr>
              <a:t>c) el valor y la descripción de los errores surgidos en periodos contables anteriores que fueron objeto de ajuste durante el primer periodo de aplicación. </a:t>
            </a:r>
          </a:p>
        </p:txBody>
      </p:sp>
    </p:spTree>
    <p:extLst>
      <p:ext uri="{BB962C8B-B14F-4D97-AF65-F5344CB8AC3E}">
        <p14:creationId xmlns:p14="http://schemas.microsoft.com/office/powerpoint/2010/main" val="3446444374"/>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 name="Slide Number Placeholder 3">
            <a:extLst>
              <a:ext uri="{FF2B5EF4-FFF2-40B4-BE49-F238E27FC236}">
                <a16:creationId xmlns:a16="http://schemas.microsoft.com/office/drawing/2014/main" id="{73777657-44FD-BDC6-EA40-A32E03F99044}"/>
              </a:ext>
            </a:extLst>
          </p:cNvPr>
          <p:cNvSpPr>
            <a:spLocks noGrp="1"/>
          </p:cNvSpPr>
          <p:nvPr>
            <p:ph type="sldNum" sz="quarter" idx="12"/>
          </p:nvPr>
        </p:nvSpPr>
        <p:spPr>
          <a:xfrm>
            <a:off x="-625348" y="5451446"/>
            <a:ext cx="439241" cy="390437"/>
          </a:xfrm>
        </p:spPr>
        <p:txBody>
          <a:bodyPr/>
          <a:lstStyle/>
          <a:p>
            <a:fld id="{F68327C5-B821-4FE9-A59A-A60D9EB59A9A}" type="slidenum">
              <a:rPr lang="en-US" smtClean="0"/>
              <a:pPr/>
              <a:t>5</a:t>
            </a:fld>
            <a:endParaRPr lang="en-US" dirty="0"/>
          </a:p>
        </p:txBody>
      </p:sp>
      <p:sp>
        <p:nvSpPr>
          <p:cNvPr id="16400" name="CuadroTexto 8">
            <a:extLst>
              <a:ext uri="{FF2B5EF4-FFF2-40B4-BE49-F238E27FC236}">
                <a16:creationId xmlns:a16="http://schemas.microsoft.com/office/drawing/2014/main" id="{E9D206B3-41EB-C700-0715-4A829C626159}"/>
              </a:ext>
            </a:extLst>
          </p:cNvPr>
          <p:cNvSpPr txBox="1">
            <a:spLocks noChangeArrowheads="1"/>
          </p:cNvSpPr>
          <p:nvPr/>
        </p:nvSpPr>
        <p:spPr bwMode="auto">
          <a:xfrm>
            <a:off x="609232" y="138943"/>
            <a:ext cx="559569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s-CO"/>
            </a:defPPr>
            <a:lvl1pPr algn="just">
              <a:defRPr sz="2000" b="1" i="1">
                <a:solidFill>
                  <a:srgbClr val="1F497D"/>
                </a:solidFill>
                <a:latin typeface="Arial titulos"/>
              </a:defRPr>
            </a:lvl1pPr>
          </a:lstStyle>
          <a:p>
            <a:r>
              <a:rPr lang="es-CO" altLang="es-CO" sz="1600" dirty="0"/>
              <a:t>Cambios en las normas más significativas ESF para la UTP</a:t>
            </a:r>
          </a:p>
        </p:txBody>
      </p:sp>
      <p:sp>
        <p:nvSpPr>
          <p:cNvPr id="2" name="CuadroTexto 8">
            <a:hlinkClick r:id="rId3" action="ppaction://hlinksldjump"/>
            <a:extLst>
              <a:ext uri="{FF2B5EF4-FFF2-40B4-BE49-F238E27FC236}">
                <a16:creationId xmlns:a16="http://schemas.microsoft.com/office/drawing/2014/main" id="{9B63ACCC-75C5-BDC6-34E9-765FC18BA66C}"/>
              </a:ext>
            </a:extLst>
          </p:cNvPr>
          <p:cNvSpPr txBox="1">
            <a:spLocks noChangeArrowheads="1"/>
          </p:cNvSpPr>
          <p:nvPr/>
        </p:nvSpPr>
        <p:spPr bwMode="auto">
          <a:xfrm>
            <a:off x="899592" y="1196752"/>
            <a:ext cx="2592289" cy="400110"/>
          </a:xfrm>
          <a:prstGeom prst="rect">
            <a:avLst/>
          </a:prstGeom>
          <a:solidFill>
            <a:srgbClr val="003A6A"/>
          </a:solidFill>
          <a:ln/>
        </p:spPr>
        <p:style>
          <a:lnRef idx="0">
            <a:schemeClr val="accent1"/>
          </a:lnRef>
          <a:fillRef idx="3">
            <a:schemeClr val="accent1"/>
          </a:fillRef>
          <a:effectRef idx="3">
            <a:schemeClr val="accent1"/>
          </a:effectRef>
          <a:fontRef idx="minor">
            <a:schemeClr val="lt1"/>
          </a:fontRef>
        </p:style>
        <p:txBody>
          <a:bodyPr wrap="square">
            <a:spAutoFit/>
          </a:bodyPr>
          <a:lstStyle>
            <a:defPPr>
              <a:defRPr lang="es-CO"/>
            </a:defPPr>
            <a:lvl1pPr algn="just">
              <a:defRPr sz="2000" b="1" i="1">
                <a:solidFill>
                  <a:srgbClr val="1F497D"/>
                </a:solidFill>
                <a:latin typeface="Arial titulos"/>
              </a:defRPr>
            </a:lvl1pPr>
          </a:lstStyle>
          <a:p>
            <a:r>
              <a:rPr lang="en-US" sz="2000" b="1" noProof="1">
                <a:solidFill>
                  <a:schemeClr val="bg1"/>
                </a:solidFill>
              </a:rPr>
              <a:t>Cuentas Por Cobrar</a:t>
            </a:r>
          </a:p>
        </p:txBody>
      </p:sp>
      <p:sp>
        <p:nvSpPr>
          <p:cNvPr id="4" name="CuadroTexto 8">
            <a:hlinkClick r:id="rId4" action="ppaction://hlinksldjump"/>
            <a:extLst>
              <a:ext uri="{FF2B5EF4-FFF2-40B4-BE49-F238E27FC236}">
                <a16:creationId xmlns:a16="http://schemas.microsoft.com/office/drawing/2014/main" id="{0E3A1EAA-5103-831D-DDE5-770BF343A33D}"/>
              </a:ext>
            </a:extLst>
          </p:cNvPr>
          <p:cNvSpPr txBox="1">
            <a:spLocks noChangeArrowheads="1"/>
          </p:cNvSpPr>
          <p:nvPr/>
        </p:nvSpPr>
        <p:spPr bwMode="auto">
          <a:xfrm>
            <a:off x="899592" y="1916832"/>
            <a:ext cx="2592289" cy="400110"/>
          </a:xfrm>
          <a:prstGeom prst="rect">
            <a:avLst/>
          </a:prstGeom>
          <a:solidFill>
            <a:srgbClr val="003A6A"/>
          </a:solidFill>
          <a:ln/>
        </p:spPr>
        <p:style>
          <a:lnRef idx="0">
            <a:schemeClr val="accent1"/>
          </a:lnRef>
          <a:fillRef idx="3">
            <a:schemeClr val="accent1"/>
          </a:fillRef>
          <a:effectRef idx="3">
            <a:schemeClr val="accent1"/>
          </a:effectRef>
          <a:fontRef idx="minor">
            <a:schemeClr val="lt1"/>
          </a:fontRef>
        </p:style>
        <p:txBody>
          <a:bodyPr wrap="square">
            <a:spAutoFit/>
          </a:bodyPr>
          <a:lstStyle>
            <a:defPPr>
              <a:defRPr lang="es-CO"/>
            </a:defPPr>
            <a:lvl1pPr algn="just">
              <a:defRPr sz="2000" b="1" i="1">
                <a:solidFill>
                  <a:srgbClr val="1F497D"/>
                </a:solidFill>
                <a:latin typeface="Arial titulos"/>
              </a:defRPr>
            </a:lvl1pPr>
          </a:lstStyle>
          <a:p>
            <a:pPr algn="ctr"/>
            <a:r>
              <a:rPr lang="en-US" sz="2000" b="1" noProof="1">
                <a:solidFill>
                  <a:schemeClr val="bg1"/>
                </a:solidFill>
              </a:rPr>
              <a:t>Inventarios</a:t>
            </a:r>
          </a:p>
        </p:txBody>
      </p:sp>
      <p:sp>
        <p:nvSpPr>
          <p:cNvPr id="6" name="CuadroTexto 8">
            <a:hlinkClick r:id="rId5" action="ppaction://hlinksldjump"/>
            <a:extLst>
              <a:ext uri="{FF2B5EF4-FFF2-40B4-BE49-F238E27FC236}">
                <a16:creationId xmlns:a16="http://schemas.microsoft.com/office/drawing/2014/main" id="{896E0781-9CD1-5182-2D51-290D08DF2028}"/>
              </a:ext>
            </a:extLst>
          </p:cNvPr>
          <p:cNvSpPr txBox="1">
            <a:spLocks noChangeArrowheads="1"/>
          </p:cNvSpPr>
          <p:nvPr/>
        </p:nvSpPr>
        <p:spPr bwMode="auto">
          <a:xfrm>
            <a:off x="899592" y="2636912"/>
            <a:ext cx="2592289" cy="400110"/>
          </a:xfrm>
          <a:prstGeom prst="rect">
            <a:avLst/>
          </a:prstGeom>
          <a:solidFill>
            <a:srgbClr val="003A6A"/>
          </a:solidFill>
          <a:ln/>
        </p:spPr>
        <p:style>
          <a:lnRef idx="0">
            <a:schemeClr val="accent1"/>
          </a:lnRef>
          <a:fillRef idx="3">
            <a:schemeClr val="accent1"/>
          </a:fillRef>
          <a:effectRef idx="3">
            <a:schemeClr val="accent1"/>
          </a:effectRef>
          <a:fontRef idx="minor">
            <a:schemeClr val="lt1"/>
          </a:fontRef>
        </p:style>
        <p:txBody>
          <a:bodyPr wrap="square">
            <a:spAutoFit/>
          </a:bodyPr>
          <a:lstStyle>
            <a:defPPr>
              <a:defRPr lang="es-CO"/>
            </a:defPPr>
            <a:lvl1pPr algn="just">
              <a:defRPr sz="2000" b="1" i="1">
                <a:solidFill>
                  <a:srgbClr val="1F497D"/>
                </a:solidFill>
                <a:latin typeface="Arial titulos"/>
              </a:defRPr>
            </a:lvl1pPr>
          </a:lstStyle>
          <a:p>
            <a:pPr algn="ctr"/>
            <a:r>
              <a:rPr lang="en-US" sz="2000" b="1" noProof="1">
                <a:solidFill>
                  <a:schemeClr val="bg1"/>
                </a:solidFill>
              </a:rPr>
              <a:t>PPE</a:t>
            </a:r>
          </a:p>
        </p:txBody>
      </p:sp>
      <p:sp>
        <p:nvSpPr>
          <p:cNvPr id="9" name="CuadroTexto 8">
            <a:hlinkClick r:id="rId6" action="ppaction://hlinksldjump"/>
            <a:extLst>
              <a:ext uri="{FF2B5EF4-FFF2-40B4-BE49-F238E27FC236}">
                <a16:creationId xmlns:a16="http://schemas.microsoft.com/office/drawing/2014/main" id="{5F071C99-E70F-0BEE-4F3B-75F00A1B00B0}"/>
              </a:ext>
            </a:extLst>
          </p:cNvPr>
          <p:cNvSpPr txBox="1">
            <a:spLocks noChangeArrowheads="1"/>
          </p:cNvSpPr>
          <p:nvPr/>
        </p:nvSpPr>
        <p:spPr bwMode="auto">
          <a:xfrm>
            <a:off x="911952" y="3356992"/>
            <a:ext cx="2592289" cy="707886"/>
          </a:xfrm>
          <a:prstGeom prst="rect">
            <a:avLst/>
          </a:prstGeom>
          <a:solidFill>
            <a:srgbClr val="003A6A"/>
          </a:solidFill>
          <a:ln/>
        </p:spPr>
        <p:style>
          <a:lnRef idx="0">
            <a:schemeClr val="accent1"/>
          </a:lnRef>
          <a:fillRef idx="3">
            <a:schemeClr val="accent1"/>
          </a:fillRef>
          <a:effectRef idx="3">
            <a:schemeClr val="accent1"/>
          </a:effectRef>
          <a:fontRef idx="minor">
            <a:schemeClr val="lt1"/>
          </a:fontRef>
        </p:style>
        <p:txBody>
          <a:bodyPr wrap="square">
            <a:spAutoFit/>
          </a:bodyPr>
          <a:lstStyle>
            <a:defPPr>
              <a:defRPr lang="es-CO"/>
            </a:defPPr>
            <a:lvl1pPr algn="just">
              <a:defRPr sz="2000" b="1" i="1">
                <a:solidFill>
                  <a:srgbClr val="1F497D"/>
                </a:solidFill>
                <a:latin typeface="Arial titulos"/>
              </a:defRPr>
            </a:lvl1pPr>
          </a:lstStyle>
          <a:p>
            <a:pPr algn="ctr"/>
            <a:r>
              <a:rPr lang="en-US" sz="2000" b="1" noProof="1">
                <a:solidFill>
                  <a:schemeClr val="bg1"/>
                </a:solidFill>
              </a:rPr>
              <a:t>ACTIVOS INTANGIBLES</a:t>
            </a:r>
          </a:p>
        </p:txBody>
      </p:sp>
      <p:sp>
        <p:nvSpPr>
          <p:cNvPr id="11" name="CuadroTexto 8">
            <a:hlinkClick r:id="rId7" action="ppaction://hlinksldjump"/>
            <a:extLst>
              <a:ext uri="{FF2B5EF4-FFF2-40B4-BE49-F238E27FC236}">
                <a16:creationId xmlns:a16="http://schemas.microsoft.com/office/drawing/2014/main" id="{107179AC-6AB9-EC6F-9368-31E07E687D3F}"/>
              </a:ext>
            </a:extLst>
          </p:cNvPr>
          <p:cNvSpPr txBox="1">
            <a:spLocks noChangeArrowheads="1"/>
          </p:cNvSpPr>
          <p:nvPr/>
        </p:nvSpPr>
        <p:spPr bwMode="auto">
          <a:xfrm>
            <a:off x="5940152" y="1196752"/>
            <a:ext cx="2664296" cy="400110"/>
          </a:xfrm>
          <a:prstGeom prst="rect">
            <a:avLst/>
          </a:prstGeom>
          <a:solidFill>
            <a:srgbClr val="003A6A"/>
          </a:solidFill>
          <a:ln/>
        </p:spPr>
        <p:style>
          <a:lnRef idx="0">
            <a:schemeClr val="accent1"/>
          </a:lnRef>
          <a:fillRef idx="3">
            <a:schemeClr val="accent1"/>
          </a:fillRef>
          <a:effectRef idx="3">
            <a:schemeClr val="accent1"/>
          </a:effectRef>
          <a:fontRef idx="minor">
            <a:schemeClr val="lt1"/>
          </a:fontRef>
        </p:style>
        <p:txBody>
          <a:bodyPr wrap="square">
            <a:spAutoFit/>
          </a:bodyPr>
          <a:lstStyle>
            <a:defPPr>
              <a:defRPr lang="es-CO"/>
            </a:defPPr>
            <a:lvl1pPr algn="just">
              <a:defRPr sz="2000" b="1" i="1">
                <a:solidFill>
                  <a:srgbClr val="1F497D"/>
                </a:solidFill>
                <a:latin typeface="Arial titulos"/>
              </a:defRPr>
            </a:lvl1pPr>
          </a:lstStyle>
          <a:p>
            <a:pPr algn="ctr"/>
            <a:r>
              <a:rPr lang="en-US" sz="2000" b="1" noProof="1">
                <a:solidFill>
                  <a:schemeClr val="bg1"/>
                </a:solidFill>
              </a:rPr>
              <a:t>ARRENDAMIENTOS</a:t>
            </a:r>
          </a:p>
        </p:txBody>
      </p:sp>
      <p:sp>
        <p:nvSpPr>
          <p:cNvPr id="13" name="CuadroTexto 8">
            <a:hlinkClick r:id="rId8" action="ppaction://hlinksldjump"/>
            <a:extLst>
              <a:ext uri="{FF2B5EF4-FFF2-40B4-BE49-F238E27FC236}">
                <a16:creationId xmlns:a16="http://schemas.microsoft.com/office/drawing/2014/main" id="{F9DF10E1-F3AF-AC0F-C6FB-E59A0B306A87}"/>
              </a:ext>
            </a:extLst>
          </p:cNvPr>
          <p:cNvSpPr txBox="1">
            <a:spLocks noChangeArrowheads="1"/>
          </p:cNvSpPr>
          <p:nvPr/>
        </p:nvSpPr>
        <p:spPr bwMode="auto">
          <a:xfrm>
            <a:off x="5940152" y="2061917"/>
            <a:ext cx="2664296" cy="707886"/>
          </a:xfrm>
          <a:prstGeom prst="rect">
            <a:avLst/>
          </a:prstGeom>
          <a:solidFill>
            <a:srgbClr val="003A6A"/>
          </a:solidFill>
          <a:ln/>
        </p:spPr>
        <p:style>
          <a:lnRef idx="0">
            <a:schemeClr val="accent1"/>
          </a:lnRef>
          <a:fillRef idx="3">
            <a:schemeClr val="accent1"/>
          </a:fillRef>
          <a:effectRef idx="3">
            <a:schemeClr val="accent1"/>
          </a:effectRef>
          <a:fontRef idx="minor">
            <a:schemeClr val="lt1"/>
          </a:fontRef>
        </p:style>
        <p:txBody>
          <a:bodyPr wrap="square">
            <a:spAutoFit/>
          </a:bodyPr>
          <a:lstStyle>
            <a:defPPr>
              <a:defRPr lang="es-CO"/>
            </a:defPPr>
            <a:lvl1pPr algn="just">
              <a:defRPr sz="2000" b="1" i="1">
                <a:solidFill>
                  <a:srgbClr val="1F497D"/>
                </a:solidFill>
                <a:latin typeface="Arial titulos"/>
              </a:defRPr>
            </a:lvl1pPr>
          </a:lstStyle>
          <a:p>
            <a:pPr algn="ctr"/>
            <a:r>
              <a:rPr lang="en-US" sz="2000" b="1" noProof="1">
                <a:solidFill>
                  <a:schemeClr val="bg1"/>
                </a:solidFill>
              </a:rPr>
              <a:t>BENEFICIOS A EMPLEADOS</a:t>
            </a:r>
          </a:p>
        </p:txBody>
      </p:sp>
      <p:sp>
        <p:nvSpPr>
          <p:cNvPr id="14" name="CuadroTexto 8">
            <a:hlinkClick r:id="rId9" action="ppaction://hlinksldjump"/>
            <a:extLst>
              <a:ext uri="{FF2B5EF4-FFF2-40B4-BE49-F238E27FC236}">
                <a16:creationId xmlns:a16="http://schemas.microsoft.com/office/drawing/2014/main" id="{2C478232-8ED4-49A9-9F8C-32BDA90CE521}"/>
              </a:ext>
            </a:extLst>
          </p:cNvPr>
          <p:cNvSpPr txBox="1">
            <a:spLocks noChangeArrowheads="1"/>
          </p:cNvSpPr>
          <p:nvPr/>
        </p:nvSpPr>
        <p:spPr bwMode="auto">
          <a:xfrm>
            <a:off x="5940152" y="3429000"/>
            <a:ext cx="2664296" cy="400110"/>
          </a:xfrm>
          <a:prstGeom prst="rect">
            <a:avLst/>
          </a:prstGeom>
          <a:solidFill>
            <a:srgbClr val="003A6A"/>
          </a:solidFill>
          <a:ln/>
        </p:spPr>
        <p:style>
          <a:lnRef idx="0">
            <a:schemeClr val="accent1"/>
          </a:lnRef>
          <a:fillRef idx="3">
            <a:schemeClr val="accent1"/>
          </a:fillRef>
          <a:effectRef idx="3">
            <a:schemeClr val="accent1"/>
          </a:effectRef>
          <a:fontRef idx="minor">
            <a:schemeClr val="lt1"/>
          </a:fontRef>
        </p:style>
        <p:txBody>
          <a:bodyPr wrap="square">
            <a:spAutoFit/>
          </a:bodyPr>
          <a:lstStyle>
            <a:defPPr>
              <a:defRPr lang="es-CO"/>
            </a:defPPr>
            <a:lvl1pPr algn="just">
              <a:defRPr sz="2000" b="1" i="1">
                <a:solidFill>
                  <a:srgbClr val="1F497D"/>
                </a:solidFill>
                <a:latin typeface="Arial titulos"/>
              </a:defRPr>
            </a:lvl1pPr>
          </a:lstStyle>
          <a:p>
            <a:pPr algn="ctr"/>
            <a:r>
              <a:rPr lang="en-US" sz="2000" b="1" noProof="1">
                <a:solidFill>
                  <a:schemeClr val="bg1"/>
                </a:solidFill>
              </a:rPr>
              <a:t>PROVISIONES</a:t>
            </a:r>
          </a:p>
        </p:txBody>
      </p:sp>
      <p:sp>
        <p:nvSpPr>
          <p:cNvPr id="17" name="Rectángulo: esquinas redondeadas 16">
            <a:extLst>
              <a:ext uri="{FF2B5EF4-FFF2-40B4-BE49-F238E27FC236}">
                <a16:creationId xmlns:a16="http://schemas.microsoft.com/office/drawing/2014/main" id="{11A9FAAD-7C3A-4FCC-D00D-EE533B921C53}"/>
              </a:ext>
            </a:extLst>
          </p:cNvPr>
          <p:cNvSpPr/>
          <p:nvPr/>
        </p:nvSpPr>
        <p:spPr>
          <a:xfrm>
            <a:off x="899592" y="4818302"/>
            <a:ext cx="7889459" cy="584775"/>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s-ES" sz="1600" b="1" dirty="0"/>
              <a:t>Los cambios presentados en la res 285 de 2023 fueron analizados frente a la anterior resolución vigente para el año 2023 (Res 331 de 2022) </a:t>
            </a:r>
            <a:endParaRPr lang="es-CO" sz="1600" b="1" dirty="0"/>
          </a:p>
        </p:txBody>
      </p:sp>
    </p:spTree>
    <p:extLst>
      <p:ext uri="{BB962C8B-B14F-4D97-AF65-F5344CB8AC3E}">
        <p14:creationId xmlns:p14="http://schemas.microsoft.com/office/powerpoint/2010/main" val="211537539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 name="Slide Number Placeholder 3">
            <a:extLst>
              <a:ext uri="{FF2B5EF4-FFF2-40B4-BE49-F238E27FC236}">
                <a16:creationId xmlns:a16="http://schemas.microsoft.com/office/drawing/2014/main" id="{73777657-44FD-BDC6-EA40-A32E03F99044}"/>
              </a:ext>
            </a:extLst>
          </p:cNvPr>
          <p:cNvSpPr>
            <a:spLocks noGrp="1"/>
          </p:cNvSpPr>
          <p:nvPr>
            <p:ph type="sldNum" sz="quarter" idx="12"/>
          </p:nvPr>
        </p:nvSpPr>
        <p:spPr>
          <a:xfrm>
            <a:off x="-625348" y="5451446"/>
            <a:ext cx="439241" cy="390437"/>
          </a:xfrm>
        </p:spPr>
        <p:txBody>
          <a:bodyPr/>
          <a:lstStyle/>
          <a:p>
            <a:fld id="{F68327C5-B821-4FE9-A59A-A60D9EB59A9A}" type="slidenum">
              <a:rPr lang="en-US" smtClean="0"/>
              <a:pPr/>
              <a:t>50</a:t>
            </a:fld>
            <a:endParaRPr lang="en-US" dirty="0"/>
          </a:p>
        </p:txBody>
      </p:sp>
      <p:sp>
        <p:nvSpPr>
          <p:cNvPr id="16400" name="CuadroTexto 8">
            <a:extLst>
              <a:ext uri="{FF2B5EF4-FFF2-40B4-BE49-F238E27FC236}">
                <a16:creationId xmlns:a16="http://schemas.microsoft.com/office/drawing/2014/main" id="{E9D206B3-41EB-C700-0715-4A829C626159}"/>
              </a:ext>
            </a:extLst>
          </p:cNvPr>
          <p:cNvSpPr txBox="1">
            <a:spLocks noChangeArrowheads="1"/>
          </p:cNvSpPr>
          <p:nvPr/>
        </p:nvSpPr>
        <p:spPr bwMode="auto">
          <a:xfrm>
            <a:off x="609232" y="138943"/>
            <a:ext cx="559569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s-CO"/>
            </a:defPPr>
            <a:lvl1pPr algn="just">
              <a:defRPr sz="2000" b="1" i="1">
                <a:solidFill>
                  <a:srgbClr val="1F497D"/>
                </a:solidFill>
                <a:latin typeface="Arial titulos"/>
              </a:defRPr>
            </a:lvl1pPr>
          </a:lstStyle>
          <a:p>
            <a:r>
              <a:rPr lang="es-CO" altLang="es-CO" sz="1600" dirty="0"/>
              <a:t>Cambios en las normas más significativas ER y otros  para la UTP</a:t>
            </a:r>
          </a:p>
        </p:txBody>
      </p:sp>
      <p:sp>
        <p:nvSpPr>
          <p:cNvPr id="2" name="CuadroTexto 8">
            <a:extLst>
              <a:ext uri="{FF2B5EF4-FFF2-40B4-BE49-F238E27FC236}">
                <a16:creationId xmlns:a16="http://schemas.microsoft.com/office/drawing/2014/main" id="{9B63ACCC-75C5-BDC6-34E9-765FC18BA66C}"/>
              </a:ext>
            </a:extLst>
          </p:cNvPr>
          <p:cNvSpPr txBox="1">
            <a:spLocks noChangeArrowheads="1"/>
          </p:cNvSpPr>
          <p:nvPr/>
        </p:nvSpPr>
        <p:spPr bwMode="auto">
          <a:xfrm>
            <a:off x="3612642" y="2708920"/>
            <a:ext cx="2592289" cy="400110"/>
          </a:xfrm>
          <a:prstGeom prst="rect">
            <a:avLst/>
          </a:prstGeom>
          <a:solidFill>
            <a:srgbClr val="003A6A"/>
          </a:solidFill>
          <a:ln/>
        </p:spPr>
        <p:style>
          <a:lnRef idx="0">
            <a:schemeClr val="accent1"/>
          </a:lnRef>
          <a:fillRef idx="3">
            <a:schemeClr val="accent1"/>
          </a:fillRef>
          <a:effectRef idx="3">
            <a:schemeClr val="accent1"/>
          </a:effectRef>
          <a:fontRef idx="minor">
            <a:schemeClr val="lt1"/>
          </a:fontRef>
        </p:style>
        <p:txBody>
          <a:bodyPr wrap="square">
            <a:spAutoFit/>
          </a:bodyPr>
          <a:lstStyle>
            <a:defPPr>
              <a:defRPr lang="es-CO"/>
            </a:defPPr>
            <a:lvl1pPr algn="just">
              <a:defRPr sz="2000" b="1" i="1">
                <a:solidFill>
                  <a:srgbClr val="1F497D"/>
                </a:solidFill>
                <a:latin typeface="Arial titulos"/>
              </a:defRPr>
            </a:lvl1pPr>
          </a:lstStyle>
          <a:p>
            <a:pPr algn="ctr"/>
            <a:r>
              <a:rPr lang="en-US" sz="2000" b="1" noProof="1">
                <a:solidFill>
                  <a:schemeClr val="bg1"/>
                </a:solidFill>
              </a:rPr>
              <a:t>Juego de EEFF</a:t>
            </a:r>
          </a:p>
        </p:txBody>
      </p:sp>
    </p:spTree>
    <p:extLst>
      <p:ext uri="{BB962C8B-B14F-4D97-AF65-F5344CB8AC3E}">
        <p14:creationId xmlns:p14="http://schemas.microsoft.com/office/powerpoint/2010/main" val="161178706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8434" name="AutoShape 15" descr="data:image/jpeg;base64,/9j/4AAQSkZJRgABAQAAAQABAAD/2wCEAAkGBxAQDxANDxAPDw4QDxAQDg0PDA8PDw8OFREWFhYSFBQYHCggGBolGxQUIT0hJSkrLi4uFx8zODMsNygtLisBCgoKDg0OGhAQGywmHyQsLDQtMDc3LCwvLC4sLDQsLy0sLTQsLDEsLDAsLDQsLC0sLCwsLCwsLCwsLCwsLCwsLP/AABEIAOEA4QMBEQACEQEDEQH/xAAbAAEAAgMBAQAAAAAAAAAAAAAAAQYDBAUCB//EAEAQAAICAQEEBgYHBgUFAAAAAAABAgMRBAUSITEGE0FRYZEiMlJxgbEjQnKCocHRBxRDYuHxFTM0ssIWJFNz8P/EABoBAQADAQEBAAAAAAAAAAAAAAACAwQBBQb/xAAxEQEAAgEDAgMGAwkAAAAAAAAAAQIDBBExEiEFE0FCUWFxsdEiMpEUIzNicoGhwfH/2gAMAwEAAhEDEQA/APuAAAAAAAAAAAAAAAAAAAAAAAAAAAAAAAAAAAAAAAAAc3be3tNo4b+ptjXn1Y85zfdGK4sha8V5X4NNkzTtSPsq8v2h7zfU6K2cF9aVtdba790r86fSG6vhtOLZI3/V1di9NdNqJqmanprperXbjEn3RkuDZ2uasztPaVefwzLjr11mLV98fZZS55wAAAAAAAAAAAAAAAAAAAAABIEASBAEgVvpp0ojs+lbq6zVXNx09HtS9qX8qK736e0ctWl03mzNrdqxzP8Ar5vnej0jtnLU6ubv1c+LnLjGC9mtfVSK4p6zy15NTvHRSNqx6ff3s04uEs93k0dlGtmDaVULI8GsvisPin3ruZXesWhv02e2O28L1+zrbs9TRKi5uV+mahKT52Vv1ZPx4Y+BPBeZjpnmGPxXS1x3jLj/AC27/KfWFuNDyUgAIAAAAACQIAASAAAAIAASAAgAAAAY9TqI1wlbN7sIRcpSfZFLLOTO0bpVrNrRWOZfHapz12os2pcnmz0NNB/w9Mn6KXi+fxKaRvPVL0dXeMcRgpxHPxlmsi48S2WOsteV7te7nEV9bC4vuX6/3IbLott2eqZbstyeXF8Mt8vEjML6XbnRvXPSbTq3v8vURdUn2PtjLzx5lEW6MsfF6eTF+0aG0etZ3h9aNz5gAAAIckuYHjrUBKsA9KQEgAAAAAAAAAEgAIAAAAFL/alq3+616KDxPW3RqeOaqj6U/wAFj4lOXvtX3vQ0EdM2zT7Mf5ntDiQpUIqMVhRSSS7Ei2I2YbW6p3loa95xBcHLhntS7X5Y8zkp1naN2CWhnuuUIScY83GLaQcizSutfqy5rk8cUcmF1btPVa5ylp/aqm2pdrWYtfIxZ4/FV9F4XbfDk39z7dsPaEdRSpxeXFuua7VZB4afz+Jtpbqjd81qMM4skxLoE1ABjvtUVl/Bd7A50tTl5bAmNwGSNoGRWAZabuOH8AM4AAAAAAAAABIEAAJAgChdJqv3jbNFfZptHKeP57J4+UUUWn978oenjrtop/mt9IZ7tmy7EW9Tz+iXAeklKc5YeI4jnxfpP5ryETDt4mOy1uUKNPl4UIQ48uLx82wi+a66O/Jzhc4yfOEsOOcdi7A45MYSeohXLdzlZcF2NmTN3yR8H0vh0eXo7Wn2lp6MdJZaXU2zS36LpydlaeHnPCcfHHmiNLzS3wWajSV1OKscWjj7LlT0vsjOKvphXXJr6VTluqtv18td3E0Rmj1ePfw63sd3b2V0h0mqk4UXQnNcXDjGWO/dfHBZXJW3EsubS5sMb3rMQ1tr6v6RwXKPD4k2dpq8DJG8DLG4DIrgPXXgdeizeipd6A9gAAAAAAkCAJAgAAAAUTWRf+OXYzx0VOPcpSyZrfxZ+T1q99DX+qfpDqzVvYn5EmRyNnztSnuxz6fH0c/ViErR3a+29PZqIKEoSjh5WMpP3rJ2L7K5xxKm7T2XbTmUoNwWXvYTSXbl/wBiXXGyFcVrWiseriaC3Ds1D7PU+01iK+HF/AyV7zNpfSZoila4K+jNotR6S8jsV3Rtl6YfQnqoOuuDeHGuMXl5/wDuZbanZ5uLUWi0zDlbVl1K02pqxC6Go3I2wbU3CfBruwU3rNYiYelgzRmval+9Zjj5OnLatnWpW4l1jaU0t17/ADw1y44ZfTLO+0vP1OhxeXOTFPHMN6GoNDx2aF4GeNwGRXgHeB39jSzSn4yx5gbwAAAAAAJAgAAAAAAFP6S2rS7S0etkvorarNLY+6ed+Hzl5IzZZ6bxZ62jr52lyYo5iYtH0lvajpDFerHzZLzFFdN75Vqzbc63NR4RnJvh2S/tjyI7r/KaF2v1NvqKb8eKXmcPKVLpHrL5TWj6zfnPHWQhJyUU3wi+9vuK7finphv0+KuCvnX/ALN3/o6+MIPUzjpasZjBrrNRY+2XVppRX2mvcXxinhgvrqxMzzLBqejyrmpaeV1sVFS37YQhFS7YuMW38TvRsqnU+ZHfs15avUQzvReFzknlJd43drEejHbthW20wT+iofWSftWdi8yufxTs1YonFS1p5nh2Y7Ud1tVa47kutm+6KTS82zsV3tCFr9GG0z69nbq1BpeM267wM8bwPavAh3gXfZdLhTXF893L97eX8wNoAAAAAAAAAAAAAADmdI9jQ1umnppvG9hwmuddkXmMl8SF6ReuzRpNRbT5YyR/2FA0j6ub02vk6L4cFvLdrvXZKE3weTJE7drPetjrkjzMHeJ/WPnD3tTaeioi0mpS74yTefFvgLZKxw7i0mW/o5Glu12031GkjONecT1MvRorj4yx6T8EKxbJwnmth0kb3nefcvPRXoJpdB9M279QuLusWFF9rjHs9/E1UxxTh4Gq1mTPO88K/tjUu+6Vj5N+iu6K5IsZDRtReXyXP3AhzatN105xs01ltM20t2mclut8OKRCIhfbJasxsuN/7P8AZ11MIvTLTzUY8aXuSXDk+aZ3ogjU5N95ndg13QejT6Xd0VbVkG5zcpOdlyxxy3zfchFYhDJltk/MqKkSVs0LQM0bwPf7wB3Oi+znfYrZL6Kt83ynNcooC8AAAAAAAAAAACQAAAAA1dfs+m+PV31V2w9mcFJfictWJ5WY8t8c70mYlyaehezYS346OjK5ZhlL4MrjDSPRpt4jqbRtN5d2mqMIqMIxhFcoxiope5ItY5mZneUaiG9CUVwbjJJ+LWA4+R62+VVjqlFqcZbss8MM5M7LMeObztBCyU2oT4RbWd3nu54kd91vlxTvL61pXDq4dXjq91bndu44E2bfd5s1tUedkF4byyBgltehfxPKE38kBUdsaSm26VlUXFS4y4YUpdrx2AaUtlLHBvyA0NTopxaSjKWXiO7Ftt92AO5sTojbNqzU/RV/+LKdkl4+z8/cBeaKYwioQSjGKworkkBkAAAAAAAAAAAEAAAAAAAAAAFX6d7Prlp3c4rrYyilPHFxb5PvDsTMTvCj6SWMLuOREQlfJa3LsU6yShu7zwuSy8I6g8w1XpJLm2B04PIGzXWBmVSAyQgv6gdPSazGIyeV39qA6IAAAAAAAAAAAASAAAAAAAAAAaG2tB+8UTpT3XLDjJ8lJPKz4AUK3orrYPhVGfjC2HHzaAwW7M1sVx0t33Yqz/a2A2XppqUpWRlCSeNycXGUfenyA71MQNysD1ZLAGlZqcATTq8gWHZes3luPn9V/kB0gAAAAAAAAAABAAAAAAAAAAAAAeLbFGMpvlGLk/clkCjbzlKU3zlJyfvbyBs1gbEGB5um8AcK+i6y6FVWHKbws8ku9+AGFXzqslVanCyDxKL+fivEDu7O1mcceIFs0d+/HPb2/qBnAAAAAAAAAAAAAAAAAAAAAAAc7b9u7RJds2o/Dm/wQFWiBmgwM0WB5sYG10YoTussfOMEl4bz/oBs9KNgLVQ34YjqIL0JclJexLw+QFE0l06puFicJweJQksNMC5bJ2knjjxAsdViksoD2AAAAAAAAAAAJAAQAAkCAAEgQBwelFv+XD7Un8kBXetAz12AbEJATJAbfRyzdvlD24fin/VgWUDmba2HTql6a3bEsRuj668H3rwYFJ1mnu0VijavRb9C1epP9H4AblfSRKON7D94Ex6S9u8394DYXSxLlJ+7mBYthbRlqK3Y4SglLEXJY3ljmvADpgQBIAABAAAAAAAAAAAAAVLpZb9Ml3QX5gVud4GejUAdCmwDYUgNrYUM6lP2YSb/AAQFoAAYNbpK7q5VWxU4SXFP5rufiB8+270LsqzZp3K6rm4fxYr/AJAViMUn7uwDs7K2s62uSA+hbG2oropN+l2eIHUAAAAAAAAAAAAAAAAAAFJ6YS+nf2I/ICq3zA86bVreSYFg0k8oDfggOl0eWLZ/+v8A5ICwgAAADlbS6O6XUNytqW++dkJShL4uPP4gVfa3QiVf0mmlKxLnVPG/918mBHR/Zut6yCdUqa4yTlOeI+inyS7QL8AAAAAEgAAAAAAAAAAABROmb/7h/Yj8gKvcBoyqcpKMVmTaUcd7fAC2X6SWmt6mbz6MWpd+Y8fxyvgBv0SygOjsaWL4/wAya/P8gLKAAAAAEASBAAABIACAAAAAAAAAAAAAonTL/Uy+zD5AVqaA3+iWjVmtqzyhmx/d5fjgC1dNNNnqrlzTcJe58V8mBx9Hb2AdPTz3Zwn3Si37s8QLZkAAAAAAAAAAAAJAgAAAAAAAAAAAAKF0u/1M/dD/AGoCvWMCw9AKs6iyfZGprzkv0AtfSKjf01mOLilNfB8fwyBR67cMDpae9NYAuOht364S74rPvXBgZwAAAAAAAAAAAAAAAAAAAAAGQAACi9IXvX2P+bHkkvyAr+oQFv6AafFVtvtTUV7or+oFqnFNOL5NNP3MD5pqaHXZOt84TlHyfBgeqW1yAuXRi3NUl7M/wa/uB2AAAAAAAAJAgAAAAAAAAAAAQBIGrrdYq13yfJeHeBy57dlF8YqS8HhgVnWW7+Zc8tt+8Dk38wPofRWjc0lS7ZJzf3n+mAOvkCldLNPu6jfXKyCl95cH+QHLriBZ+ik8dZHvUX5Z/UCxAMgAAAAAAAAAADzkBkCMgMgN4BkBkBvARvAcvbWz5WpTqklZFY3ZerNd2ex+IFQ1mpnW9y2Mq590lz9z5P4Aayt54YGrauIH1DRx3aq4+zXBeUUBm3gOB0trzCqfapuPwa/oByNNpMgdjZ9aqmp73ZiSxzQHdrtUllPKAlSAneAZAJgTkBkBkBkAAyBjyA3gI3gIcwPLmA6wCOtA8yuA8vUIDw9ZFdqA1tVqqJxcLernHtjJJr8QK5rtlaR8ab+pfsuW/X5PivMDmVbOsdsYudUq2+NkLFwj28Hxz5gXxa+PY0B6/fF3gc7b96lQ37Moy+GQK1ZtyFa5pvwAw07W1FrxTVOfui8efIC4bC62Fb6/CnJ5UIy3t1Y7X3gdLrgJVwEq0D0rAJ6wCd8Cd8BvASpAN4DzgCMARgCHEDy4geXADy4AeXWB4lQBglok+YGGeyoP6oGJ7Gr9heQELZMOxLyA9f4djkB5/cZdjAxWaC58p4+AHOlsC/O9Gdaff1Mf0A2qNBrFzti19kDo06e1es0/cBsxqkBkVbAyKDAlRYHtRA9JASkB6QEgSB7wBGAGAG6BG6A3QI3AG4BDgA3AI6sB1QEdUBLrAjqgHVAOrAdWAVYE9WA6sCdwCdwBuAN0Cd0CVEBugTuge8ARgBgBgBgBgBgBgBgA0A3QGAGAGADQDAEYAndAjAE4AYAYAYAYAYAYAYAYAYA9AAAAAAAAAADAACAJAAQBOAGAAAAAAAAAAAAAAAAAAAAAAAAAAAAAAAAAAAAAAAAAAAAAAAAAf//Z">
            <a:extLst>
              <a:ext uri="{FF2B5EF4-FFF2-40B4-BE49-F238E27FC236}">
                <a16:creationId xmlns:a16="http://schemas.microsoft.com/office/drawing/2014/main" id="{B2351994-9680-655E-560F-F3EA985A917F}"/>
              </a:ext>
            </a:extLst>
          </p:cNvPr>
          <p:cNvSpPr>
            <a:spLocks noChangeAspect="1" noChangeArrowheads="1"/>
          </p:cNvSpPr>
          <p:nvPr/>
        </p:nvSpPr>
        <p:spPr bwMode="auto">
          <a:xfrm>
            <a:off x="471488" y="144463"/>
            <a:ext cx="2873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CO" altLang="es-CO">
              <a:solidFill>
                <a:srgbClr val="000000"/>
              </a:solidFill>
            </a:endParaRPr>
          </a:p>
        </p:txBody>
      </p:sp>
      <p:sp>
        <p:nvSpPr>
          <p:cNvPr id="2" name="CuadroTexto 8">
            <a:extLst>
              <a:ext uri="{FF2B5EF4-FFF2-40B4-BE49-F238E27FC236}">
                <a16:creationId xmlns:a16="http://schemas.microsoft.com/office/drawing/2014/main" id="{B8A19078-8803-AC78-0735-D0CBC2433B3E}"/>
              </a:ext>
            </a:extLst>
          </p:cNvPr>
          <p:cNvSpPr txBox="1">
            <a:spLocks noChangeArrowheads="1"/>
          </p:cNvSpPr>
          <p:nvPr/>
        </p:nvSpPr>
        <p:spPr bwMode="auto">
          <a:xfrm>
            <a:off x="471488" y="75775"/>
            <a:ext cx="604867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s-CO"/>
            </a:defPPr>
            <a:lvl1pPr algn="just">
              <a:defRPr sz="2000" b="1" i="1">
                <a:solidFill>
                  <a:srgbClr val="1F497D"/>
                </a:solidFill>
                <a:latin typeface="Arial titulos"/>
              </a:defRPr>
            </a:lvl1pPr>
          </a:lstStyle>
          <a:p>
            <a:r>
              <a:rPr lang="es-CO" altLang="es-CO" dirty="0"/>
              <a:t>EEFF completos </a:t>
            </a:r>
          </a:p>
        </p:txBody>
      </p:sp>
      <p:sp>
        <p:nvSpPr>
          <p:cNvPr id="4" name="Rectángulo: esquinas redondeadas 3">
            <a:extLst>
              <a:ext uri="{FF2B5EF4-FFF2-40B4-BE49-F238E27FC236}">
                <a16:creationId xmlns:a16="http://schemas.microsoft.com/office/drawing/2014/main" id="{9977263E-49AE-0589-1C7D-5A3B97C44152}"/>
              </a:ext>
            </a:extLst>
          </p:cNvPr>
          <p:cNvSpPr/>
          <p:nvPr/>
        </p:nvSpPr>
        <p:spPr>
          <a:xfrm>
            <a:off x="564592" y="1012272"/>
            <a:ext cx="5955568" cy="2272712"/>
          </a:xfrm>
          <a:prstGeom prst="roundRect">
            <a:avLst>
              <a:gd name="adj" fmla="val 9962"/>
            </a:avLst>
          </a:prstGeom>
          <a:ln w="19050">
            <a:noFill/>
            <a:prstDash val="sysDot"/>
          </a:ln>
        </p:spPr>
        <p:style>
          <a:lnRef idx="2">
            <a:schemeClr val="accent1"/>
          </a:lnRef>
          <a:fillRef idx="1">
            <a:schemeClr val="lt1"/>
          </a:fillRef>
          <a:effectRef idx="0">
            <a:schemeClr val="accent1"/>
          </a:effectRef>
          <a:fontRef idx="minor">
            <a:schemeClr val="dk1"/>
          </a:fontRef>
        </p:style>
        <p:txBody>
          <a:bodyPr rtlCol="0" anchor="ctr"/>
          <a:lstStyle/>
          <a:p>
            <a:pPr algn="l"/>
            <a:endParaRPr lang="es-CO" sz="1800" b="0" i="0" u="none" strike="noStrike" baseline="0" dirty="0">
              <a:solidFill>
                <a:srgbClr val="000000"/>
              </a:solidFill>
              <a:latin typeface="Verdana" panose="020B0604030504040204" pitchFamily="34" charset="0"/>
            </a:endParaRPr>
          </a:p>
          <a:p>
            <a:r>
              <a:rPr lang="es-MX" sz="1800" b="0" i="0" u="none" strike="noStrike" baseline="0" dirty="0">
                <a:solidFill>
                  <a:srgbClr val="000000"/>
                </a:solidFill>
                <a:latin typeface="Verdana" panose="020B0604030504040204" pitchFamily="34" charset="0"/>
              </a:rPr>
              <a:t>Los EEFF estarán conformados por: </a:t>
            </a:r>
          </a:p>
          <a:p>
            <a:endParaRPr lang="es-MX" sz="1800" dirty="0">
              <a:solidFill>
                <a:srgbClr val="000000"/>
              </a:solidFill>
              <a:latin typeface="Verdana" panose="020B0604030504040204" pitchFamily="34" charset="0"/>
            </a:endParaRPr>
          </a:p>
          <a:p>
            <a:pPr marL="342900" indent="-342900">
              <a:buAutoNum type="alphaLcParenR"/>
            </a:pPr>
            <a:r>
              <a:rPr lang="es-MX" sz="1800" b="0" i="0" u="none" strike="noStrike" baseline="0" dirty="0">
                <a:solidFill>
                  <a:srgbClr val="000000"/>
                </a:solidFill>
                <a:latin typeface="Verdana" panose="020B0604030504040204" pitchFamily="34" charset="0"/>
              </a:rPr>
              <a:t>el estado de situación financiera, </a:t>
            </a:r>
          </a:p>
          <a:p>
            <a:pPr marL="342900" indent="-342900">
              <a:buAutoNum type="alphaLcParenR"/>
            </a:pPr>
            <a:r>
              <a:rPr lang="es-MX" sz="1800" b="0" i="0" u="none" strike="noStrike" baseline="0" dirty="0">
                <a:solidFill>
                  <a:srgbClr val="000000"/>
                </a:solidFill>
                <a:latin typeface="Verdana" panose="020B0604030504040204" pitchFamily="34" charset="0"/>
              </a:rPr>
              <a:t>el estado de resultados, </a:t>
            </a:r>
          </a:p>
          <a:p>
            <a:pPr marL="342900" indent="-342900">
              <a:buAutoNum type="alphaLcParenR"/>
            </a:pPr>
            <a:r>
              <a:rPr lang="es-MX" sz="1800" b="0" i="0" u="none" strike="noStrike" baseline="0" dirty="0">
                <a:solidFill>
                  <a:srgbClr val="000000"/>
                </a:solidFill>
                <a:latin typeface="Verdana" panose="020B0604030504040204" pitchFamily="34" charset="0"/>
              </a:rPr>
              <a:t>el estado de cambios en el patrimonio, </a:t>
            </a:r>
          </a:p>
          <a:p>
            <a:pPr marL="342900" indent="-342900">
              <a:buAutoNum type="alphaLcParenR"/>
            </a:pPr>
            <a:r>
              <a:rPr lang="es-MX" sz="1800" b="0" i="0" u="none" strike="noStrike" baseline="0" dirty="0">
                <a:solidFill>
                  <a:srgbClr val="000000"/>
                </a:solidFill>
                <a:highlight>
                  <a:srgbClr val="FFFF00"/>
                </a:highlight>
                <a:latin typeface="Verdana" panose="020B0604030504040204" pitchFamily="34" charset="0"/>
              </a:rPr>
              <a:t>el estado de flujos de efectivo </a:t>
            </a:r>
            <a:r>
              <a:rPr lang="es-MX" sz="1800" b="0" i="0" u="none" strike="noStrike" baseline="0" dirty="0">
                <a:solidFill>
                  <a:srgbClr val="000000"/>
                </a:solidFill>
                <a:latin typeface="Verdana" panose="020B0604030504040204" pitchFamily="34" charset="0"/>
              </a:rPr>
              <a:t>y </a:t>
            </a:r>
          </a:p>
          <a:p>
            <a:pPr marL="342900" indent="-342900">
              <a:buAutoNum type="alphaLcParenR"/>
            </a:pPr>
            <a:r>
              <a:rPr lang="es-MX" sz="1800" b="0" i="0" u="none" strike="noStrike" baseline="0" dirty="0">
                <a:solidFill>
                  <a:srgbClr val="000000"/>
                </a:solidFill>
                <a:latin typeface="Verdana" panose="020B0604030504040204" pitchFamily="34" charset="0"/>
              </a:rPr>
              <a:t>las notas a los estados financieros.</a:t>
            </a:r>
          </a:p>
        </p:txBody>
      </p:sp>
    </p:spTree>
    <p:extLst>
      <p:ext uri="{BB962C8B-B14F-4D97-AF65-F5344CB8AC3E}">
        <p14:creationId xmlns:p14="http://schemas.microsoft.com/office/powerpoint/2010/main" val="1900804928"/>
      </p:ext>
    </p:extLst>
  </p:cSld>
  <p:clrMapOvr>
    <a:overrideClrMapping bg1="lt1" tx1="dk1" bg2="lt2" tx2="dk2" accent1="accent1" accent2="accent2" accent3="accent3" accent4="accent4" accent5="accent5" accent6="accent6" hlink="hlink" folHlink="folHlink"/>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9" name="Imagen 8" descr="Personas aplaudiendo y animando al aire libre">
            <a:extLst>
              <a:ext uri="{FF2B5EF4-FFF2-40B4-BE49-F238E27FC236}">
                <a16:creationId xmlns:a16="http://schemas.microsoft.com/office/drawing/2014/main" id="{A63230FC-8F33-84A7-C081-D313B362F8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488" y="1340768"/>
            <a:ext cx="8204968" cy="4824536"/>
          </a:xfrm>
          <a:prstGeom prst="rect">
            <a:avLst/>
          </a:prstGeom>
        </p:spPr>
      </p:pic>
      <p:sp>
        <p:nvSpPr>
          <p:cNvPr id="18434" name="AutoShape 15" descr="data:image/jpeg;base64,/9j/4AAQSkZJRgABAQAAAQABAAD/2wCEAAkGBxAQDxANDxAPDw4QDxAQDg0PDA8PDw8OFREWFhYSFBQYHCggGBolGxQUIT0hJSkrLi4uFx8zODMsNygtLisBCgoKDg0OGhAQGywmHyQsLDQtMDc3LCwvLC4sLDQsLy0sLTQsLDEsLDAsLDQsLC0sLCwsLCwsLCwsLCwsLCwsLP/AABEIAOEA4QMBEQACEQEDEQH/xAAbAAEAAgMBAQAAAAAAAAAAAAAAAQYDBAUCB//EAEAQAAICAQEEBgYHBgUFAAAAAAABAgMRBAUSITEGE0FRYZEiMlJxgbEjQnKCocHRBxRDYuHxFTM0ssIWJFNz8P/EABoBAQADAQEBAAAAAAAAAAAAAAACAwQBBQb/xAAxEQEAAgEDAgMGAwkAAAAAAAAAAQIDBBExEiEFE0FCUWFxsdEiMpEUIzNicoGhwfH/2gAMAwEAAhEDEQA/APuAAAAAAAAAAAAAAAAAAAAAAAAAAAAAAAAAAAAAAAAAc3be3tNo4b+ptjXn1Y85zfdGK4sha8V5X4NNkzTtSPsq8v2h7zfU6K2cF9aVtdba790r86fSG6vhtOLZI3/V1di9NdNqJqmanprperXbjEn3RkuDZ2uasztPaVefwzLjr11mLV98fZZS55wAAAAAAAAAAAAAAAAAAAAABIEASBAEgVvpp0ojs+lbq6zVXNx09HtS9qX8qK736e0ctWl03mzNrdqxzP8Ar5vnej0jtnLU6ubv1c+LnLjGC9mtfVSK4p6zy15NTvHRSNqx6ff3s04uEs93k0dlGtmDaVULI8GsvisPin3ruZXesWhv02e2O28L1+zrbs9TRKi5uV+mahKT52Vv1ZPx4Y+BPBeZjpnmGPxXS1x3jLj/AC27/KfWFuNDyUgAIAAAAACQIAASAAAAIAASAAgAAAAY9TqI1wlbN7sIRcpSfZFLLOTO0bpVrNrRWOZfHapz12os2pcnmz0NNB/w9Mn6KXi+fxKaRvPVL0dXeMcRgpxHPxlmsi48S2WOsteV7te7nEV9bC4vuX6/3IbLott2eqZbstyeXF8Mt8vEjML6XbnRvXPSbTq3v8vURdUn2PtjLzx5lEW6MsfF6eTF+0aG0etZ3h9aNz5gAAAIckuYHjrUBKsA9KQEgAAAAAAAAAEgAIAAAAFL/alq3+616KDxPW3RqeOaqj6U/wAFj4lOXvtX3vQ0EdM2zT7Mf5ntDiQpUIqMVhRSSS7Ei2I2YbW6p3loa95xBcHLhntS7X5Y8zkp1naN2CWhnuuUIScY83GLaQcizSutfqy5rk8cUcmF1btPVa5ylp/aqm2pdrWYtfIxZ4/FV9F4XbfDk39z7dsPaEdRSpxeXFuua7VZB4afz+Jtpbqjd81qMM4skxLoE1ABjvtUVl/Bd7A50tTl5bAmNwGSNoGRWAZabuOH8AM4AAAAAAAAABIEAAJAgChdJqv3jbNFfZptHKeP57J4+UUUWn978oenjrtop/mt9IZ7tmy7EW9Tz+iXAeklKc5YeI4jnxfpP5ryETDt4mOy1uUKNPl4UIQ48uLx82wi+a66O/Jzhc4yfOEsOOcdi7A45MYSeohXLdzlZcF2NmTN3yR8H0vh0eXo7Wn2lp6MdJZaXU2zS36LpydlaeHnPCcfHHmiNLzS3wWajSV1OKscWjj7LlT0vsjOKvphXXJr6VTluqtv18td3E0Rmj1ePfw63sd3b2V0h0mqk4UXQnNcXDjGWO/dfHBZXJW3EsubS5sMb3rMQ1tr6v6RwXKPD4k2dpq8DJG8DLG4DIrgPXXgdeizeipd6A9gAAAAAAkCAJAgAAAAUTWRf+OXYzx0VOPcpSyZrfxZ+T1q99DX+qfpDqzVvYn5EmRyNnztSnuxz6fH0c/ViErR3a+29PZqIKEoSjh5WMpP3rJ2L7K5xxKm7T2XbTmUoNwWXvYTSXbl/wBiXXGyFcVrWiseriaC3Ds1D7PU+01iK+HF/AyV7zNpfSZoila4K+jNotR6S8jsV3Rtl6YfQnqoOuuDeHGuMXl5/wDuZbanZ5uLUWi0zDlbVl1K02pqxC6Go3I2wbU3CfBruwU3rNYiYelgzRmval+9Zjj5OnLatnWpW4l1jaU0t17/ADw1y44ZfTLO+0vP1OhxeXOTFPHMN6GoNDx2aF4GeNwGRXgHeB39jSzSn4yx5gbwAAAAAAJAgAAAAAAFP6S2rS7S0etkvorarNLY+6ed+Hzl5IzZZ6bxZ62jr52lyYo5iYtH0lvajpDFerHzZLzFFdN75Vqzbc63NR4RnJvh2S/tjyI7r/KaF2v1NvqKb8eKXmcPKVLpHrL5TWj6zfnPHWQhJyUU3wi+9vuK7finphv0+KuCvnX/ALN3/o6+MIPUzjpasZjBrrNRY+2XVppRX2mvcXxinhgvrqxMzzLBqejyrmpaeV1sVFS37YQhFS7YuMW38TvRsqnU+ZHfs15avUQzvReFzknlJd43drEejHbthW20wT+iofWSftWdi8yufxTs1YonFS1p5nh2Y7Ud1tVa47kutm+6KTS82zsV3tCFr9GG0z69nbq1BpeM267wM8bwPavAh3gXfZdLhTXF893L97eX8wNoAAAAAAAAAAAAAADmdI9jQ1umnppvG9hwmuddkXmMl8SF6ReuzRpNRbT5YyR/2FA0j6ub02vk6L4cFvLdrvXZKE3weTJE7drPetjrkjzMHeJ/WPnD3tTaeioi0mpS74yTefFvgLZKxw7i0mW/o5Glu12031GkjONecT1MvRorj4yx6T8EKxbJwnmth0kb3nefcvPRXoJpdB9M279QuLusWFF9rjHs9/E1UxxTh4Gq1mTPO88K/tjUu+6Vj5N+iu6K5IsZDRtReXyXP3AhzatN105xs01ltM20t2mclut8OKRCIhfbJasxsuN/7P8AZ11MIvTLTzUY8aXuSXDk+aZ3ogjU5N95ndg13QejT6Xd0VbVkG5zcpOdlyxxy3zfchFYhDJltk/MqKkSVs0LQM0bwPf7wB3Oi+znfYrZL6Kt83ynNcooC8AAAAAAAAAAACQAAAAA1dfs+m+PV31V2w9mcFJfictWJ5WY8t8c70mYlyaehezYS346OjK5ZhlL4MrjDSPRpt4jqbRtN5d2mqMIqMIxhFcoxiope5ItY5mZneUaiG9CUVwbjJJ+LWA4+R62+VVjqlFqcZbss8MM5M7LMeObztBCyU2oT4RbWd3nu54kd91vlxTvL61pXDq4dXjq91bndu44E2bfd5s1tUedkF4byyBgltehfxPKE38kBUdsaSm26VlUXFS4y4YUpdrx2AaUtlLHBvyA0NTopxaSjKWXiO7Ftt92AO5sTojbNqzU/RV/+LKdkl4+z8/cBeaKYwioQSjGKworkkBkAAAAAAAAAAAEAAAAAAAAAAFX6d7Prlp3c4rrYyilPHFxb5PvDsTMTvCj6SWMLuOREQlfJa3LsU6yShu7zwuSy8I6g8w1XpJLm2B04PIGzXWBmVSAyQgv6gdPSazGIyeV39qA6IAAAAAAAAAAAASAAAAAAAAAAaG2tB+8UTpT3XLDjJ8lJPKz4AUK3orrYPhVGfjC2HHzaAwW7M1sVx0t33Yqz/a2A2XppqUpWRlCSeNycXGUfenyA71MQNysD1ZLAGlZqcATTq8gWHZes3luPn9V/kB0gAAAAAAAAAABAAAAAAAAAAAAAeLbFGMpvlGLk/clkCjbzlKU3zlJyfvbyBs1gbEGB5um8AcK+i6y6FVWHKbws8ku9+AGFXzqslVanCyDxKL+fivEDu7O1mcceIFs0d+/HPb2/qBnAAAAAAAAAAAAAAAAAAAAAAAc7b9u7RJds2o/Dm/wQFWiBmgwM0WB5sYG10YoTussfOMEl4bz/oBs9KNgLVQ34YjqIL0JclJexLw+QFE0l06puFicJweJQksNMC5bJ2knjjxAsdViksoD2AAAAAAAAAAAJAAQAAkCAAEgQBwelFv+XD7Un8kBXetAz12AbEJATJAbfRyzdvlD24fin/VgWUDmba2HTql6a3bEsRuj668H3rwYFJ1mnu0VijavRb9C1epP9H4AblfSRKON7D94Ex6S9u8394DYXSxLlJ+7mBYthbRlqK3Y4SglLEXJY3ljmvADpgQBIAABAAAAAAAAAAAAAVLpZb9Ml3QX5gVud4GejUAdCmwDYUgNrYUM6lP2YSb/AAQFoAAYNbpK7q5VWxU4SXFP5rufiB8+270LsqzZp3K6rm4fxYr/AJAViMUn7uwDs7K2s62uSA+hbG2oropN+l2eIHUAAAAAAAAAAAAAAAAAAFJ6YS+nf2I/ICq3zA86bVreSYFg0k8oDfggOl0eWLZ/+v8A5ICwgAAADlbS6O6XUNytqW++dkJShL4uPP4gVfa3QiVf0mmlKxLnVPG/918mBHR/Zut6yCdUqa4yTlOeI+inyS7QL8AAAAAEgAAAAAAAAAAABROmb/7h/Yj8gKvcBoyqcpKMVmTaUcd7fAC2X6SWmt6mbz6MWpd+Y8fxyvgBv0SygOjsaWL4/wAya/P8gLKAAAAAEASBAAABIACAAAAAAAAAAAAAonTL/Uy+zD5AVqaA3+iWjVmtqzyhmx/d5fjgC1dNNNnqrlzTcJe58V8mBx9Hb2AdPTz3Zwn3Si37s8QLZkAAAAAAAAAAAAJAgAAAAAAAAAAAAKF0u/1M/dD/AGoCvWMCw9AKs6iyfZGprzkv0AtfSKjf01mOLilNfB8fwyBR67cMDpae9NYAuOht364S74rPvXBgZwAAAAAAAAAAAAAAAAAAAAAGQAACi9IXvX2P+bHkkvyAr+oQFv6AafFVtvtTUV7or+oFqnFNOL5NNP3MD5pqaHXZOt84TlHyfBgeqW1yAuXRi3NUl7M/wa/uB2AAAAAAAAJAgAAAAAAAAAAAQBIGrrdYq13yfJeHeBy57dlF8YqS8HhgVnWW7+Zc8tt+8Dk38wPofRWjc0lS7ZJzf3n+mAOvkCldLNPu6jfXKyCl95cH+QHLriBZ+ik8dZHvUX5Z/UCxAMgAAAAAAAAAADzkBkCMgMgN4BkBkBvARvAcvbWz5WpTqklZFY3ZerNd2ex+IFQ1mpnW9y2Mq590lz9z5P4Aayt54YGrauIH1DRx3aq4+zXBeUUBm3gOB0trzCqfapuPwa/oByNNpMgdjZ9aqmp73ZiSxzQHdrtUllPKAlSAneAZAJgTkBkBkBkAAyBjyA3gI3gIcwPLmA6wCOtA8yuA8vUIDw9ZFdqA1tVqqJxcLernHtjJJr8QK5rtlaR8ab+pfsuW/X5PivMDmVbOsdsYudUq2+NkLFwj28Hxz5gXxa+PY0B6/fF3gc7b96lQ37Moy+GQK1ZtyFa5pvwAw07W1FrxTVOfui8efIC4bC62Fb6/CnJ5UIy3t1Y7X3gdLrgJVwEq0D0rAJ6wCd8Cd8BvASpAN4DzgCMARgCHEDy4geXADy4AeXWB4lQBglok+YGGeyoP6oGJ7Gr9heQELZMOxLyA9f4djkB5/cZdjAxWaC58p4+AHOlsC/O9Gdaff1Mf0A2qNBrFzti19kDo06e1es0/cBsxqkBkVbAyKDAlRYHtRA9JASkB6QEgSB7wBGAGAG6BG6A3QI3AG4BDgA3AI6sB1QEdUBLrAjqgHVAOrAdWAVYE9WA6sCdwCdwBuAN0Cd0CVEBugTuge8ARgBgBgBgBgBgBgBgA0A3QGAGAGADQDAEYAndAjAE4AYAYAYAYAYAYAYAYAYA9AAAAAAAAAADAACAJAAQBOAGAAAAAAAAAAAAAAAAAAAAAAAAAAAAAAAAAAAAAAAAAAAAAAAAAf//Z">
            <a:extLst>
              <a:ext uri="{FF2B5EF4-FFF2-40B4-BE49-F238E27FC236}">
                <a16:creationId xmlns:a16="http://schemas.microsoft.com/office/drawing/2014/main" id="{B2351994-9680-655E-560F-F3EA985A917F}"/>
              </a:ext>
            </a:extLst>
          </p:cNvPr>
          <p:cNvSpPr>
            <a:spLocks noChangeAspect="1" noChangeArrowheads="1"/>
          </p:cNvSpPr>
          <p:nvPr/>
        </p:nvSpPr>
        <p:spPr bwMode="auto">
          <a:xfrm>
            <a:off x="471488" y="144463"/>
            <a:ext cx="2873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CO" altLang="es-CO">
              <a:solidFill>
                <a:srgbClr val="000000"/>
              </a:solidFill>
            </a:endParaRPr>
          </a:p>
        </p:txBody>
      </p:sp>
      <p:sp>
        <p:nvSpPr>
          <p:cNvPr id="4" name="2 Subtítulo">
            <a:extLst>
              <a:ext uri="{FF2B5EF4-FFF2-40B4-BE49-F238E27FC236}">
                <a16:creationId xmlns:a16="http://schemas.microsoft.com/office/drawing/2014/main" id="{FF37AAEC-F75E-4AC1-E0B7-CDD443243295}"/>
              </a:ext>
            </a:extLst>
          </p:cNvPr>
          <p:cNvSpPr txBox="1">
            <a:spLocks/>
          </p:cNvSpPr>
          <p:nvPr/>
        </p:nvSpPr>
        <p:spPr bwMode="auto">
          <a:xfrm>
            <a:off x="-180528" y="1340768"/>
            <a:ext cx="5264150" cy="1290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eaLnBrk="1" hangingPunct="1">
              <a:buNone/>
            </a:pPr>
            <a:r>
              <a:rPr lang="es-ES_tradnl" altLang="es-CO" sz="7200" b="1" dirty="0">
                <a:solidFill>
                  <a:srgbClr val="7F7F7F"/>
                </a:solidFill>
              </a:rPr>
              <a:t>GRACIAS </a:t>
            </a:r>
            <a:endParaRPr lang="es-ES_tradnl" altLang="es-CO" sz="5400" b="1" dirty="0">
              <a:solidFill>
                <a:srgbClr val="7F7F7F"/>
              </a:solidFill>
            </a:endParaRPr>
          </a:p>
        </p:txBody>
      </p:sp>
    </p:spTree>
    <p:extLst>
      <p:ext uri="{BB962C8B-B14F-4D97-AF65-F5344CB8AC3E}">
        <p14:creationId xmlns:p14="http://schemas.microsoft.com/office/powerpoint/2010/main" val="15541309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8434" name="AutoShape 15" descr="data:image/jpeg;base64,/9j/4AAQSkZJRgABAQAAAQABAAD/2wCEAAkGBxAQDxANDxAPDw4QDxAQDg0PDA8PDw8OFREWFhYSFBQYHCggGBolGxQUIT0hJSkrLi4uFx8zODMsNygtLisBCgoKDg0OGhAQGywmHyQsLDQtMDc3LCwvLC4sLDQsLy0sLTQsLDEsLDAsLDQsLC0sLCwsLCwsLCwsLCwsLCwsLP/AABEIAOEA4QMBEQACEQEDEQH/xAAbAAEAAgMBAQAAAAAAAAAAAAAAAQYDBAUCB//EAEAQAAICAQEEBgYHBgUFAAAAAAABAgMRBAUSITEGE0FRYZEiMlJxgbEjQnKCocHRBxRDYuHxFTM0ssIWJFNz8P/EABoBAQADAQEBAAAAAAAAAAAAAAACAwQBBQb/xAAxEQEAAgEDAgMGAwkAAAAAAAAAAQIDBBExEiEFE0FCUWFxsdEiMpEUIzNicoGhwfH/2gAMAwEAAhEDEQA/APuAAAAAAAAAAAAAAAAAAAAAAAAAAAAAAAAAAAAAAAAAc3be3tNo4b+ptjXn1Y85zfdGK4sha8V5X4NNkzTtSPsq8v2h7zfU6K2cF9aVtdba790r86fSG6vhtOLZI3/V1di9NdNqJqmanprperXbjEn3RkuDZ2uasztPaVefwzLjr11mLV98fZZS55wAAAAAAAAAAAAAAAAAAAAABIEASBAEgVvpp0ojs+lbq6zVXNx09HtS9qX8qK736e0ctWl03mzNrdqxzP8Ar5vnej0jtnLU6ubv1c+LnLjGC9mtfVSK4p6zy15NTvHRSNqx6ff3s04uEs93k0dlGtmDaVULI8GsvisPin3ruZXesWhv02e2O28L1+zrbs9TRKi5uV+mahKT52Vv1ZPx4Y+BPBeZjpnmGPxXS1x3jLj/AC27/KfWFuNDyUgAIAAAAACQIAASAAAAIAASAAgAAAAY9TqI1wlbN7sIRcpSfZFLLOTO0bpVrNrRWOZfHapz12os2pcnmz0NNB/w9Mn6KXi+fxKaRvPVL0dXeMcRgpxHPxlmsi48S2WOsteV7te7nEV9bC4vuX6/3IbLott2eqZbstyeXF8Mt8vEjML6XbnRvXPSbTq3v8vURdUn2PtjLzx5lEW6MsfF6eTF+0aG0etZ3h9aNz5gAAAIckuYHjrUBKsA9KQEgAAAAAAAAAEgAIAAAAFL/alq3+616KDxPW3RqeOaqj6U/wAFj4lOXvtX3vQ0EdM2zT7Mf5ntDiQpUIqMVhRSSS7Ei2I2YbW6p3loa95xBcHLhntS7X5Y8zkp1naN2CWhnuuUIScY83GLaQcizSutfqy5rk8cUcmF1btPVa5ylp/aqm2pdrWYtfIxZ4/FV9F4XbfDk39z7dsPaEdRSpxeXFuua7VZB4afz+Jtpbqjd81qMM4skxLoE1ABjvtUVl/Bd7A50tTl5bAmNwGSNoGRWAZabuOH8AM4AAAAAAAAABIEAAJAgChdJqv3jbNFfZptHKeP57J4+UUUWn978oenjrtop/mt9IZ7tmy7EW9Tz+iXAeklKc5YeI4jnxfpP5ryETDt4mOy1uUKNPl4UIQ48uLx82wi+a66O/Jzhc4yfOEsOOcdi7A45MYSeohXLdzlZcF2NmTN3yR8H0vh0eXo7Wn2lp6MdJZaXU2zS36LpydlaeHnPCcfHHmiNLzS3wWajSV1OKscWjj7LlT0vsjOKvphXXJr6VTluqtv18td3E0Rmj1ePfw63sd3b2V0h0mqk4UXQnNcXDjGWO/dfHBZXJW3EsubS5sMb3rMQ1tr6v6RwXKPD4k2dpq8DJG8DLG4DIrgPXXgdeizeipd6A9gAAAAAAkCAJAgAAAAUTWRf+OXYzx0VOPcpSyZrfxZ+T1q99DX+qfpDqzVvYn5EmRyNnztSnuxz6fH0c/ViErR3a+29PZqIKEoSjh5WMpP3rJ2L7K5xxKm7T2XbTmUoNwWXvYTSXbl/wBiXXGyFcVrWiseriaC3Ds1D7PU+01iK+HF/AyV7zNpfSZoila4K+jNotR6S8jsV3Rtl6YfQnqoOuuDeHGuMXl5/wDuZbanZ5uLUWi0zDlbVl1K02pqxC6Go3I2wbU3CfBruwU3rNYiYelgzRmval+9Zjj5OnLatnWpW4l1jaU0t17/ADw1y44ZfTLO+0vP1OhxeXOTFPHMN6GoNDx2aF4GeNwGRXgHeB39jSzSn4yx5gbwAAAAAAJAgAAAAAAFP6S2rS7S0etkvorarNLY+6ed+Hzl5IzZZ6bxZ62jr52lyYo5iYtH0lvajpDFerHzZLzFFdN75Vqzbc63NR4RnJvh2S/tjyI7r/KaF2v1NvqKb8eKXmcPKVLpHrL5TWj6zfnPHWQhJyUU3wi+9vuK7finphv0+KuCvnX/ALN3/o6+MIPUzjpasZjBrrNRY+2XVppRX2mvcXxinhgvrqxMzzLBqejyrmpaeV1sVFS37YQhFS7YuMW38TvRsqnU+ZHfs15avUQzvReFzknlJd43drEejHbthW20wT+iofWSftWdi8yufxTs1YonFS1p5nh2Y7Ud1tVa47kutm+6KTS82zsV3tCFr9GG0z69nbq1BpeM267wM8bwPavAh3gXfZdLhTXF893L97eX8wNoAAAAAAAAAAAAAADmdI9jQ1umnppvG9hwmuddkXmMl8SF6ReuzRpNRbT5YyR/2FA0j6ub02vk6L4cFvLdrvXZKE3weTJE7drPetjrkjzMHeJ/WPnD3tTaeioi0mpS74yTefFvgLZKxw7i0mW/o5Glu12031GkjONecT1MvRorj4yx6T8EKxbJwnmth0kb3nefcvPRXoJpdB9M279QuLusWFF9rjHs9/E1UxxTh4Gq1mTPO88K/tjUu+6Vj5N+iu6K5IsZDRtReXyXP3AhzatN105xs01ltM20t2mclut8OKRCIhfbJasxsuN/7P8AZ11MIvTLTzUY8aXuSXDk+aZ3ogjU5N95ndg13QejT6Xd0VbVkG5zcpOdlyxxy3zfchFYhDJltk/MqKkSVs0LQM0bwPf7wB3Oi+znfYrZL6Kt83ynNcooC8AAAAAAAAAAACQAAAAA1dfs+m+PV31V2w9mcFJfictWJ5WY8t8c70mYlyaehezYS346OjK5ZhlL4MrjDSPRpt4jqbRtN5d2mqMIqMIxhFcoxiope5ItY5mZneUaiG9CUVwbjJJ+LWA4+R62+VVjqlFqcZbss8MM5M7LMeObztBCyU2oT4RbWd3nu54kd91vlxTvL61pXDq4dXjq91bndu44E2bfd5s1tUedkF4byyBgltehfxPKE38kBUdsaSm26VlUXFS4y4YUpdrx2AaUtlLHBvyA0NTopxaSjKWXiO7Ftt92AO5sTojbNqzU/RV/+LKdkl4+z8/cBeaKYwioQSjGKworkkBkAAAAAAAAAAAEAAAAAAAAAAFX6d7Prlp3c4rrYyilPHFxb5PvDsTMTvCj6SWMLuOREQlfJa3LsU6yShu7zwuSy8I6g8w1XpJLm2B04PIGzXWBmVSAyQgv6gdPSazGIyeV39qA6IAAAAAAAAAAAASAAAAAAAAAAaG2tB+8UTpT3XLDjJ8lJPKz4AUK3orrYPhVGfjC2HHzaAwW7M1sVx0t33Yqz/a2A2XppqUpWRlCSeNycXGUfenyA71MQNysD1ZLAGlZqcATTq8gWHZes3luPn9V/kB0gAAAAAAAAAABAAAAAAAAAAAAAeLbFGMpvlGLk/clkCjbzlKU3zlJyfvbyBs1gbEGB5um8AcK+i6y6FVWHKbws8ku9+AGFXzqslVanCyDxKL+fivEDu7O1mcceIFs0d+/HPb2/qBnAAAAAAAAAAAAAAAAAAAAAAAc7b9u7RJds2o/Dm/wQFWiBmgwM0WB5sYG10YoTussfOMEl4bz/oBs9KNgLVQ34YjqIL0JclJexLw+QFE0l06puFicJweJQksNMC5bJ2knjjxAsdViksoD2AAAAAAAAAAAJAAQAAkCAAEgQBwelFv+XD7Un8kBXetAz12AbEJATJAbfRyzdvlD24fin/VgWUDmba2HTql6a3bEsRuj668H3rwYFJ1mnu0VijavRb9C1epP9H4AblfSRKON7D94Ex6S9u8394DYXSxLlJ+7mBYthbRlqK3Y4SglLEXJY3ljmvADpgQBIAABAAAAAAAAAAAAAVLpZb9Ml3QX5gVud4GejUAdCmwDYUgNrYUM6lP2YSb/AAQFoAAYNbpK7q5VWxU4SXFP5rufiB8+270LsqzZp3K6rm4fxYr/AJAViMUn7uwDs7K2s62uSA+hbG2oropN+l2eIHUAAAAAAAAAAAAAAAAAAFJ6YS+nf2I/ICq3zA86bVreSYFg0k8oDfggOl0eWLZ/+v8A5ICwgAAADlbS6O6XUNytqW++dkJShL4uPP4gVfa3QiVf0mmlKxLnVPG/918mBHR/Zut6yCdUqa4yTlOeI+inyS7QL8AAAAAEgAAAAAAAAAAABROmb/7h/Yj8gKvcBoyqcpKMVmTaUcd7fAC2X6SWmt6mbz6MWpd+Y8fxyvgBv0SygOjsaWL4/wAya/P8gLKAAAAAEASBAAABIACAAAAAAAAAAAAAonTL/Uy+zD5AVqaA3+iWjVmtqzyhmx/d5fjgC1dNNNnqrlzTcJe58V8mBx9Hb2AdPTz3Zwn3Si37s8QLZkAAAAAAAAAAAAJAgAAAAAAAAAAAAKF0u/1M/dD/AGoCvWMCw9AKs6iyfZGprzkv0AtfSKjf01mOLilNfB8fwyBR67cMDpae9NYAuOht364S74rPvXBgZwAAAAAAAAAAAAAAAAAAAAAGQAACi9IXvX2P+bHkkvyAr+oQFv6AafFVtvtTUV7or+oFqnFNOL5NNP3MD5pqaHXZOt84TlHyfBgeqW1yAuXRi3NUl7M/wa/uB2AAAAAAAAJAgAAAAAAAAAAAQBIGrrdYq13yfJeHeBy57dlF8YqS8HhgVnWW7+Zc8tt+8Dk38wPofRWjc0lS7ZJzf3n+mAOvkCldLNPu6jfXKyCl95cH+QHLriBZ+ik8dZHvUX5Z/UCxAMgAAAAAAAAAADzkBkCMgMgN4BkBkBvARvAcvbWz5WpTqklZFY3ZerNd2ex+IFQ1mpnW9y2Mq590lz9z5P4Aayt54YGrauIH1DRx3aq4+zXBeUUBm3gOB0trzCqfapuPwa/oByNNpMgdjZ9aqmp73ZiSxzQHdrtUllPKAlSAneAZAJgTkBkBkBkAAyBjyA3gI3gIcwPLmA6wCOtA8yuA8vUIDw9ZFdqA1tVqqJxcLernHtjJJr8QK5rtlaR8ab+pfsuW/X5PivMDmVbOsdsYudUq2+NkLFwj28Hxz5gXxa+PY0B6/fF3gc7b96lQ37Moy+GQK1ZtyFa5pvwAw07W1FrxTVOfui8efIC4bC62Fb6/CnJ5UIy3t1Y7X3gdLrgJVwEq0D0rAJ6wCd8Cd8BvASpAN4DzgCMARgCHEDy4geXADy4AeXWB4lQBglok+YGGeyoP6oGJ7Gr9heQELZMOxLyA9f4djkB5/cZdjAxWaC58p4+AHOlsC/O9Gdaff1Mf0A2qNBrFzti19kDo06e1es0/cBsxqkBkVbAyKDAlRYHtRA9JASkB6QEgSB7wBGAGAG6BG6A3QI3AG4BDgA3AI6sB1QEdUBLrAjqgHVAOrAdWAVYE9WA6sCdwCdwBuAN0Cd0CVEBugTuge8ARgBgBgBgBgBgBgBgA0A3QGAGAGADQDAEYAndAjAE4AYAYAYAYAYAYAYAYAYA9AAAAAAAAAADAACAJAAQBOAGAAAAAAAAAAAAAAAAAAAAAAAAAAAAAAAAAAAAAAAAAAAAAAAAAf//Z">
            <a:extLst>
              <a:ext uri="{FF2B5EF4-FFF2-40B4-BE49-F238E27FC236}">
                <a16:creationId xmlns:a16="http://schemas.microsoft.com/office/drawing/2014/main" id="{B2351994-9680-655E-560F-F3EA985A917F}"/>
              </a:ext>
            </a:extLst>
          </p:cNvPr>
          <p:cNvSpPr>
            <a:spLocks noChangeAspect="1" noChangeArrowheads="1"/>
          </p:cNvSpPr>
          <p:nvPr/>
        </p:nvSpPr>
        <p:spPr bwMode="auto">
          <a:xfrm>
            <a:off x="471488" y="144463"/>
            <a:ext cx="2873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CO" altLang="es-CO">
              <a:solidFill>
                <a:srgbClr val="000000"/>
              </a:solidFill>
            </a:endParaRPr>
          </a:p>
        </p:txBody>
      </p:sp>
      <p:sp>
        <p:nvSpPr>
          <p:cNvPr id="18440" name="CuadroTexto 8">
            <a:extLst>
              <a:ext uri="{FF2B5EF4-FFF2-40B4-BE49-F238E27FC236}">
                <a16:creationId xmlns:a16="http://schemas.microsoft.com/office/drawing/2014/main" id="{73A09D8B-397B-C4AC-AA6F-5CC871E5B07F}"/>
              </a:ext>
            </a:extLst>
          </p:cNvPr>
          <p:cNvSpPr txBox="1">
            <a:spLocks noChangeArrowheads="1"/>
          </p:cNvSpPr>
          <p:nvPr/>
        </p:nvSpPr>
        <p:spPr bwMode="auto">
          <a:xfrm>
            <a:off x="3419872" y="3068960"/>
            <a:ext cx="2592289" cy="400110"/>
          </a:xfrm>
          <a:prstGeom prst="rect">
            <a:avLst/>
          </a:prstGeom>
          <a:solidFill>
            <a:srgbClr val="003A6A"/>
          </a:solidFill>
          <a:ln/>
        </p:spPr>
        <p:style>
          <a:lnRef idx="0">
            <a:schemeClr val="accent1"/>
          </a:lnRef>
          <a:fillRef idx="3">
            <a:schemeClr val="accent1"/>
          </a:fillRef>
          <a:effectRef idx="3">
            <a:schemeClr val="accent1"/>
          </a:effectRef>
          <a:fontRef idx="minor">
            <a:schemeClr val="lt1"/>
          </a:fontRef>
        </p:style>
        <p:txBody>
          <a:bodyPr wrap="square">
            <a:spAutoFit/>
          </a:bodyPr>
          <a:lstStyle>
            <a:defPPr>
              <a:defRPr lang="es-CO"/>
            </a:defPPr>
            <a:lvl1pPr algn="just">
              <a:defRPr sz="2000" b="1" i="1">
                <a:solidFill>
                  <a:srgbClr val="1F497D"/>
                </a:solidFill>
                <a:latin typeface="Arial titulos"/>
              </a:defRPr>
            </a:lvl1pPr>
          </a:lstStyle>
          <a:p>
            <a:r>
              <a:rPr lang="en-US" sz="2000" b="1" noProof="1">
                <a:solidFill>
                  <a:schemeClr val="bg1"/>
                </a:solidFill>
              </a:rPr>
              <a:t>Cuentas Por Cobrar</a:t>
            </a:r>
          </a:p>
        </p:txBody>
      </p:sp>
    </p:spTree>
    <p:extLst>
      <p:ext uri="{BB962C8B-B14F-4D97-AF65-F5344CB8AC3E}">
        <p14:creationId xmlns:p14="http://schemas.microsoft.com/office/powerpoint/2010/main" val="42338662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8434" name="AutoShape 15" descr="data:image/jpeg;base64,/9j/4AAQSkZJRgABAQAAAQABAAD/2wCEAAkGBxAQDxANDxAPDw4QDxAQDg0PDA8PDw8OFREWFhYSFBQYHCggGBolGxQUIT0hJSkrLi4uFx8zODMsNygtLisBCgoKDg0OGhAQGywmHyQsLDQtMDc3LCwvLC4sLDQsLy0sLTQsLDEsLDAsLDQsLC0sLCwsLCwsLCwsLCwsLCwsLP/AABEIAOEA4QMBEQACEQEDEQH/xAAbAAEAAgMBAQAAAAAAAAAAAAAAAQYDBAUCB//EAEAQAAICAQEEBgYHBgUFAAAAAAABAgMRBAUSITEGE0FRYZEiMlJxgbEjQnKCocHRBxRDYuHxFTM0ssIWJFNz8P/EABoBAQADAQEBAAAAAAAAAAAAAAACAwQBBQb/xAAxEQEAAgEDAgMGAwkAAAAAAAAAAQIDBBExEiEFE0FCUWFxsdEiMpEUIzNicoGhwfH/2gAMAwEAAhEDEQA/APuAAAAAAAAAAAAAAAAAAAAAAAAAAAAAAAAAAAAAAAAAc3be3tNo4b+ptjXn1Y85zfdGK4sha8V5X4NNkzTtSPsq8v2h7zfU6K2cF9aVtdba790r86fSG6vhtOLZI3/V1di9NdNqJqmanprperXbjEn3RkuDZ2uasztPaVefwzLjr11mLV98fZZS55wAAAAAAAAAAAAAAAAAAAAABIEASBAEgVvpp0ojs+lbq6zVXNx09HtS9qX8qK736e0ctWl03mzNrdqxzP8Ar5vnej0jtnLU6ubv1c+LnLjGC9mtfVSK4p6zy15NTvHRSNqx6ff3s04uEs93k0dlGtmDaVULI8GsvisPin3ruZXesWhv02e2O28L1+zrbs9TRKi5uV+mahKT52Vv1ZPx4Y+BPBeZjpnmGPxXS1x3jLj/AC27/KfWFuNDyUgAIAAAAACQIAASAAAAIAASAAgAAAAY9TqI1wlbN7sIRcpSfZFLLOTO0bpVrNrRWOZfHapz12os2pcnmz0NNB/w9Mn6KXi+fxKaRvPVL0dXeMcRgpxHPxlmsi48S2WOsteV7te7nEV9bC4vuX6/3IbLott2eqZbstyeXF8Mt8vEjML6XbnRvXPSbTq3v8vURdUn2PtjLzx5lEW6MsfF6eTF+0aG0etZ3h9aNz5gAAAIckuYHjrUBKsA9KQEgAAAAAAAAAEgAIAAAAFL/alq3+616KDxPW3RqeOaqj6U/wAFj4lOXvtX3vQ0EdM2zT7Mf5ntDiQpUIqMVhRSSS7Ei2I2YbW6p3loa95xBcHLhntS7X5Y8zkp1naN2CWhnuuUIScY83GLaQcizSutfqy5rk8cUcmF1btPVa5ylp/aqm2pdrWYtfIxZ4/FV9F4XbfDk39z7dsPaEdRSpxeXFuua7VZB4afz+Jtpbqjd81qMM4skxLoE1ABjvtUVl/Bd7A50tTl5bAmNwGSNoGRWAZabuOH8AM4AAAAAAAAABIEAAJAgChdJqv3jbNFfZptHKeP57J4+UUUWn978oenjrtop/mt9IZ7tmy7EW9Tz+iXAeklKc5YeI4jnxfpP5ryETDt4mOy1uUKNPl4UIQ48uLx82wi+a66O/Jzhc4yfOEsOOcdi7A45MYSeohXLdzlZcF2NmTN3yR8H0vh0eXo7Wn2lp6MdJZaXU2zS36LpydlaeHnPCcfHHmiNLzS3wWajSV1OKscWjj7LlT0vsjOKvphXXJr6VTluqtv18td3E0Rmj1ePfw63sd3b2V0h0mqk4UXQnNcXDjGWO/dfHBZXJW3EsubS5sMb3rMQ1tr6v6RwXKPD4k2dpq8DJG8DLG4DIrgPXXgdeizeipd6A9gAAAAAAkCAJAgAAAAUTWRf+OXYzx0VOPcpSyZrfxZ+T1q99DX+qfpDqzVvYn5EmRyNnztSnuxz6fH0c/ViErR3a+29PZqIKEoSjh5WMpP3rJ2L7K5xxKm7T2XbTmUoNwWXvYTSXbl/wBiXXGyFcVrWiseriaC3Ds1D7PU+01iK+HF/AyV7zNpfSZoila4K+jNotR6S8jsV3Rtl6YfQnqoOuuDeHGuMXl5/wDuZbanZ5uLUWi0zDlbVl1K02pqxC6Go3I2wbU3CfBruwU3rNYiYelgzRmval+9Zjj5OnLatnWpW4l1jaU0t17/ADw1y44ZfTLO+0vP1OhxeXOTFPHMN6GoNDx2aF4GeNwGRXgHeB39jSzSn4yx5gbwAAAAAAJAgAAAAAAFP6S2rS7S0etkvorarNLY+6ed+Hzl5IzZZ6bxZ62jr52lyYo5iYtH0lvajpDFerHzZLzFFdN75Vqzbc63NR4RnJvh2S/tjyI7r/KaF2v1NvqKb8eKXmcPKVLpHrL5TWj6zfnPHWQhJyUU3wi+9vuK7finphv0+KuCvnX/ALN3/o6+MIPUzjpasZjBrrNRY+2XVppRX2mvcXxinhgvrqxMzzLBqejyrmpaeV1sVFS37YQhFS7YuMW38TvRsqnU+ZHfs15avUQzvReFzknlJd43drEejHbthW20wT+iofWSftWdi8yufxTs1YonFS1p5nh2Y7Ud1tVa47kutm+6KTS82zsV3tCFr9GG0z69nbq1BpeM267wM8bwPavAh3gXfZdLhTXF893L97eX8wNoAAAAAAAAAAAAAADmdI9jQ1umnppvG9hwmuddkXmMl8SF6ReuzRpNRbT5YyR/2FA0j6ub02vk6L4cFvLdrvXZKE3weTJE7drPetjrkjzMHeJ/WPnD3tTaeioi0mpS74yTefFvgLZKxw7i0mW/o5Glu12031GkjONecT1MvRorj4yx6T8EKxbJwnmth0kb3nefcvPRXoJpdB9M279QuLusWFF9rjHs9/E1UxxTh4Gq1mTPO88K/tjUu+6Vj5N+iu6K5IsZDRtReXyXP3AhzatN105xs01ltM20t2mclut8OKRCIhfbJasxsuN/7P8AZ11MIvTLTzUY8aXuSXDk+aZ3ogjU5N95ndg13QejT6Xd0VbVkG5zcpOdlyxxy3zfchFYhDJltk/MqKkSVs0LQM0bwPf7wB3Oi+znfYrZL6Kt83ynNcooC8AAAAAAAAAAACQAAAAA1dfs+m+PV31V2w9mcFJfictWJ5WY8t8c70mYlyaehezYS346OjK5ZhlL4MrjDSPRpt4jqbRtN5d2mqMIqMIxhFcoxiope5ItY5mZneUaiG9CUVwbjJJ+LWA4+R62+VVjqlFqcZbss8MM5M7LMeObztBCyU2oT4RbWd3nu54kd91vlxTvL61pXDq4dXjq91bndu44E2bfd5s1tUedkF4byyBgltehfxPKE38kBUdsaSm26VlUXFS4y4YUpdrx2AaUtlLHBvyA0NTopxaSjKWXiO7Ftt92AO5sTojbNqzU/RV/+LKdkl4+z8/cBeaKYwioQSjGKworkkBkAAAAAAAAAAAEAAAAAAAAAAFX6d7Prlp3c4rrYyilPHFxb5PvDsTMTvCj6SWMLuOREQlfJa3LsU6yShu7zwuSy8I6g8w1XpJLm2B04PIGzXWBmVSAyQgv6gdPSazGIyeV39qA6IAAAAAAAAAAAASAAAAAAAAAAaG2tB+8UTpT3XLDjJ8lJPKz4AUK3orrYPhVGfjC2HHzaAwW7M1sVx0t33Yqz/a2A2XppqUpWRlCSeNycXGUfenyA71MQNysD1ZLAGlZqcATTq8gWHZes3luPn9V/kB0gAAAAAAAAAABAAAAAAAAAAAAAeLbFGMpvlGLk/clkCjbzlKU3zlJyfvbyBs1gbEGB5um8AcK+i6y6FVWHKbws8ku9+AGFXzqslVanCyDxKL+fivEDu7O1mcceIFs0d+/HPb2/qBnAAAAAAAAAAAAAAAAAAAAAAAc7b9u7RJds2o/Dm/wQFWiBmgwM0WB5sYG10YoTussfOMEl4bz/oBs9KNgLVQ34YjqIL0JclJexLw+QFE0l06puFicJweJQksNMC5bJ2knjjxAsdViksoD2AAAAAAAAAAAJAAQAAkCAAEgQBwelFv+XD7Un8kBXetAz12AbEJATJAbfRyzdvlD24fin/VgWUDmba2HTql6a3bEsRuj668H3rwYFJ1mnu0VijavRb9C1epP9H4AblfSRKON7D94Ex6S9u8394DYXSxLlJ+7mBYthbRlqK3Y4SglLEXJY3ljmvADpgQBIAABAAAAAAAAAAAAAVLpZb9Ml3QX5gVud4GejUAdCmwDYUgNrYUM6lP2YSb/AAQFoAAYNbpK7q5VWxU4SXFP5rufiB8+270LsqzZp3K6rm4fxYr/AJAViMUn7uwDs7K2s62uSA+hbG2oropN+l2eIHUAAAAAAAAAAAAAAAAAAFJ6YS+nf2I/ICq3zA86bVreSYFg0k8oDfggOl0eWLZ/+v8A5ICwgAAADlbS6O6XUNytqW++dkJShL4uPP4gVfa3QiVf0mmlKxLnVPG/918mBHR/Zut6yCdUqa4yTlOeI+inyS7QL8AAAAAEgAAAAAAAAAAABROmb/7h/Yj8gKvcBoyqcpKMVmTaUcd7fAC2X6SWmt6mbz6MWpd+Y8fxyvgBv0SygOjsaWL4/wAya/P8gLKAAAAAEASBAAABIACAAAAAAAAAAAAAonTL/Uy+zD5AVqaA3+iWjVmtqzyhmx/d5fjgC1dNNNnqrlzTcJe58V8mBx9Hb2AdPTz3Zwn3Si37s8QLZkAAAAAAAAAAAAJAgAAAAAAAAAAAAKF0u/1M/dD/AGoCvWMCw9AKs6iyfZGprzkv0AtfSKjf01mOLilNfB8fwyBR67cMDpae9NYAuOht364S74rPvXBgZwAAAAAAAAAAAAAAAAAAAAAGQAACi9IXvX2P+bHkkvyAr+oQFv6AafFVtvtTUV7or+oFqnFNOL5NNP3MD5pqaHXZOt84TlHyfBgeqW1yAuXRi3NUl7M/wa/uB2AAAAAAAAJAgAAAAAAAAAAAQBIGrrdYq13yfJeHeBy57dlF8YqS8HhgVnWW7+Zc8tt+8Dk38wPofRWjc0lS7ZJzf3n+mAOvkCldLNPu6jfXKyCl95cH+QHLriBZ+ik8dZHvUX5Z/UCxAMgAAAAAAAAAADzkBkCMgMgN4BkBkBvARvAcvbWz5WpTqklZFY3ZerNd2ex+IFQ1mpnW9y2Mq590lz9z5P4Aayt54YGrauIH1DRx3aq4+zXBeUUBm3gOB0trzCqfapuPwa/oByNNpMgdjZ9aqmp73ZiSxzQHdrtUllPKAlSAneAZAJgTkBkBkBkAAyBjyA3gI3gIcwPLmA6wCOtA8yuA8vUIDw9ZFdqA1tVqqJxcLernHtjJJr8QK5rtlaR8ab+pfsuW/X5PivMDmVbOsdsYudUq2+NkLFwj28Hxz5gXxa+PY0B6/fF3gc7b96lQ37Moy+GQK1ZtyFa5pvwAw07W1FrxTVOfui8efIC4bC62Fb6/CnJ5UIy3t1Y7X3gdLrgJVwEq0D0rAJ6wCd8Cd8BvASpAN4DzgCMARgCHEDy4geXADy4AeXWB4lQBglok+YGGeyoP6oGJ7Gr9heQELZMOxLyA9f4djkB5/cZdjAxWaC58p4+AHOlsC/O9Gdaff1Mf0A2qNBrFzti19kDo06e1es0/cBsxqkBkVbAyKDAlRYHtRA9JASkB6QEgSB7wBGAGAG6BG6A3QI3AG4BDgA3AI6sB1QEdUBLrAjqgHVAOrAdWAVYE9WA6sCdwCdwBuAN0Cd0CVEBugTuge8ARgBgBgBgBgBgBgBgA0A3QGAGAGADQDAEYAndAjAE4AYAYAYAYAYAYAYAYAYA9AAAAAAAAAADAACAJAAQBOAGAAAAAAAAAAAAAAAAAAAAAAAAAAAAAAAAAAAAAAAAAAAAAAAAAf//Z">
            <a:extLst>
              <a:ext uri="{FF2B5EF4-FFF2-40B4-BE49-F238E27FC236}">
                <a16:creationId xmlns:a16="http://schemas.microsoft.com/office/drawing/2014/main" id="{B2351994-9680-655E-560F-F3EA985A917F}"/>
              </a:ext>
            </a:extLst>
          </p:cNvPr>
          <p:cNvSpPr>
            <a:spLocks noChangeAspect="1" noChangeArrowheads="1"/>
          </p:cNvSpPr>
          <p:nvPr/>
        </p:nvSpPr>
        <p:spPr bwMode="auto">
          <a:xfrm>
            <a:off x="471488" y="144463"/>
            <a:ext cx="2873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CO" altLang="es-CO">
              <a:solidFill>
                <a:srgbClr val="000000"/>
              </a:solidFill>
            </a:endParaRPr>
          </a:p>
        </p:txBody>
      </p:sp>
      <p:sp>
        <p:nvSpPr>
          <p:cNvPr id="2" name="CuadroTexto 8">
            <a:extLst>
              <a:ext uri="{FF2B5EF4-FFF2-40B4-BE49-F238E27FC236}">
                <a16:creationId xmlns:a16="http://schemas.microsoft.com/office/drawing/2014/main" id="{B8A19078-8803-AC78-0735-D0CBC2433B3E}"/>
              </a:ext>
            </a:extLst>
          </p:cNvPr>
          <p:cNvSpPr txBox="1">
            <a:spLocks noChangeArrowheads="1"/>
          </p:cNvSpPr>
          <p:nvPr/>
        </p:nvSpPr>
        <p:spPr bwMode="auto">
          <a:xfrm>
            <a:off x="776152" y="296863"/>
            <a:ext cx="38164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s-CO"/>
            </a:defPPr>
            <a:lvl1pPr algn="just">
              <a:defRPr sz="2000" b="1" i="1">
                <a:solidFill>
                  <a:srgbClr val="1F497D"/>
                </a:solidFill>
                <a:latin typeface="Arial titulos"/>
              </a:defRPr>
            </a:lvl1pPr>
          </a:lstStyle>
          <a:p>
            <a:r>
              <a:rPr lang="es-CO" altLang="es-CO" dirty="0"/>
              <a:t>Cuentas por cobrar</a:t>
            </a:r>
          </a:p>
        </p:txBody>
      </p:sp>
      <p:sp>
        <p:nvSpPr>
          <p:cNvPr id="3" name="Rectángulo: esquinas redondeadas 2">
            <a:extLst>
              <a:ext uri="{FF2B5EF4-FFF2-40B4-BE49-F238E27FC236}">
                <a16:creationId xmlns:a16="http://schemas.microsoft.com/office/drawing/2014/main" id="{69A7D678-9058-7C71-8373-07CBAD2AD7BE}"/>
              </a:ext>
            </a:extLst>
          </p:cNvPr>
          <p:cNvSpPr/>
          <p:nvPr/>
        </p:nvSpPr>
        <p:spPr>
          <a:xfrm>
            <a:off x="776152" y="1097274"/>
            <a:ext cx="7704856" cy="4275942"/>
          </a:xfrm>
          <a:prstGeom prst="roundRect">
            <a:avLst/>
          </a:prstGeom>
          <a:ln w="19050">
            <a:prstDash val="sysDot"/>
          </a:ln>
        </p:spPr>
        <p:style>
          <a:lnRef idx="2">
            <a:schemeClr val="accent1"/>
          </a:lnRef>
          <a:fillRef idx="1">
            <a:schemeClr val="lt1"/>
          </a:fillRef>
          <a:effectRef idx="0">
            <a:schemeClr val="accent1"/>
          </a:effectRef>
          <a:fontRef idx="minor">
            <a:schemeClr val="dk1"/>
          </a:fontRef>
        </p:style>
        <p:txBody>
          <a:bodyPr rtlCol="0" anchor="ctr"/>
          <a:lstStyle/>
          <a:p>
            <a:r>
              <a:rPr lang="es-CO" sz="1400" b="0" i="1" u="none" strike="noStrike" baseline="0" dirty="0">
                <a:solidFill>
                  <a:srgbClr val="000000"/>
                </a:solidFill>
                <a:latin typeface="Verdana" panose="020B0604030504040204" pitchFamily="34" charset="0"/>
              </a:rPr>
              <a:t>2.4.1. </a:t>
            </a:r>
            <a:r>
              <a:rPr lang="es-CO" sz="1400" b="1" i="1" u="none" strike="noStrike" baseline="0" dirty="0">
                <a:solidFill>
                  <a:srgbClr val="000000"/>
                </a:solidFill>
                <a:latin typeface="Verdana" panose="020B0604030504040204" pitchFamily="34" charset="0"/>
              </a:rPr>
              <a:t>Deterioro individual de cuentas por cobrar </a:t>
            </a:r>
          </a:p>
          <a:p>
            <a:endParaRPr lang="es-CO" sz="1400" b="0" i="0" u="none" strike="noStrike" baseline="0" dirty="0">
              <a:solidFill>
                <a:srgbClr val="000000"/>
              </a:solidFill>
              <a:latin typeface="Verdana" panose="020B0604030504040204" pitchFamily="34" charset="0"/>
            </a:endParaRPr>
          </a:p>
          <a:p>
            <a:r>
              <a:rPr lang="es-MX" sz="1400" b="0" i="0" u="none" strike="noStrike" baseline="0" dirty="0">
                <a:solidFill>
                  <a:srgbClr val="000000"/>
                </a:solidFill>
                <a:latin typeface="Verdana" panose="020B0604030504040204" pitchFamily="34" charset="0"/>
              </a:rPr>
              <a:t>Cuando la estimación del deterioro de las cuentas por cobrar se realice de manera individual, la entidad medirá, como mínimo al final del periodo contable, el deterioro por el valor de las pérdidas crediticias esperadas. </a:t>
            </a:r>
          </a:p>
          <a:p>
            <a:endParaRPr lang="es-CO" sz="1400" b="0" i="0" u="none" strike="noStrike" baseline="0" dirty="0">
              <a:solidFill>
                <a:srgbClr val="000000"/>
              </a:solidFill>
              <a:latin typeface="Verdana" panose="020B0604030504040204" pitchFamily="34" charset="0"/>
            </a:endParaRPr>
          </a:p>
          <a:p>
            <a:r>
              <a:rPr lang="es-MX" sz="1400" b="0" i="0" u="none" strike="noStrike" baseline="0" dirty="0">
                <a:solidFill>
                  <a:srgbClr val="000000"/>
                </a:solidFill>
                <a:latin typeface="Verdana" panose="020B0604030504040204" pitchFamily="34" charset="0"/>
              </a:rPr>
              <a:t>Las pérdidas crediticias esperadas corresponden al promedio ponderado de las pérdidas crediticias utilizando como ponderador los riesgos respectivos de que ocurra un incumplimiento de los pagos. A su vez, la pérdida crediticia corresponde al exceso del valor en libros sin considerar el deterioro de la cuenta por cobrar sobre el valor presente de todos los flujos de efectivo que la entidad espera recibir descontados a la tasa de interés extraída de la curva cero cupón de los TES </a:t>
            </a:r>
            <a:r>
              <a:rPr lang="es-MX" sz="1400" b="0" i="0" u="none" strike="noStrike" baseline="0" dirty="0">
                <a:solidFill>
                  <a:srgbClr val="376D95"/>
                </a:solidFill>
                <a:latin typeface="Verdana" panose="020B0604030504040204" pitchFamily="34" charset="0"/>
              </a:rPr>
              <a:t>en pesos</a:t>
            </a:r>
            <a:r>
              <a:rPr lang="es-MX" sz="1400" b="0" i="0" u="none" strike="noStrike" baseline="0" dirty="0">
                <a:solidFill>
                  <a:srgbClr val="000000"/>
                </a:solidFill>
                <a:latin typeface="Verdana" panose="020B0604030504040204" pitchFamily="34" charset="0"/>
              </a:rPr>
              <a:t>, emitidos por el Gobierno Nacional, más cercana a los plazos estimados para la recuperación de los recursos. Para la determinación de todos los flujos de efectivo que la entidad espera recibir, se considerará información sobre sucesos pasados y condiciones actuales. </a:t>
            </a:r>
          </a:p>
        </p:txBody>
      </p:sp>
    </p:spTree>
    <p:extLst>
      <p:ext uri="{BB962C8B-B14F-4D97-AF65-F5344CB8AC3E}">
        <p14:creationId xmlns:p14="http://schemas.microsoft.com/office/powerpoint/2010/main" val="28910447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8434" name="AutoShape 15" descr="data:image/jpeg;base64,/9j/4AAQSkZJRgABAQAAAQABAAD/2wCEAAkGBxAQDxANDxAPDw4QDxAQDg0PDA8PDw8OFREWFhYSFBQYHCggGBolGxQUIT0hJSkrLi4uFx8zODMsNygtLisBCgoKDg0OGhAQGywmHyQsLDQtMDc3LCwvLC4sLDQsLy0sLTQsLDEsLDAsLDQsLC0sLCwsLCwsLCwsLCwsLCwsLP/AABEIAOEA4QMBEQACEQEDEQH/xAAbAAEAAgMBAQAAAAAAAAAAAAAAAQYDBAUCB//EAEAQAAICAQEEBgYHBgUFAAAAAAABAgMRBAUSITEGE0FRYZEiMlJxgbEjQnKCocHRBxRDYuHxFTM0ssIWJFNz8P/EABoBAQADAQEBAAAAAAAAAAAAAAACAwQBBQb/xAAxEQEAAgEDAgMGAwkAAAAAAAAAAQIDBBExEiEFE0FCUWFxsdEiMpEUIzNicoGhwfH/2gAMAwEAAhEDEQA/APuAAAAAAAAAAAAAAAAAAAAAAAAAAAAAAAAAAAAAAAAAc3be3tNo4b+ptjXn1Y85zfdGK4sha8V5X4NNkzTtSPsq8v2h7zfU6K2cF9aVtdba790r86fSG6vhtOLZI3/V1di9NdNqJqmanprperXbjEn3RkuDZ2uasztPaVefwzLjr11mLV98fZZS55wAAAAAAAAAAAAAAAAAAAAABIEASBAEgVvpp0ojs+lbq6zVXNx09HtS9qX8qK736e0ctWl03mzNrdqxzP8Ar5vnej0jtnLU6ubv1c+LnLjGC9mtfVSK4p6zy15NTvHRSNqx6ff3s04uEs93k0dlGtmDaVULI8GsvisPin3ruZXesWhv02e2O28L1+zrbs9TRKi5uV+mahKT52Vv1ZPx4Y+BPBeZjpnmGPxXS1x3jLj/AC27/KfWFuNDyUgAIAAAAACQIAASAAAAIAASAAgAAAAY9TqI1wlbN7sIRcpSfZFLLOTO0bpVrNrRWOZfHapz12os2pcnmz0NNB/w9Mn6KXi+fxKaRvPVL0dXeMcRgpxHPxlmsi48S2WOsteV7te7nEV9bC4vuX6/3IbLott2eqZbstyeXF8Mt8vEjML6XbnRvXPSbTq3v8vURdUn2PtjLzx5lEW6MsfF6eTF+0aG0etZ3h9aNz5gAAAIckuYHjrUBKsA9KQEgAAAAAAAAAEgAIAAAAFL/alq3+616KDxPW3RqeOaqj6U/wAFj4lOXvtX3vQ0EdM2zT7Mf5ntDiQpUIqMVhRSSS7Ei2I2YbW6p3loa95xBcHLhntS7X5Y8zkp1naN2CWhnuuUIScY83GLaQcizSutfqy5rk8cUcmF1btPVa5ylp/aqm2pdrWYtfIxZ4/FV9F4XbfDk39z7dsPaEdRSpxeXFuua7VZB4afz+Jtpbqjd81qMM4skxLoE1ABjvtUVl/Bd7A50tTl5bAmNwGSNoGRWAZabuOH8AM4AAAAAAAAABIEAAJAgChdJqv3jbNFfZptHKeP57J4+UUUWn978oenjrtop/mt9IZ7tmy7EW9Tz+iXAeklKc5YeI4jnxfpP5ryETDt4mOy1uUKNPl4UIQ48uLx82wi+a66O/Jzhc4yfOEsOOcdi7A45MYSeohXLdzlZcF2NmTN3yR8H0vh0eXo7Wn2lp6MdJZaXU2zS36LpydlaeHnPCcfHHmiNLzS3wWajSV1OKscWjj7LlT0vsjOKvphXXJr6VTluqtv18td3E0Rmj1ePfw63sd3b2V0h0mqk4UXQnNcXDjGWO/dfHBZXJW3EsubS5sMb3rMQ1tr6v6RwXKPD4k2dpq8DJG8DLG4DIrgPXXgdeizeipd6A9gAAAAAAkCAJAgAAAAUTWRf+OXYzx0VOPcpSyZrfxZ+T1q99DX+qfpDqzVvYn5EmRyNnztSnuxz6fH0c/ViErR3a+29PZqIKEoSjh5WMpP3rJ2L7K5xxKm7T2XbTmUoNwWXvYTSXbl/wBiXXGyFcVrWiseriaC3Ds1D7PU+01iK+HF/AyV7zNpfSZoila4K+jNotR6S8jsV3Rtl6YfQnqoOuuDeHGuMXl5/wDuZbanZ5uLUWi0zDlbVl1K02pqxC6Go3I2wbU3CfBruwU3rNYiYelgzRmval+9Zjj5OnLatnWpW4l1jaU0t17/ADw1y44ZfTLO+0vP1OhxeXOTFPHMN6GoNDx2aF4GeNwGRXgHeB39jSzSn4yx5gbwAAAAAAJAgAAAAAAFP6S2rS7S0etkvorarNLY+6ed+Hzl5IzZZ6bxZ62jr52lyYo5iYtH0lvajpDFerHzZLzFFdN75Vqzbc63NR4RnJvh2S/tjyI7r/KaF2v1NvqKb8eKXmcPKVLpHrL5TWj6zfnPHWQhJyUU3wi+9vuK7finphv0+KuCvnX/ALN3/o6+MIPUzjpasZjBrrNRY+2XVppRX2mvcXxinhgvrqxMzzLBqejyrmpaeV1sVFS37YQhFS7YuMW38TvRsqnU+ZHfs15avUQzvReFzknlJd43drEejHbthW20wT+iofWSftWdi8yufxTs1YonFS1p5nh2Y7Ud1tVa47kutm+6KTS82zsV3tCFr9GG0z69nbq1BpeM267wM8bwPavAh3gXfZdLhTXF893L97eX8wNoAAAAAAAAAAAAAADmdI9jQ1umnppvG9hwmuddkXmMl8SF6ReuzRpNRbT5YyR/2FA0j6ub02vk6L4cFvLdrvXZKE3weTJE7drPetjrkjzMHeJ/WPnD3tTaeioi0mpS74yTefFvgLZKxw7i0mW/o5Glu12031GkjONecT1MvRorj4yx6T8EKxbJwnmth0kb3nefcvPRXoJpdB9M279QuLusWFF9rjHs9/E1UxxTh4Gq1mTPO88K/tjUu+6Vj5N+iu6K5IsZDRtReXyXP3AhzatN105xs01ltM20t2mclut8OKRCIhfbJasxsuN/7P8AZ11MIvTLTzUY8aXuSXDk+aZ3ogjU5N95ndg13QejT6Xd0VbVkG5zcpOdlyxxy3zfchFYhDJltk/MqKkSVs0LQM0bwPf7wB3Oi+znfYrZL6Kt83ynNcooC8AAAAAAAAAAACQAAAAA1dfs+m+PV31V2w9mcFJfictWJ5WY8t8c70mYlyaehezYS346OjK5ZhlL4MrjDSPRpt4jqbRtN5d2mqMIqMIxhFcoxiope5ItY5mZneUaiG9CUVwbjJJ+LWA4+R62+VVjqlFqcZbss8MM5M7LMeObztBCyU2oT4RbWd3nu54kd91vlxTvL61pXDq4dXjq91bndu44E2bfd5s1tUedkF4byyBgltehfxPKE38kBUdsaSm26VlUXFS4y4YUpdrx2AaUtlLHBvyA0NTopxaSjKWXiO7Ftt92AO5sTojbNqzU/RV/+LKdkl4+z8/cBeaKYwioQSjGKworkkBkAAAAAAAAAAAEAAAAAAAAAAFX6d7Prlp3c4rrYyilPHFxb5PvDsTMTvCj6SWMLuOREQlfJa3LsU6yShu7zwuSy8I6g8w1XpJLm2B04PIGzXWBmVSAyQgv6gdPSazGIyeV39qA6IAAAAAAAAAAAASAAAAAAAAAAaG2tB+8UTpT3XLDjJ8lJPKz4AUK3orrYPhVGfjC2HHzaAwW7M1sVx0t33Yqz/a2A2XppqUpWRlCSeNycXGUfenyA71MQNysD1ZLAGlZqcATTq8gWHZes3luPn9V/kB0gAAAAAAAAAABAAAAAAAAAAAAAeLbFGMpvlGLk/clkCjbzlKU3zlJyfvbyBs1gbEGB5um8AcK+i6y6FVWHKbws8ku9+AGFXzqslVanCyDxKL+fivEDu7O1mcceIFs0d+/HPb2/qBnAAAAAAAAAAAAAAAAAAAAAAAc7b9u7RJds2o/Dm/wQFWiBmgwM0WB5sYG10YoTussfOMEl4bz/oBs9KNgLVQ34YjqIL0JclJexLw+QFE0l06puFicJweJQksNMC5bJ2knjjxAsdViksoD2AAAAAAAAAAAJAAQAAkCAAEgQBwelFv+XD7Un8kBXetAz12AbEJATJAbfRyzdvlD24fin/VgWUDmba2HTql6a3bEsRuj668H3rwYFJ1mnu0VijavRb9C1epP9H4AblfSRKON7D94Ex6S9u8394DYXSxLlJ+7mBYthbRlqK3Y4SglLEXJY3ljmvADpgQBIAABAAAAAAAAAAAAAVLpZb9Ml3QX5gVud4GejUAdCmwDYUgNrYUM6lP2YSb/AAQFoAAYNbpK7q5VWxU4SXFP5rufiB8+270LsqzZp3K6rm4fxYr/AJAViMUn7uwDs7K2s62uSA+hbG2oropN+l2eIHUAAAAAAAAAAAAAAAAAAFJ6YS+nf2I/ICq3zA86bVreSYFg0k8oDfggOl0eWLZ/+v8A5ICwgAAADlbS6O6XUNytqW++dkJShL4uPP4gVfa3QiVf0mmlKxLnVPG/918mBHR/Zut6yCdUqa4yTlOeI+inyS7QL8AAAAAEgAAAAAAAAAAABROmb/7h/Yj8gKvcBoyqcpKMVmTaUcd7fAC2X6SWmt6mbz6MWpd+Y8fxyvgBv0SygOjsaWL4/wAya/P8gLKAAAAAEASBAAABIACAAAAAAAAAAAAAonTL/Uy+zD5AVqaA3+iWjVmtqzyhmx/d5fjgC1dNNNnqrlzTcJe58V8mBx9Hb2AdPTz3Zwn3Si37s8QLZkAAAAAAAAAAAAJAgAAAAAAAAAAAAKF0u/1M/dD/AGoCvWMCw9AKs6iyfZGprzkv0AtfSKjf01mOLilNfB8fwyBR67cMDpae9NYAuOht364S74rPvXBgZwAAAAAAAAAAAAAAAAAAAAAGQAACi9IXvX2P+bHkkvyAr+oQFv6AafFVtvtTUV7or+oFqnFNOL5NNP3MD5pqaHXZOt84TlHyfBgeqW1yAuXRi3NUl7M/wa/uB2AAAAAAAAJAgAAAAAAAAAAAQBIGrrdYq13yfJeHeBy57dlF8YqS8HhgVnWW7+Zc8tt+8Dk38wPofRWjc0lS7ZJzf3n+mAOvkCldLNPu6jfXKyCl95cH+QHLriBZ+ik8dZHvUX5Z/UCxAMgAAAAAAAAAADzkBkCMgMgN4BkBkBvARvAcvbWz5WpTqklZFY3ZerNd2ex+IFQ1mpnW9y2Mq590lz9z5P4Aayt54YGrauIH1DRx3aq4+zXBeUUBm3gOB0trzCqfapuPwa/oByNNpMgdjZ9aqmp73ZiSxzQHdrtUllPKAlSAneAZAJgTkBkBkBkAAyBjyA3gI3gIcwPLmA6wCOtA8yuA8vUIDw9ZFdqA1tVqqJxcLernHtjJJr8QK5rtlaR8ab+pfsuW/X5PivMDmVbOsdsYudUq2+NkLFwj28Hxz5gXxa+PY0B6/fF3gc7b96lQ37Moy+GQK1ZtyFa5pvwAw07W1FrxTVOfui8efIC4bC62Fb6/CnJ5UIy3t1Y7X3gdLrgJVwEq0D0rAJ6wCd8Cd8BvASpAN4DzgCMARgCHEDy4geXADy4AeXWB4lQBglok+YGGeyoP6oGJ7Gr9heQELZMOxLyA9f4djkB5/cZdjAxWaC58p4+AHOlsC/O9Gdaff1Mf0A2qNBrFzti19kDo06e1es0/cBsxqkBkVbAyKDAlRYHtRA9JASkB6QEgSB7wBGAGAG6BG6A3QI3AG4BDgA3AI6sB1QEdUBLrAjqgHVAOrAdWAVYE9WA6sCdwCdwBuAN0Cd0CVEBugTuge8ARgBgBgBgBgBgBgBgA0A3QGAGAGADQDAEYAndAjAE4AYAYAYAYAYAYAYAYAYA9AAAAAAAAAADAACAJAAQBOAGAAAAAAAAAAAAAAAAAAAAAAAAAAAAAAAAAAAAAAAAAAAAAAAAAf//Z">
            <a:extLst>
              <a:ext uri="{FF2B5EF4-FFF2-40B4-BE49-F238E27FC236}">
                <a16:creationId xmlns:a16="http://schemas.microsoft.com/office/drawing/2014/main" id="{B2351994-9680-655E-560F-F3EA985A917F}"/>
              </a:ext>
            </a:extLst>
          </p:cNvPr>
          <p:cNvSpPr>
            <a:spLocks noChangeAspect="1" noChangeArrowheads="1"/>
          </p:cNvSpPr>
          <p:nvPr/>
        </p:nvSpPr>
        <p:spPr bwMode="auto">
          <a:xfrm>
            <a:off x="471488" y="144463"/>
            <a:ext cx="2873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CO" altLang="es-CO">
              <a:solidFill>
                <a:srgbClr val="000000"/>
              </a:solidFill>
            </a:endParaRPr>
          </a:p>
        </p:txBody>
      </p:sp>
      <p:sp>
        <p:nvSpPr>
          <p:cNvPr id="18440" name="CuadroTexto 8">
            <a:extLst>
              <a:ext uri="{FF2B5EF4-FFF2-40B4-BE49-F238E27FC236}">
                <a16:creationId xmlns:a16="http://schemas.microsoft.com/office/drawing/2014/main" id="{73A09D8B-397B-C4AC-AA6F-5CC871E5B07F}"/>
              </a:ext>
            </a:extLst>
          </p:cNvPr>
          <p:cNvSpPr txBox="1">
            <a:spLocks noChangeArrowheads="1"/>
          </p:cNvSpPr>
          <p:nvPr/>
        </p:nvSpPr>
        <p:spPr bwMode="auto">
          <a:xfrm>
            <a:off x="3419872" y="3068960"/>
            <a:ext cx="2592289" cy="400110"/>
          </a:xfrm>
          <a:prstGeom prst="rect">
            <a:avLst/>
          </a:prstGeom>
          <a:solidFill>
            <a:srgbClr val="003A6A"/>
          </a:solidFill>
          <a:ln/>
        </p:spPr>
        <p:style>
          <a:lnRef idx="0">
            <a:schemeClr val="accent1"/>
          </a:lnRef>
          <a:fillRef idx="3">
            <a:schemeClr val="accent1"/>
          </a:fillRef>
          <a:effectRef idx="3">
            <a:schemeClr val="accent1"/>
          </a:effectRef>
          <a:fontRef idx="minor">
            <a:schemeClr val="lt1"/>
          </a:fontRef>
        </p:style>
        <p:txBody>
          <a:bodyPr wrap="square">
            <a:spAutoFit/>
          </a:bodyPr>
          <a:lstStyle>
            <a:defPPr>
              <a:defRPr lang="es-CO"/>
            </a:defPPr>
            <a:lvl1pPr algn="just">
              <a:defRPr sz="2000" b="1" i="1">
                <a:solidFill>
                  <a:srgbClr val="1F497D"/>
                </a:solidFill>
                <a:latin typeface="Arial titulos"/>
              </a:defRPr>
            </a:lvl1pPr>
          </a:lstStyle>
          <a:p>
            <a:pPr algn="ctr"/>
            <a:r>
              <a:rPr lang="en-US" sz="2000" b="1" noProof="1">
                <a:solidFill>
                  <a:schemeClr val="bg1"/>
                </a:solidFill>
              </a:rPr>
              <a:t>Inventarios</a:t>
            </a:r>
          </a:p>
        </p:txBody>
      </p:sp>
    </p:spTree>
    <p:extLst>
      <p:ext uri="{BB962C8B-B14F-4D97-AF65-F5344CB8AC3E}">
        <p14:creationId xmlns:p14="http://schemas.microsoft.com/office/powerpoint/2010/main" val="3559325262"/>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8434" name="AutoShape 15" descr="data:image/jpeg;base64,/9j/4AAQSkZJRgABAQAAAQABAAD/2wCEAAkGBxAQDxANDxAPDw4QDxAQDg0PDA8PDw8OFREWFhYSFBQYHCggGBolGxQUIT0hJSkrLi4uFx8zODMsNygtLisBCgoKDg0OGhAQGywmHyQsLDQtMDc3LCwvLC4sLDQsLy0sLTQsLDEsLDAsLDQsLC0sLCwsLCwsLCwsLCwsLCwsLP/AABEIAOEA4QMBEQACEQEDEQH/xAAbAAEAAgMBAQAAAAAAAAAAAAAAAQYDBAUCB//EAEAQAAICAQEEBgYHBgUFAAAAAAABAgMRBAUSITEGE0FRYZEiMlJxgbEjQnKCocHRBxRDYuHxFTM0ssIWJFNz8P/EABoBAQADAQEBAAAAAAAAAAAAAAACAwQBBQb/xAAxEQEAAgEDAgMGAwkAAAAAAAAAAQIDBBExEiEFE0FCUWFxsdEiMpEUIzNicoGhwfH/2gAMAwEAAhEDEQA/APuAAAAAAAAAAAAAAAAAAAAAAAAAAAAAAAAAAAAAAAAAc3be3tNo4b+ptjXn1Y85zfdGK4sha8V5X4NNkzTtSPsq8v2h7zfU6K2cF9aVtdba790r86fSG6vhtOLZI3/V1di9NdNqJqmanprperXbjEn3RkuDZ2uasztPaVefwzLjr11mLV98fZZS55wAAAAAAAAAAAAAAAAAAAAABIEASBAEgVvpp0ojs+lbq6zVXNx09HtS9qX8qK736e0ctWl03mzNrdqxzP8Ar5vnej0jtnLU6ubv1c+LnLjGC9mtfVSK4p6zy15NTvHRSNqx6ff3s04uEs93k0dlGtmDaVULI8GsvisPin3ruZXesWhv02e2O28L1+zrbs9TRKi5uV+mahKT52Vv1ZPx4Y+BPBeZjpnmGPxXS1x3jLj/AC27/KfWFuNDyUgAIAAAAACQIAASAAAAIAASAAgAAAAY9TqI1wlbN7sIRcpSfZFLLOTO0bpVrNrRWOZfHapz12os2pcnmz0NNB/w9Mn6KXi+fxKaRvPVL0dXeMcRgpxHPxlmsi48S2WOsteV7te7nEV9bC4vuX6/3IbLott2eqZbstyeXF8Mt8vEjML6XbnRvXPSbTq3v8vURdUn2PtjLzx5lEW6MsfF6eTF+0aG0etZ3h9aNz5gAAAIckuYHjrUBKsA9KQEgAAAAAAAAAEgAIAAAAFL/alq3+616KDxPW3RqeOaqj6U/wAFj4lOXvtX3vQ0EdM2zT7Mf5ntDiQpUIqMVhRSSS7Ei2I2YbW6p3loa95xBcHLhntS7X5Y8zkp1naN2CWhnuuUIScY83GLaQcizSutfqy5rk8cUcmF1btPVa5ylp/aqm2pdrWYtfIxZ4/FV9F4XbfDk39z7dsPaEdRSpxeXFuua7VZB4afz+Jtpbqjd81qMM4skxLoE1ABjvtUVl/Bd7A50tTl5bAmNwGSNoGRWAZabuOH8AM4AAAAAAAAABIEAAJAgChdJqv3jbNFfZptHKeP57J4+UUUWn978oenjrtop/mt9IZ7tmy7EW9Tz+iXAeklKc5YeI4jnxfpP5ryETDt4mOy1uUKNPl4UIQ48uLx82wi+a66O/Jzhc4yfOEsOOcdi7A45MYSeohXLdzlZcF2NmTN3yR8H0vh0eXo7Wn2lp6MdJZaXU2zS36LpydlaeHnPCcfHHmiNLzS3wWajSV1OKscWjj7LlT0vsjOKvphXXJr6VTluqtv18td3E0Rmj1ePfw63sd3b2V0h0mqk4UXQnNcXDjGWO/dfHBZXJW3EsubS5sMb3rMQ1tr6v6RwXKPD4k2dpq8DJG8DLG4DIrgPXXgdeizeipd6A9gAAAAAAkCAJAgAAAAUTWRf+OXYzx0VOPcpSyZrfxZ+T1q99DX+qfpDqzVvYn5EmRyNnztSnuxz6fH0c/ViErR3a+29PZqIKEoSjh5WMpP3rJ2L7K5xxKm7T2XbTmUoNwWXvYTSXbl/wBiXXGyFcVrWiseriaC3Ds1D7PU+01iK+HF/AyV7zNpfSZoila4K+jNotR6S8jsV3Rtl6YfQnqoOuuDeHGuMXl5/wDuZbanZ5uLUWi0zDlbVl1K02pqxC6Go3I2wbU3CfBruwU3rNYiYelgzRmval+9Zjj5OnLatnWpW4l1jaU0t17/ADw1y44ZfTLO+0vP1OhxeXOTFPHMN6GoNDx2aF4GeNwGRXgHeB39jSzSn4yx5gbwAAAAAAJAgAAAAAAFP6S2rS7S0etkvorarNLY+6ed+Hzl5IzZZ6bxZ62jr52lyYo5iYtH0lvajpDFerHzZLzFFdN75Vqzbc63NR4RnJvh2S/tjyI7r/KaF2v1NvqKb8eKXmcPKVLpHrL5TWj6zfnPHWQhJyUU3wi+9vuK7finphv0+KuCvnX/ALN3/o6+MIPUzjpasZjBrrNRY+2XVppRX2mvcXxinhgvrqxMzzLBqejyrmpaeV1sVFS37YQhFS7YuMW38TvRsqnU+ZHfs15avUQzvReFzknlJd43drEejHbthW20wT+iofWSftWdi8yufxTs1YonFS1p5nh2Y7Ud1tVa47kutm+6KTS82zsV3tCFr9GG0z69nbq1BpeM267wM8bwPavAh3gXfZdLhTXF893L97eX8wNoAAAAAAAAAAAAAADmdI9jQ1umnppvG9hwmuddkXmMl8SF6ReuzRpNRbT5YyR/2FA0j6ub02vk6L4cFvLdrvXZKE3weTJE7drPetjrkjzMHeJ/WPnD3tTaeioi0mpS74yTefFvgLZKxw7i0mW/o5Glu12031GkjONecT1MvRorj4yx6T8EKxbJwnmth0kb3nefcvPRXoJpdB9M279QuLusWFF9rjHs9/E1UxxTh4Gq1mTPO88K/tjUu+6Vj5N+iu6K5IsZDRtReXyXP3AhzatN105xs01ltM20t2mclut8OKRCIhfbJasxsuN/7P8AZ11MIvTLTzUY8aXuSXDk+aZ3ogjU5N95ndg13QejT6Xd0VbVkG5zcpOdlyxxy3zfchFYhDJltk/MqKkSVs0LQM0bwPf7wB3Oi+znfYrZL6Kt83ynNcooC8AAAAAAAAAAACQAAAAA1dfs+m+PV31V2w9mcFJfictWJ5WY8t8c70mYlyaehezYS346OjK5ZhlL4MrjDSPRpt4jqbRtN5d2mqMIqMIxhFcoxiope5ItY5mZneUaiG9CUVwbjJJ+LWA4+R62+VVjqlFqcZbss8MM5M7LMeObztBCyU2oT4RbWd3nu54kd91vlxTvL61pXDq4dXjq91bndu44E2bfd5s1tUedkF4byyBgltehfxPKE38kBUdsaSm26VlUXFS4y4YUpdrx2AaUtlLHBvyA0NTopxaSjKWXiO7Ftt92AO5sTojbNqzU/RV/+LKdkl4+z8/cBeaKYwioQSjGKworkkBkAAAAAAAAAAAEAAAAAAAAAAFX6d7Prlp3c4rrYyilPHFxb5PvDsTMTvCj6SWMLuOREQlfJa3LsU6yShu7zwuSy8I6g8w1XpJLm2B04PIGzXWBmVSAyQgv6gdPSazGIyeV39qA6IAAAAAAAAAAAASAAAAAAAAAAaG2tB+8UTpT3XLDjJ8lJPKz4AUK3orrYPhVGfjC2HHzaAwW7M1sVx0t33Yqz/a2A2XppqUpWRlCSeNycXGUfenyA71MQNysD1ZLAGlZqcATTq8gWHZes3luPn9V/kB0gAAAAAAAAAABAAAAAAAAAAAAAeLbFGMpvlGLk/clkCjbzlKU3zlJyfvbyBs1gbEGB5um8AcK+i6y6FVWHKbws8ku9+AGFXzqslVanCyDxKL+fivEDu7O1mcceIFs0d+/HPb2/qBnAAAAAAAAAAAAAAAAAAAAAAAc7b9u7RJds2o/Dm/wQFWiBmgwM0WB5sYG10YoTussfOMEl4bz/oBs9KNgLVQ34YjqIL0JclJexLw+QFE0l06puFicJweJQksNMC5bJ2knjjxAsdViksoD2AAAAAAAAAAAJAAQAAkCAAEgQBwelFv+XD7Un8kBXetAz12AbEJATJAbfRyzdvlD24fin/VgWUDmba2HTql6a3bEsRuj668H3rwYFJ1mnu0VijavRb9C1epP9H4AblfSRKON7D94Ex6S9u8394DYXSxLlJ+7mBYthbRlqK3Y4SglLEXJY3ljmvADpgQBIAABAAAAAAAAAAAAAVLpZb9Ml3QX5gVud4GejUAdCmwDYUgNrYUM6lP2YSb/AAQFoAAYNbpK7q5VWxU4SXFP5rufiB8+270LsqzZp3K6rm4fxYr/AJAViMUn7uwDs7K2s62uSA+hbG2oropN+l2eIHUAAAAAAAAAAAAAAAAAAFJ6YS+nf2I/ICq3zA86bVreSYFg0k8oDfggOl0eWLZ/+v8A5ICwgAAADlbS6O6XUNytqW++dkJShL4uPP4gVfa3QiVf0mmlKxLnVPG/918mBHR/Zut6yCdUqa4yTlOeI+inyS7QL8AAAAAEgAAAAAAAAAAABROmb/7h/Yj8gKvcBoyqcpKMVmTaUcd7fAC2X6SWmt6mbz6MWpd+Y8fxyvgBv0SygOjsaWL4/wAya/P8gLKAAAAAEASBAAABIACAAAAAAAAAAAAAonTL/Uy+zD5AVqaA3+iWjVmtqzyhmx/d5fjgC1dNNNnqrlzTcJe58V8mBx9Hb2AdPTz3Zwn3Si37s8QLZkAAAAAAAAAAAAJAgAAAAAAAAAAAAKF0u/1M/dD/AGoCvWMCw9AKs6iyfZGprzkv0AtfSKjf01mOLilNfB8fwyBR67cMDpae9NYAuOht364S74rPvXBgZwAAAAAAAAAAAAAAAAAAAAAGQAACi9IXvX2P+bHkkvyAr+oQFv6AafFVtvtTUV7or+oFqnFNOL5NNP3MD5pqaHXZOt84TlHyfBgeqW1yAuXRi3NUl7M/wa/uB2AAAAAAAAJAgAAAAAAAAAAAQBIGrrdYq13yfJeHeBy57dlF8YqS8HhgVnWW7+Zc8tt+8Dk38wPofRWjc0lS7ZJzf3n+mAOvkCldLNPu6jfXKyCl95cH+QHLriBZ+ik8dZHvUX5Z/UCxAMgAAAAAAAAAADzkBkCMgMgN4BkBkBvARvAcvbWz5WpTqklZFY3ZerNd2ex+IFQ1mpnW9y2Mq590lz9z5P4Aayt54YGrauIH1DRx3aq4+zXBeUUBm3gOB0trzCqfapuPwa/oByNNpMgdjZ9aqmp73ZiSxzQHdrtUllPKAlSAneAZAJgTkBkBkBkAAyBjyA3gI3gIcwPLmA6wCOtA8yuA8vUIDw9ZFdqA1tVqqJxcLernHtjJJr8QK5rtlaR8ab+pfsuW/X5PivMDmVbOsdsYudUq2+NkLFwj28Hxz5gXxa+PY0B6/fF3gc7b96lQ37Moy+GQK1ZtyFa5pvwAw07W1FrxTVOfui8efIC4bC62Fb6/CnJ5UIy3t1Y7X3gdLrgJVwEq0D0rAJ6wCd8Cd8BvASpAN4DzgCMARgCHEDy4geXADy4AeXWB4lQBglok+YGGeyoP6oGJ7Gr9heQELZMOxLyA9f4djkB5/cZdjAxWaC58p4+AHOlsC/O9Gdaff1Mf0A2qNBrFzti19kDo06e1es0/cBsxqkBkVbAyKDAlRYHtRA9JASkB6QEgSB7wBGAGAG6BG6A3QI3AG4BDgA3AI6sB1QEdUBLrAjqgHVAOrAdWAVYE9WA6sCdwCdwBuAN0Cd0CVEBugTuge8ARgBgBgBgBgBgBgBgA0A3QGAGAGADQDAEYAndAjAE4AYAYAYAYAYAYAYAYAYA9AAAAAAAAAADAACAJAAQBOAGAAAAAAAAAAAAAAAAAAAAAAAAAAAAAAAAAAAAAAAAAAAAAAAAAf//Z">
            <a:extLst>
              <a:ext uri="{FF2B5EF4-FFF2-40B4-BE49-F238E27FC236}">
                <a16:creationId xmlns:a16="http://schemas.microsoft.com/office/drawing/2014/main" id="{B2351994-9680-655E-560F-F3EA985A917F}"/>
              </a:ext>
            </a:extLst>
          </p:cNvPr>
          <p:cNvSpPr>
            <a:spLocks noChangeAspect="1" noChangeArrowheads="1"/>
          </p:cNvSpPr>
          <p:nvPr/>
        </p:nvSpPr>
        <p:spPr bwMode="auto">
          <a:xfrm>
            <a:off x="471488" y="144463"/>
            <a:ext cx="2873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CO" altLang="es-CO">
              <a:solidFill>
                <a:srgbClr val="000000"/>
              </a:solidFill>
            </a:endParaRPr>
          </a:p>
        </p:txBody>
      </p:sp>
      <p:sp>
        <p:nvSpPr>
          <p:cNvPr id="2" name="CuadroTexto 8">
            <a:extLst>
              <a:ext uri="{FF2B5EF4-FFF2-40B4-BE49-F238E27FC236}">
                <a16:creationId xmlns:a16="http://schemas.microsoft.com/office/drawing/2014/main" id="{B8A19078-8803-AC78-0735-D0CBC2433B3E}"/>
              </a:ext>
            </a:extLst>
          </p:cNvPr>
          <p:cNvSpPr txBox="1">
            <a:spLocks noChangeArrowheads="1"/>
          </p:cNvSpPr>
          <p:nvPr/>
        </p:nvSpPr>
        <p:spPr bwMode="auto">
          <a:xfrm>
            <a:off x="776152" y="296863"/>
            <a:ext cx="38164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s-CO"/>
            </a:defPPr>
            <a:lvl1pPr algn="just">
              <a:defRPr sz="2000" b="1" i="1">
                <a:solidFill>
                  <a:srgbClr val="1F497D"/>
                </a:solidFill>
                <a:latin typeface="Arial titulos"/>
              </a:defRPr>
            </a:lvl1pPr>
          </a:lstStyle>
          <a:p>
            <a:r>
              <a:rPr lang="es-CO" altLang="es-CO" dirty="0"/>
              <a:t>Inventarios</a:t>
            </a:r>
          </a:p>
        </p:txBody>
      </p:sp>
      <p:sp>
        <p:nvSpPr>
          <p:cNvPr id="3" name="Rectángulo: esquinas redondeadas 2">
            <a:extLst>
              <a:ext uri="{FF2B5EF4-FFF2-40B4-BE49-F238E27FC236}">
                <a16:creationId xmlns:a16="http://schemas.microsoft.com/office/drawing/2014/main" id="{69A7D678-9058-7C71-8373-07CBAD2AD7BE}"/>
              </a:ext>
            </a:extLst>
          </p:cNvPr>
          <p:cNvSpPr/>
          <p:nvPr/>
        </p:nvSpPr>
        <p:spPr>
          <a:xfrm>
            <a:off x="471488" y="692697"/>
            <a:ext cx="8420992" cy="5760640"/>
          </a:xfrm>
          <a:prstGeom prst="roundRect">
            <a:avLst/>
          </a:prstGeom>
          <a:ln w="19050">
            <a:prstDash val="sysDot"/>
          </a:ln>
        </p:spPr>
        <p:style>
          <a:lnRef idx="2">
            <a:schemeClr val="accent1"/>
          </a:lnRef>
          <a:fillRef idx="1">
            <a:schemeClr val="lt1"/>
          </a:fillRef>
          <a:effectRef idx="0">
            <a:schemeClr val="accent1"/>
          </a:effectRef>
          <a:fontRef idx="minor">
            <a:schemeClr val="dk1"/>
          </a:fontRef>
        </p:style>
        <p:txBody>
          <a:bodyPr rtlCol="0" anchor="ctr"/>
          <a:lstStyle/>
          <a:p>
            <a:r>
              <a:rPr lang="es-CO" sz="1800" b="1" i="0" u="none" strike="noStrike" baseline="0" dirty="0">
                <a:solidFill>
                  <a:srgbClr val="000000"/>
                </a:solidFill>
                <a:latin typeface="Verdana" panose="020B0604030504040204" pitchFamily="34" charset="0"/>
              </a:rPr>
              <a:t>9.1. Reconocimiento </a:t>
            </a:r>
          </a:p>
          <a:p>
            <a:endParaRPr lang="es-CO" sz="1800" b="0" i="0" u="none" strike="noStrike" baseline="0" dirty="0">
              <a:solidFill>
                <a:srgbClr val="000000"/>
              </a:solidFill>
              <a:latin typeface="Verdana" panose="020B0604030504040204" pitchFamily="34" charset="0"/>
            </a:endParaRPr>
          </a:p>
          <a:p>
            <a:r>
              <a:rPr lang="es-MX" sz="1800" b="0" i="0" u="none" strike="noStrike" baseline="0" dirty="0">
                <a:solidFill>
                  <a:srgbClr val="000000"/>
                </a:solidFill>
                <a:latin typeface="Verdana" panose="020B0604030504040204" pitchFamily="34" charset="0"/>
              </a:rPr>
              <a:t>Se reconocerán como inventarios los activos adquiridos, los que se encuentren en proceso de transformación y los producidos, así como los productos agropecuarios, que se tengan con la intención de: </a:t>
            </a:r>
          </a:p>
          <a:p>
            <a:endParaRPr lang="es-MX" sz="1800" dirty="0">
              <a:solidFill>
                <a:srgbClr val="000000"/>
              </a:solidFill>
              <a:latin typeface="Verdana" panose="020B0604030504040204" pitchFamily="34" charset="0"/>
            </a:endParaRPr>
          </a:p>
          <a:p>
            <a:r>
              <a:rPr lang="es-MX" sz="1800" b="0" i="0" u="none" strike="noStrike" baseline="0" dirty="0">
                <a:solidFill>
                  <a:srgbClr val="000000"/>
                </a:solidFill>
                <a:latin typeface="Verdana" panose="020B0604030504040204" pitchFamily="34" charset="0"/>
              </a:rPr>
              <a:t>a) venderse a precios de mercado o de no mercado en el curso normal de la operación</a:t>
            </a:r>
            <a:r>
              <a:rPr lang="es-MX" sz="1800" b="0" i="0" u="none" strike="sngStrike" baseline="0" dirty="0">
                <a:solidFill>
                  <a:srgbClr val="871723"/>
                </a:solidFill>
                <a:latin typeface="Verdana" panose="020B0604030504040204" pitchFamily="34" charset="0"/>
              </a:rPr>
              <a:t>,</a:t>
            </a:r>
            <a:r>
              <a:rPr lang="es-MX" sz="1800" b="0" i="0" u="none" strike="noStrike" baseline="0" dirty="0">
                <a:solidFill>
                  <a:srgbClr val="376D95"/>
                </a:solidFill>
                <a:latin typeface="Verdana" panose="020B0604030504040204" pitchFamily="34" charset="0"/>
              </a:rPr>
              <a:t>;</a:t>
            </a:r>
          </a:p>
          <a:p>
            <a:endParaRPr lang="es-MX" sz="1800" dirty="0">
              <a:solidFill>
                <a:srgbClr val="376D95"/>
              </a:solidFill>
              <a:latin typeface="Verdana" panose="020B0604030504040204" pitchFamily="34" charset="0"/>
            </a:endParaRPr>
          </a:p>
          <a:p>
            <a:r>
              <a:rPr lang="es-MX" sz="1800" b="0" i="0" u="none" strike="noStrike" baseline="0" dirty="0">
                <a:solidFill>
                  <a:srgbClr val="000000"/>
                </a:solidFill>
                <a:latin typeface="Verdana" panose="020B0604030504040204" pitchFamily="34" charset="0"/>
              </a:rPr>
              <a:t>b) distribuirse en forma gratuita en el curso normal de la operación </a:t>
            </a:r>
            <a:r>
              <a:rPr lang="es-MX" sz="1800" b="0" i="0" u="none" strike="sngStrike" baseline="0" dirty="0">
                <a:solidFill>
                  <a:srgbClr val="871723"/>
                </a:solidFill>
                <a:latin typeface="Verdana" panose="020B0604030504040204" pitchFamily="34" charset="0"/>
              </a:rPr>
              <a:t>o</a:t>
            </a:r>
            <a:r>
              <a:rPr lang="es-MX" sz="1800" b="0" i="0" u="none" baseline="0" dirty="0">
                <a:solidFill>
                  <a:srgbClr val="376D95"/>
                </a:solidFill>
                <a:latin typeface="Verdana" panose="020B0604030504040204" pitchFamily="34" charset="0"/>
              </a:rPr>
              <a:t>;</a:t>
            </a:r>
            <a:r>
              <a:rPr lang="es-MX" sz="1800" b="0" i="0" u="none" strike="noStrike" baseline="0" dirty="0">
                <a:solidFill>
                  <a:srgbClr val="376D95"/>
                </a:solidFill>
                <a:latin typeface="Verdana" panose="020B0604030504040204" pitchFamily="34" charset="0"/>
              </a:rPr>
              <a:t> </a:t>
            </a:r>
          </a:p>
          <a:p>
            <a:endParaRPr lang="es-MX" sz="1800" dirty="0">
              <a:solidFill>
                <a:srgbClr val="376D95"/>
              </a:solidFill>
              <a:latin typeface="Verdana" panose="020B0604030504040204" pitchFamily="34" charset="0"/>
            </a:endParaRPr>
          </a:p>
          <a:p>
            <a:r>
              <a:rPr lang="es-MX" sz="1800" b="0" i="0" u="none" strike="noStrike" baseline="0" dirty="0">
                <a:solidFill>
                  <a:srgbClr val="000000"/>
                </a:solidFill>
                <a:latin typeface="Verdana" panose="020B0604030504040204" pitchFamily="34" charset="0"/>
              </a:rPr>
              <a:t>c) transformarse o consumirse en </a:t>
            </a:r>
            <a:r>
              <a:rPr lang="es-MX" sz="1800" b="0" i="0" u="none" strike="sngStrike" baseline="0" dirty="0">
                <a:solidFill>
                  <a:srgbClr val="871723"/>
                </a:solidFill>
                <a:latin typeface="Verdana" panose="020B0604030504040204" pitchFamily="34" charset="0"/>
              </a:rPr>
              <a:t>actividades de </a:t>
            </a:r>
            <a:r>
              <a:rPr lang="es-MX" sz="1800" b="0" i="0" u="none" strike="noStrike" baseline="0" dirty="0">
                <a:solidFill>
                  <a:srgbClr val="376D95"/>
                </a:solidFill>
                <a:latin typeface="Verdana" panose="020B0604030504040204" pitchFamily="34" charset="0"/>
              </a:rPr>
              <a:t>la </a:t>
            </a:r>
            <a:r>
              <a:rPr lang="es-MX" sz="1800" b="0" i="0" u="none" strike="noStrike" baseline="0" dirty="0">
                <a:solidFill>
                  <a:srgbClr val="000000"/>
                </a:solidFill>
                <a:latin typeface="Verdana" panose="020B0604030504040204" pitchFamily="34" charset="0"/>
              </a:rPr>
              <a:t>producción de bienes </a:t>
            </a:r>
            <a:r>
              <a:rPr lang="es-MX" sz="1800" b="0" i="0" u="none" strike="sngStrike" baseline="0" dirty="0">
                <a:solidFill>
                  <a:srgbClr val="871723"/>
                </a:solidFill>
                <a:latin typeface="Verdana" panose="020B0604030504040204" pitchFamily="34" charset="0"/>
              </a:rPr>
              <a:t>o</a:t>
            </a:r>
            <a:r>
              <a:rPr lang="es-MX" sz="1800" b="0" i="0" u="none" strike="noStrike" baseline="0" dirty="0">
                <a:solidFill>
                  <a:srgbClr val="871723"/>
                </a:solidFill>
                <a:latin typeface="Verdana" panose="020B0604030504040204" pitchFamily="34" charset="0"/>
              </a:rPr>
              <a:t> </a:t>
            </a:r>
            <a:r>
              <a:rPr lang="es-MX" sz="1800" b="0" i="0" u="none" strike="noStrike" baseline="0" dirty="0">
                <a:solidFill>
                  <a:srgbClr val="376D95"/>
                </a:solidFill>
                <a:latin typeface="Verdana" panose="020B0604030504040204" pitchFamily="34" charset="0"/>
              </a:rPr>
              <a:t>que serán vendidos, a precios de mercado o de no mercado, o distribuidos en forma gratuita; o </a:t>
            </a:r>
          </a:p>
          <a:p>
            <a:endParaRPr lang="es-MX" sz="1800" dirty="0">
              <a:solidFill>
                <a:srgbClr val="376D95"/>
              </a:solidFill>
              <a:latin typeface="Verdana" panose="020B0604030504040204" pitchFamily="34" charset="0"/>
            </a:endParaRPr>
          </a:p>
          <a:p>
            <a:r>
              <a:rPr lang="es-MX" sz="1800" b="0" i="0" u="none" strike="noStrike" baseline="0" dirty="0">
                <a:solidFill>
                  <a:srgbClr val="376D95"/>
                </a:solidFill>
                <a:latin typeface="Verdana" panose="020B0604030504040204" pitchFamily="34" charset="0"/>
              </a:rPr>
              <a:t>d) consumirse en la </a:t>
            </a:r>
            <a:r>
              <a:rPr lang="es-MX" sz="1800" b="0" i="0" u="none" strike="noStrike" baseline="0" dirty="0">
                <a:solidFill>
                  <a:srgbClr val="000000"/>
                </a:solidFill>
                <a:latin typeface="Verdana" panose="020B0604030504040204" pitchFamily="34" charset="0"/>
              </a:rPr>
              <a:t>prestación de servicios </a:t>
            </a:r>
            <a:r>
              <a:rPr lang="es-MX" sz="1800" b="0" i="0" u="none" strike="noStrike" baseline="0" dirty="0">
                <a:solidFill>
                  <a:srgbClr val="376D95"/>
                </a:solidFill>
                <a:latin typeface="Verdana" panose="020B0604030504040204" pitchFamily="34" charset="0"/>
              </a:rPr>
              <a:t>que generarán ingresos de transacciones con contraprestación</a:t>
            </a:r>
            <a:r>
              <a:rPr lang="es-MX" sz="1800" b="0" i="0" u="none" strike="noStrike" baseline="0" dirty="0">
                <a:solidFill>
                  <a:srgbClr val="000000"/>
                </a:solidFill>
                <a:latin typeface="Verdana" panose="020B0604030504040204" pitchFamily="34" charset="0"/>
              </a:rPr>
              <a:t>. </a:t>
            </a:r>
          </a:p>
        </p:txBody>
      </p:sp>
    </p:spTree>
    <p:extLst>
      <p:ext uri="{BB962C8B-B14F-4D97-AF65-F5344CB8AC3E}">
        <p14:creationId xmlns:p14="http://schemas.microsoft.com/office/powerpoint/2010/main" val="1854331056"/>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15057</TotalTime>
  <Words>5564</Words>
  <Application>Microsoft Office PowerPoint</Application>
  <PresentationFormat>Presentación en pantalla (4:3)</PresentationFormat>
  <Paragraphs>368</Paragraphs>
  <Slides>52</Slides>
  <Notes>1</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52</vt:i4>
      </vt:variant>
    </vt:vector>
  </HeadingPairs>
  <TitlesOfParts>
    <vt:vector size="57" baseType="lpstr">
      <vt:lpstr>Arial</vt:lpstr>
      <vt:lpstr>Arial titulos</vt:lpstr>
      <vt:lpstr>Calibri</vt:lpstr>
      <vt:lpstr>Verdana</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DIAGNÓSTICO PLAN DE INTERVENCIÓN</dc:title>
  <dc:creator>Monitor</dc:creator>
  <cp:lastModifiedBy>Geovanny Villada Zapata</cp:lastModifiedBy>
  <cp:revision>811</cp:revision>
  <dcterms:created xsi:type="dcterms:W3CDTF">2010-08-19T19:03:43Z</dcterms:created>
  <dcterms:modified xsi:type="dcterms:W3CDTF">2023-10-03T21:06:01Z</dcterms:modified>
</cp:coreProperties>
</file>