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9144000"/>
  <p:notesSz cx="6858000" cy="9144000"/>
  <p:embeddedFontLst>
    <p:embeddedFont>
      <p:font typeface="Source Sans Pro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1CAD0039-EBA0-44A0-B996-9AF98D3210F7}">
  <a:tblStyle styleId="{1CAD0039-EBA0-44A0-B996-9AF98D3210F7}" styleName="Table_0">
    <a:wholeTbl>
      <a:tcTxStyle b="off" i="off">
        <a:font>
          <a:latin typeface="Franklin Gothic Book"/>
          <a:ea typeface="Franklin Gothic Book"/>
          <a:cs typeface="Franklin Gothic Book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  <a:fill>
          <a:solidFill>
            <a:srgbClr val="EDEDED"/>
          </a:solidFill>
        </a:fill>
      </a:tcStyle>
    </a:wholeTbl>
    <a:band1H>
      <a:tcStyle>
        <a:fill>
          <a:solidFill>
            <a:srgbClr val="DADAD8"/>
          </a:solidFill>
        </a:fill>
      </a:tcStyle>
    </a:band1H>
    <a:band1V>
      <a:tcStyle>
        <a:fill>
          <a:solidFill>
            <a:srgbClr val="DADAD8"/>
          </a:solidFill>
        </a:fill>
      </a:tcStyle>
    </a:band1V>
    <a:lastCol>
      <a:tcTxStyle b="on" i="off">
        <a:font>
          <a:latin typeface="Franklin Gothic Book"/>
          <a:ea typeface="Franklin Gothic Book"/>
          <a:cs typeface="Franklin Gothic Book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Franklin Gothic Book"/>
          <a:ea typeface="Franklin Gothic Book"/>
          <a:cs typeface="Franklin Gothic Book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Franklin Gothic Book"/>
          <a:ea typeface="Franklin Gothic Book"/>
          <a:cs typeface="Franklin Gothic Book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Franklin Gothic Book"/>
          <a:ea typeface="Franklin Gothic Book"/>
          <a:cs typeface="Franklin Gothic Book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SourceSansPro-bold.fntdata"/><Relationship Id="rId12" Type="http://schemas.openxmlformats.org/officeDocument/2006/relationships/font" Target="fonts/SourceSansPro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SourceSansPro-boldItalic.fntdata"/><Relationship Id="rId14" Type="http://schemas.openxmlformats.org/officeDocument/2006/relationships/font" Target="fonts/SourceSansPr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5" name="Shape 9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3" name="Shape 10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2" name="Shape 12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0" name="Shape 13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0" name="Shape 14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Diapositiva de título">
    <p:bg>
      <p:bgPr>
        <a:solidFill>
          <a:schemeClr val="lt2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ctrTitle"/>
          </p:nvPr>
        </p:nvSpPr>
        <p:spPr>
          <a:xfrm>
            <a:off x="1436345" y="1788453"/>
            <a:ext cx="6270921" cy="20982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89000"/>
              </a:lnSpc>
              <a:spcBef>
                <a:spcPts val="0"/>
              </a:spcBef>
              <a:buClr>
                <a:schemeClr val="dk2"/>
              </a:buClr>
              <a:buFont typeface="Source Sans Pro"/>
              <a:buNone/>
              <a:defRPr b="0" i="0" sz="6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2009930" y="3956280"/>
            <a:ext cx="5123754" cy="108623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Sans Pro"/>
              <a:buNone/>
              <a:defRPr b="0" i="0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342900" marR="0" rtl="0" algn="ctr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b="0" i="1" sz="15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685800" marR="0" rtl="0" algn="ctr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b="0" i="0" sz="135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028700" marR="0" rtl="0" algn="ctr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b="0" i="1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371600" marR="0" rtl="0" algn="ctr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1714500" marR="0" rtl="0" algn="ctr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b="0" i="1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057400" marR="0" rtl="0" algn="ctr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2400300" marR="0" rtl="0" algn="ctr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b="0" i="1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2743200" marR="0" rtl="0" algn="ctr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0" type="dt"/>
          </p:nvPr>
        </p:nvSpPr>
        <p:spPr>
          <a:xfrm>
            <a:off x="564643" y="6453385"/>
            <a:ext cx="1205958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1" type="ftr"/>
          </p:nvPr>
        </p:nvSpPr>
        <p:spPr>
          <a:xfrm>
            <a:off x="1938041" y="6453385"/>
            <a:ext cx="5267533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7373011" y="6453385"/>
            <a:ext cx="1197219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  <p:grpSp>
        <p:nvGrpSpPr>
          <p:cNvPr id="19" name="Shape 19"/>
          <p:cNvGrpSpPr/>
          <p:nvPr/>
        </p:nvGrpSpPr>
        <p:grpSpPr>
          <a:xfrm>
            <a:off x="564642" y="744468"/>
            <a:ext cx="8005588" cy="5349670"/>
            <a:chOff x="564642" y="744468"/>
            <a:chExt cx="8005588" cy="5349670"/>
          </a:xfrm>
        </p:grpSpPr>
        <p:sp>
          <p:nvSpPr>
            <p:cNvPr id="20" name="Shape 20"/>
            <p:cNvSpPr/>
            <p:nvPr/>
          </p:nvSpPr>
          <p:spPr>
            <a:xfrm>
              <a:off x="6113971" y="1685651"/>
              <a:ext cx="2456260" cy="4408488"/>
            </a:xfrm>
            <a:custGeom>
              <a:pathLst>
                <a:path extrusionOk="0" h="120000" w="120000">
                  <a:moveTo>
                    <a:pt x="105132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112284"/>
                  </a:lnTo>
                  <a:lnTo>
                    <a:pt x="105132" y="112284"/>
                  </a:lnTo>
                  <a:lnTo>
                    <a:pt x="10513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</p:sp>
        <p:sp>
          <p:nvSpPr>
            <p:cNvPr id="21" name="Shape 21"/>
            <p:cNvSpPr/>
            <p:nvPr/>
          </p:nvSpPr>
          <p:spPr>
            <a:xfrm rot="10800000">
              <a:off x="564642" y="744468"/>
              <a:ext cx="2456505" cy="4408488"/>
            </a:xfrm>
            <a:custGeom>
              <a:pathLst>
                <a:path extrusionOk="0" h="120000" w="120000">
                  <a:moveTo>
                    <a:pt x="105133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11" y="120000"/>
                  </a:lnTo>
                  <a:cubicBezTo>
                    <a:pt x="-23" y="117192"/>
                    <a:pt x="47" y="115032"/>
                    <a:pt x="11" y="112224"/>
                  </a:cubicBezTo>
                  <a:lnTo>
                    <a:pt x="105133" y="112152"/>
                  </a:lnTo>
                  <a:lnTo>
                    <a:pt x="10513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ítulo y texto vertical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1028700" y="685800"/>
            <a:ext cx="7200900" cy="1485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89000"/>
              </a:lnSpc>
              <a:spcBef>
                <a:spcPts val="0"/>
              </a:spcBef>
              <a:buClr>
                <a:schemeClr val="dk2"/>
              </a:buClr>
              <a:buFont typeface="Source Sans Pro"/>
              <a:buNone/>
              <a:defRPr b="0" i="0" sz="4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83" name="Shape 83"/>
          <p:cNvSpPr txBox="1"/>
          <p:nvPr>
            <p:ph idx="1" type="body"/>
          </p:nvPr>
        </p:nvSpPr>
        <p:spPr>
          <a:xfrm rot="5400000">
            <a:off x="2843212" y="481013"/>
            <a:ext cx="3571874" cy="72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7048" lvl="0" marL="384048" marR="0" rtl="0" algn="l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b="0" i="0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257048" lvl="1" marL="38404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b="0" i="1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269748" lvl="2" marL="38404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b="0" i="0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269748" lvl="3" marL="38404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b="0" i="1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282448" lvl="4" marL="38404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b="0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282448" lvl="5" marL="38404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b="0" i="1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295148" lvl="6" marL="38404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b="0" i="0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295148" lvl="7" marL="38404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b="0" i="1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295148" lvl="8" marL="38404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b="0" i="0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10" type="dt"/>
          </p:nvPr>
        </p:nvSpPr>
        <p:spPr>
          <a:xfrm>
            <a:off x="1042987" y="6453385"/>
            <a:ext cx="903428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11" type="ftr"/>
          </p:nvPr>
        </p:nvSpPr>
        <p:spPr>
          <a:xfrm>
            <a:off x="2170173" y="6453385"/>
            <a:ext cx="4710623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12" type="sldNum"/>
          </p:nvPr>
        </p:nvSpPr>
        <p:spPr>
          <a:xfrm>
            <a:off x="7104552" y="6453385"/>
            <a:ext cx="1197219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Título vertical y texto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 rot="5400000">
            <a:off x="5004649" y="2500303"/>
            <a:ext cx="5243244" cy="14909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89000"/>
              </a:lnSpc>
              <a:spcBef>
                <a:spcPts val="0"/>
              </a:spcBef>
              <a:buClr>
                <a:schemeClr val="dk2"/>
              </a:buClr>
              <a:buFont typeface="Source Sans Pro"/>
              <a:buNone/>
              <a:defRPr b="0" i="0" sz="4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89" name="Shape 89"/>
          <p:cNvSpPr txBox="1"/>
          <p:nvPr>
            <p:ph idx="1" type="body"/>
          </p:nvPr>
        </p:nvSpPr>
        <p:spPr>
          <a:xfrm rot="5400000">
            <a:off x="1269340" y="383515"/>
            <a:ext cx="5243244" cy="57245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7048" lvl="0" marL="384048" marR="0" rtl="0" algn="l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b="0" i="0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257048" lvl="1" marL="38404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b="0" i="1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269748" lvl="2" marL="38404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b="0" i="0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269748" lvl="3" marL="38404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b="0" i="1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282448" lvl="4" marL="38404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b="0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282448" lvl="5" marL="38404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b="0" i="1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295148" lvl="6" marL="38404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b="0" i="0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295148" lvl="7" marL="38404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b="0" i="1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295148" lvl="8" marL="38404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b="0" i="0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90" name="Shape 90"/>
          <p:cNvSpPr txBox="1"/>
          <p:nvPr>
            <p:ph idx="10" type="dt"/>
          </p:nvPr>
        </p:nvSpPr>
        <p:spPr>
          <a:xfrm>
            <a:off x="1042987" y="6453385"/>
            <a:ext cx="903428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91" name="Shape 91"/>
          <p:cNvSpPr txBox="1"/>
          <p:nvPr>
            <p:ph idx="11" type="ftr"/>
          </p:nvPr>
        </p:nvSpPr>
        <p:spPr>
          <a:xfrm>
            <a:off x="2170173" y="6453385"/>
            <a:ext cx="4710623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92" name="Shape 92"/>
          <p:cNvSpPr txBox="1"/>
          <p:nvPr>
            <p:ph idx="12" type="sldNum"/>
          </p:nvPr>
        </p:nvSpPr>
        <p:spPr>
          <a:xfrm>
            <a:off x="7104552" y="6453385"/>
            <a:ext cx="1197219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Dos objeto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1028700" y="685800"/>
            <a:ext cx="7200900" cy="1485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89000"/>
              </a:lnSpc>
              <a:spcBef>
                <a:spcPts val="0"/>
              </a:spcBef>
              <a:buClr>
                <a:schemeClr val="dk2"/>
              </a:buClr>
              <a:buFont typeface="Source Sans Pro"/>
              <a:buNone/>
              <a:defRPr b="0" i="0" sz="4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1028700" y="2286000"/>
            <a:ext cx="333584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7048" lvl="0" marL="384048" marR="0" rtl="0" algn="l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b="0" i="0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257048" lvl="1" marL="38404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b="0" i="1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269748" lvl="2" marL="38404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b="0" i="0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269748" lvl="3" marL="38404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b="0" i="1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282448" lvl="4" marL="38404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b="0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282448" lvl="5" marL="38404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b="0" i="1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295148" lvl="6" marL="38404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b="0" i="0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295148" lvl="7" marL="38404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b="0" i="1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295148" lvl="8" marL="38404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b="0" i="0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x="4894051" y="2286000"/>
            <a:ext cx="333584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7048" lvl="0" marL="384048" marR="0" rtl="0" algn="l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b="0" i="0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257048" lvl="1" marL="38404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b="0" i="1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269748" lvl="2" marL="38404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b="0" i="0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269748" lvl="3" marL="38404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b="0" i="1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282448" lvl="4" marL="38404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b="0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282448" lvl="5" marL="38404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b="0" i="1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295148" lvl="6" marL="38404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b="0" i="0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295148" lvl="7" marL="38404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b="0" i="1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295148" lvl="8" marL="38404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b="0" i="0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1042987" y="6453385"/>
            <a:ext cx="903428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2170173" y="6453385"/>
            <a:ext cx="4710623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104552" y="6453385"/>
            <a:ext cx="1197219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ítulo y objeto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028700" y="685800"/>
            <a:ext cx="7200900" cy="1485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89000"/>
              </a:lnSpc>
              <a:spcBef>
                <a:spcPts val="0"/>
              </a:spcBef>
              <a:buClr>
                <a:schemeClr val="dk2"/>
              </a:buClr>
              <a:buFont typeface="Source Sans Pro"/>
              <a:buNone/>
              <a:defRPr b="0" i="0" sz="4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1028700" y="2286000"/>
            <a:ext cx="7200900" cy="3581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7048" lvl="0" marL="384048" marR="0" rtl="0" algn="l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b="0" i="0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257048" lvl="1" marL="38404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b="0" i="1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269748" lvl="2" marL="38404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b="0" i="0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269748" lvl="3" marL="38404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b="0" i="1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282448" lvl="4" marL="38404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b="0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282448" lvl="5" marL="38404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b="0" i="1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295148" lvl="6" marL="38404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b="0" i="0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295148" lvl="7" marL="38404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b="0" i="1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295148" lvl="8" marL="38404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b="0" i="0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0" type="dt"/>
          </p:nvPr>
        </p:nvSpPr>
        <p:spPr>
          <a:xfrm>
            <a:off x="1042987" y="6453385"/>
            <a:ext cx="903428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1" type="ftr"/>
          </p:nvPr>
        </p:nvSpPr>
        <p:spPr>
          <a:xfrm>
            <a:off x="2170173" y="6453385"/>
            <a:ext cx="4710623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7104552" y="6453385"/>
            <a:ext cx="1197219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Encabezado de sección">
    <p:bg>
      <p:bgPr>
        <a:solidFill>
          <a:schemeClr val="dk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573768" y="1301361"/>
            <a:ext cx="7209727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r">
              <a:lnSpc>
                <a:spcPct val="89000"/>
              </a:lnSpc>
              <a:spcBef>
                <a:spcPts val="0"/>
              </a:spcBef>
              <a:buClr>
                <a:schemeClr val="lt2"/>
              </a:buClr>
              <a:buFont typeface="Source Sans Pro"/>
              <a:buNone/>
              <a:defRPr b="0" i="0" sz="60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573768" y="4216328"/>
            <a:ext cx="7209727" cy="114332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Source Sans Pro"/>
              <a:buNone/>
              <a:defRPr b="0" i="0" sz="18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342900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lt1"/>
              </a:buClr>
              <a:buFont typeface="Source Sans Pro"/>
              <a:buNone/>
              <a:defRPr b="0" i="1" sz="15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685800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lt1"/>
              </a:buClr>
              <a:buFont typeface="Source Sans Pro"/>
              <a:buNone/>
              <a:defRPr b="0" i="0" sz="135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028700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lt1"/>
              </a:buClr>
              <a:buFont typeface="Source Sans Pro"/>
              <a:buNone/>
              <a:defRPr b="0" i="1" sz="12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371600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lt1"/>
              </a:buClr>
              <a:buFont typeface="Source Sans Pro"/>
              <a:buNone/>
              <a:defRPr b="0" i="0" sz="12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1714500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lt1"/>
              </a:buClr>
              <a:buFont typeface="Source Sans Pro"/>
              <a:buNone/>
              <a:defRPr b="0" i="1" sz="12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057400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lt1"/>
              </a:buClr>
              <a:buFont typeface="Source Sans Pro"/>
              <a:buNone/>
              <a:defRPr b="0" i="0" sz="12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2400300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lt1"/>
              </a:buClr>
              <a:buFont typeface="Source Sans Pro"/>
              <a:buNone/>
              <a:defRPr b="0" i="1" sz="12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2743200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lt1"/>
              </a:buClr>
              <a:buFont typeface="Source Sans Pro"/>
              <a:buNone/>
              <a:defRPr b="0" i="0" sz="12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0" type="dt"/>
          </p:nvPr>
        </p:nvSpPr>
        <p:spPr>
          <a:xfrm>
            <a:off x="554181" y="6453385"/>
            <a:ext cx="1216807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1" type="ftr"/>
          </p:nvPr>
        </p:nvSpPr>
        <p:spPr>
          <a:xfrm>
            <a:off x="1938233" y="6453385"/>
            <a:ext cx="5267533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7373011" y="6453385"/>
            <a:ext cx="1197219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  <p:sp>
        <p:nvSpPr>
          <p:cNvPr id="41" name="Shape 41"/>
          <p:cNvSpPr/>
          <p:nvPr/>
        </p:nvSpPr>
        <p:spPr>
          <a:xfrm>
            <a:off x="6113971" y="1685651"/>
            <a:ext cx="2456260" cy="4408488"/>
          </a:xfrm>
          <a:custGeom>
            <a:pathLst>
              <a:path extrusionOk="0" h="120000" w="120000">
                <a:moveTo>
                  <a:pt x="105134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109629"/>
                </a:lnTo>
                <a:lnTo>
                  <a:pt x="105134" y="109629"/>
                </a:lnTo>
                <a:lnTo>
                  <a:pt x="105134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</p:sp>
      <p:sp>
        <p:nvSpPr>
          <p:cNvPr id="42" name="Shape 42" title="Crop Mark"/>
          <p:cNvSpPr/>
          <p:nvPr/>
        </p:nvSpPr>
        <p:spPr>
          <a:xfrm>
            <a:off x="6113971" y="1685651"/>
            <a:ext cx="2456260" cy="4408488"/>
          </a:xfrm>
          <a:custGeom>
            <a:pathLst>
              <a:path extrusionOk="0" h="120000" w="120000">
                <a:moveTo>
                  <a:pt x="105134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109629"/>
                </a:lnTo>
                <a:lnTo>
                  <a:pt x="105134" y="109629"/>
                </a:lnTo>
                <a:lnTo>
                  <a:pt x="10513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ación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1028700" y="685800"/>
            <a:ext cx="7200900" cy="1485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89000"/>
              </a:lnSpc>
              <a:spcBef>
                <a:spcPts val="0"/>
              </a:spcBef>
              <a:buClr>
                <a:schemeClr val="dk2"/>
              </a:buClr>
              <a:buFont typeface="Source Sans Pro"/>
              <a:buNone/>
              <a:defRPr b="0" i="0" sz="4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1028700" y="2340230"/>
            <a:ext cx="33358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Sans Pro"/>
              <a:buNone/>
              <a:defRPr b="0" i="0" sz="2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342900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b="1" i="1" sz="15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685800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b="1" i="0" sz="135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028700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b="1" i="1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371600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b="1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1714500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b="1" i="1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057400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b="1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2400300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b="1" i="1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2743200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b="1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2" type="body"/>
          </p:nvPr>
        </p:nvSpPr>
        <p:spPr>
          <a:xfrm>
            <a:off x="1028700" y="3305207"/>
            <a:ext cx="3335839" cy="256219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7048" lvl="0" marL="384048" marR="0" rtl="0" algn="l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b="0" i="0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257048" lvl="1" marL="38404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b="0" i="1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269748" lvl="2" marL="38404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b="0" i="0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269748" lvl="3" marL="38404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b="0" i="1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282448" lvl="4" marL="38404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b="0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282448" lvl="5" marL="38404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b="0" i="1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295148" lvl="6" marL="38404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b="0" i="0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295148" lvl="7" marL="38404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b="0" i="1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295148" lvl="8" marL="38404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b="0" i="0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3" type="body"/>
          </p:nvPr>
        </p:nvSpPr>
        <p:spPr>
          <a:xfrm>
            <a:off x="4893760" y="2349753"/>
            <a:ext cx="33358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Sans Pro"/>
              <a:buNone/>
              <a:defRPr b="0" i="0" sz="2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342900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b="1" i="1" sz="15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685800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b="1" i="0" sz="135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028700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b="1" i="1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371600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b="1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1714500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b="1" i="1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057400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b="1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2400300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b="1" i="1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2743200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b="1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4" type="body"/>
          </p:nvPr>
        </p:nvSpPr>
        <p:spPr>
          <a:xfrm>
            <a:off x="4893760" y="3305207"/>
            <a:ext cx="3335840" cy="256219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7048" lvl="0" marL="384048" marR="0" rtl="0" algn="l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b="0" i="0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257048" lvl="1" marL="38404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b="0" i="1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269748" lvl="2" marL="38404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b="0" i="0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269748" lvl="3" marL="38404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b="0" i="1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282448" lvl="4" marL="38404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b="0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282448" lvl="5" marL="38404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b="0" i="1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295148" lvl="6" marL="38404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b="0" i="0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295148" lvl="7" marL="38404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b="0" i="1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295148" lvl="8" marL="38404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b="0" i="0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1042987" y="6453385"/>
            <a:ext cx="903428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2170173" y="6453385"/>
            <a:ext cx="4710623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104552" y="6453385"/>
            <a:ext cx="1197219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Solo el título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1028700" y="685800"/>
            <a:ext cx="7200900" cy="1485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89000"/>
              </a:lnSpc>
              <a:spcBef>
                <a:spcPts val="0"/>
              </a:spcBef>
              <a:buClr>
                <a:schemeClr val="dk2"/>
              </a:buClr>
              <a:buFont typeface="Source Sans Pro"/>
              <a:buNone/>
              <a:defRPr b="0" i="0" sz="4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4" name="Shape 54"/>
          <p:cNvSpPr txBox="1"/>
          <p:nvPr>
            <p:ph idx="10" type="dt"/>
          </p:nvPr>
        </p:nvSpPr>
        <p:spPr>
          <a:xfrm>
            <a:off x="1042987" y="6453385"/>
            <a:ext cx="903428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1" type="ftr"/>
          </p:nvPr>
        </p:nvSpPr>
        <p:spPr>
          <a:xfrm>
            <a:off x="2170173" y="6453385"/>
            <a:ext cx="4710623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7104552" y="6453385"/>
            <a:ext cx="1197219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En blanco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idx="10" type="dt"/>
          </p:nvPr>
        </p:nvSpPr>
        <p:spPr>
          <a:xfrm>
            <a:off x="1042987" y="6453385"/>
            <a:ext cx="903428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2170173" y="6453385"/>
            <a:ext cx="4710623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104552" y="6453385"/>
            <a:ext cx="1197219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ido con título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 title="Background Shape"/>
          <p:cNvSpPr/>
          <p:nvPr/>
        </p:nvSpPr>
        <p:spPr>
          <a:xfrm>
            <a:off x="0" y="375"/>
            <a:ext cx="3977640" cy="685762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3" name="Shape 63"/>
          <p:cNvSpPr txBox="1"/>
          <p:nvPr>
            <p:ph type="title"/>
          </p:nvPr>
        </p:nvSpPr>
        <p:spPr>
          <a:xfrm>
            <a:off x="542925" y="685800"/>
            <a:ext cx="2891790" cy="215788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84000"/>
              </a:lnSpc>
              <a:spcBef>
                <a:spcPts val="0"/>
              </a:spcBef>
              <a:buClr>
                <a:schemeClr val="dk2"/>
              </a:buClr>
              <a:buFont typeface="Source Sans Pro"/>
              <a:buNone/>
              <a:defRPr b="0" i="0" sz="4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4692014" y="685800"/>
            <a:ext cx="3909060" cy="5175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88798" lvl="0" marL="384048" marR="0" rtl="0" algn="l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b="0" i="0" sz="15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288798" lvl="1" marL="38404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b="0" i="1" sz="15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298323" lvl="2" marL="38404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96428"/>
              <a:buFont typeface="Source Sans Pro"/>
              <a:buChar char="■"/>
              <a:defRPr b="0" i="0" sz="135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298323" lvl="3" marL="38404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96428"/>
              <a:buFont typeface="Source Sans Pro"/>
              <a:buChar char="–"/>
              <a:defRPr b="0" i="1" sz="135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307848" lvl="4" marL="38404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307848" lvl="5" marL="38404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b="0" i="1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307848" lvl="6" marL="38404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307848" lvl="7" marL="38404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b="0" i="1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307848" lvl="8" marL="38404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2" type="body"/>
          </p:nvPr>
        </p:nvSpPr>
        <p:spPr>
          <a:xfrm>
            <a:off x="542925" y="2856343"/>
            <a:ext cx="2891790" cy="301105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Clr>
                <a:schemeClr val="dk2"/>
              </a:buClr>
              <a:buFont typeface="Source Sans Pro"/>
              <a:buNone/>
              <a:defRPr b="0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342900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b="0" i="1" sz="105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685800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b="0" i="0" sz="9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028700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b="0" i="1" sz="75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371600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b="0" i="0" sz="75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1714500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b="0" i="1" sz="75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057400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b="0" i="0" sz="75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2400300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b="0" i="1" sz="75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2743200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b="0" i="0" sz="75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0" type="dt"/>
          </p:nvPr>
        </p:nvSpPr>
        <p:spPr>
          <a:xfrm>
            <a:off x="542925" y="6453385"/>
            <a:ext cx="903428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1" type="ftr"/>
          </p:nvPr>
        </p:nvSpPr>
        <p:spPr>
          <a:xfrm>
            <a:off x="1654458" y="6453385"/>
            <a:ext cx="1780255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7412354" y="6453385"/>
            <a:ext cx="1197219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  <p:sp>
        <p:nvSpPr>
          <p:cNvPr id="69" name="Shape 69"/>
          <p:cNvSpPr/>
          <p:nvPr/>
        </p:nvSpPr>
        <p:spPr>
          <a:xfrm>
            <a:off x="3977639" y="375"/>
            <a:ext cx="171449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" name="Shape 70" title="Divider Bar"/>
          <p:cNvSpPr/>
          <p:nvPr/>
        </p:nvSpPr>
        <p:spPr>
          <a:xfrm>
            <a:off x="3977639" y="375"/>
            <a:ext cx="171449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Imagen con título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 title="Background Shape"/>
          <p:cNvSpPr/>
          <p:nvPr/>
        </p:nvSpPr>
        <p:spPr>
          <a:xfrm>
            <a:off x="0" y="375"/>
            <a:ext cx="3977640" cy="685762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3" name="Shape 73"/>
          <p:cNvSpPr txBox="1"/>
          <p:nvPr>
            <p:ph type="title"/>
          </p:nvPr>
        </p:nvSpPr>
        <p:spPr>
          <a:xfrm>
            <a:off x="542925" y="685800"/>
            <a:ext cx="2891790" cy="215788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84000"/>
              </a:lnSpc>
              <a:spcBef>
                <a:spcPts val="0"/>
              </a:spcBef>
              <a:buClr>
                <a:schemeClr val="dk2"/>
              </a:buClr>
              <a:buFont typeface="Source Sans Pro"/>
              <a:buNone/>
              <a:defRPr b="0" i="0" sz="4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4" name="Shape 74"/>
          <p:cNvSpPr/>
          <p:nvPr>
            <p:ph idx="2" type="pic"/>
          </p:nvPr>
        </p:nvSpPr>
        <p:spPr>
          <a:xfrm>
            <a:off x="4149089" y="0"/>
            <a:ext cx="4994910" cy="6857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b="0" i="0" sz="15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342900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b="0" i="1" sz="15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685800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b="0" i="0" sz="15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028700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b="0" i="1" sz="15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371600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b="0" i="0" sz="15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1714500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b="0" i="1" sz="15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057400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b="0" i="0" sz="15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2400300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b="0" i="1" sz="15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2743200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b="0" i="0" sz="15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542925" y="2855967"/>
            <a:ext cx="2891790" cy="301143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Clr>
                <a:schemeClr val="dk2"/>
              </a:buClr>
              <a:buFont typeface="Source Sans Pro"/>
              <a:buNone/>
              <a:defRPr b="0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342900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b="0" i="1" sz="105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685800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b="0" i="0" sz="9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028700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b="0" i="1" sz="75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371600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b="0" i="0" sz="75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1714500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b="0" i="1" sz="75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057400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b="0" i="0" sz="75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2400300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b="0" i="1" sz="75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2743200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b="0" i="0" sz="75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0" type="dt"/>
          </p:nvPr>
        </p:nvSpPr>
        <p:spPr>
          <a:xfrm>
            <a:off x="542925" y="6453385"/>
            <a:ext cx="903428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1" type="ftr"/>
          </p:nvPr>
        </p:nvSpPr>
        <p:spPr>
          <a:xfrm>
            <a:off x="1654458" y="6453385"/>
            <a:ext cx="1780255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7412354" y="6453385"/>
            <a:ext cx="1197219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  <p:sp>
        <p:nvSpPr>
          <p:cNvPr id="79" name="Shape 79"/>
          <p:cNvSpPr/>
          <p:nvPr/>
        </p:nvSpPr>
        <p:spPr>
          <a:xfrm>
            <a:off x="3977639" y="375"/>
            <a:ext cx="171449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0" name="Shape 80" title="Divider Bar"/>
          <p:cNvSpPr/>
          <p:nvPr/>
        </p:nvSpPr>
        <p:spPr>
          <a:xfrm>
            <a:off x="3977639" y="375"/>
            <a:ext cx="171449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1028700" y="685800"/>
            <a:ext cx="7200900" cy="1485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89000"/>
              </a:lnSpc>
              <a:spcBef>
                <a:spcPts val="0"/>
              </a:spcBef>
              <a:buClr>
                <a:schemeClr val="dk2"/>
              </a:buClr>
              <a:buFont typeface="Source Sans Pro"/>
              <a:buNone/>
              <a:defRPr b="0" i="0" sz="4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1028700" y="2286000"/>
            <a:ext cx="7200900" cy="3581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7048" lvl="0" marL="384048" marR="0" rtl="0" algn="l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b="0" i="0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257048" lvl="1" marL="38404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b="0" i="1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269748" lvl="2" marL="38404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b="0" i="0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269748" lvl="3" marL="38404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b="0" i="1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282448" lvl="4" marL="38404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b="0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282448" lvl="5" marL="38404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b="0" i="1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295148" lvl="6" marL="38404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b="0" i="0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295148" lvl="7" marL="38404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b="0" i="1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295148" lvl="8" marL="38404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b="0" i="0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1042987" y="6453385"/>
            <a:ext cx="903428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2170173" y="6453385"/>
            <a:ext cx="4710623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104552" y="6453385"/>
            <a:ext cx="1197219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  <p:sp>
        <p:nvSpPr>
          <p:cNvPr id="11" name="Shape 11"/>
          <p:cNvSpPr/>
          <p:nvPr/>
        </p:nvSpPr>
        <p:spPr>
          <a:xfrm>
            <a:off x="358570" y="375"/>
            <a:ext cx="171449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 title="Side bar"/>
          <p:cNvSpPr/>
          <p:nvPr/>
        </p:nvSpPr>
        <p:spPr>
          <a:xfrm>
            <a:off x="358570" y="375"/>
            <a:ext cx="171449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brunner.cl/" TargetMode="External"/><Relationship Id="rId4" Type="http://schemas.openxmlformats.org/officeDocument/2006/relationships/image" Target="../media/image00.png"/><Relationship Id="rId5" Type="http://schemas.openxmlformats.org/officeDocument/2006/relationships/image" Target="../media/image0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ctrTitle"/>
          </p:nvPr>
        </p:nvSpPr>
        <p:spPr>
          <a:xfrm>
            <a:off x="1436345" y="1788453"/>
            <a:ext cx="6270921" cy="20982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9000"/>
              </a:lnSpc>
              <a:spcBef>
                <a:spcPts val="0"/>
              </a:spcBef>
              <a:buClr>
                <a:schemeClr val="dk2"/>
              </a:buClr>
              <a:buSzPct val="25000"/>
              <a:buFont typeface="Source Sans Pro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DESAFÍOS DE GESTIÓN UNIVERSITARIA - SIGLO XXI</a:t>
            </a:r>
          </a:p>
        </p:txBody>
      </p:sp>
      <p:sp>
        <p:nvSpPr>
          <p:cNvPr id="98" name="Shape 98"/>
          <p:cNvSpPr txBox="1"/>
          <p:nvPr>
            <p:ph idx="1" type="subTitle"/>
          </p:nvPr>
        </p:nvSpPr>
        <p:spPr>
          <a:xfrm>
            <a:off x="2009930" y="3956280"/>
            <a:ext cx="5123754" cy="10862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Sans Pro"/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José Joaquín Brunner</a:t>
            </a:r>
          </a:p>
          <a:p>
            <a:pPr indent="0" lvl="0" marL="0" marR="0" rtl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Sans Pro"/>
              <a:buNone/>
            </a:pPr>
            <a:r>
              <a:rPr b="0" i="0" lang="en-US" sz="1800" u="sng" cap="none" strike="noStrike">
                <a:solidFill>
                  <a:schemeClr val="hlink"/>
                </a:solidFill>
                <a:latin typeface="Source Sans Pro"/>
                <a:ea typeface="Source Sans Pro"/>
                <a:cs typeface="Source Sans Pro"/>
                <a:sym typeface="Source Sans Pro"/>
                <a:hlinkClick r:id="rId3"/>
              </a:rPr>
              <a:t>www.brunner.cl</a:t>
            </a:r>
          </a:p>
          <a:p>
            <a:pPr indent="0" lvl="0" marL="0" marR="0" rtl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Sans Pro"/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22 de septiembre de 2016</a:t>
            </a:r>
          </a:p>
        </p:txBody>
      </p:sp>
      <p:pic>
        <p:nvPicPr>
          <p:cNvPr descr="Captura de pantalla 2014-04-21 a la(s) 10.02.13.png" id="99" name="Shape 9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69716" y="5281121"/>
            <a:ext cx="2179983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Shape 10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457380" y="394012"/>
            <a:ext cx="2057633" cy="75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1028699" y="685800"/>
            <a:ext cx="7796791" cy="1485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89000"/>
              </a:lnSpc>
              <a:spcBef>
                <a:spcPts val="0"/>
              </a:spcBef>
              <a:buClr>
                <a:schemeClr val="dk2"/>
              </a:buClr>
              <a:buSzPct val="25000"/>
              <a:buFont typeface="Source Sans Pro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Contexto básico</a:t>
            </a:r>
          </a:p>
        </p:txBody>
      </p:sp>
      <p:graphicFrame>
        <p:nvGraphicFramePr>
          <p:cNvPr id="106" name="Shape 106"/>
          <p:cNvGraphicFramePr/>
          <p:nvPr/>
        </p:nvGraphicFramePr>
        <p:xfrm>
          <a:off x="4276435" y="22860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{1CAD0039-EBA0-44A0-B996-9AF98D3210F7}</a:tableStyleId>
              </a:tblPr>
              <a:tblGrid>
                <a:gridCol w="649875"/>
                <a:gridCol w="649875"/>
                <a:gridCol w="649875"/>
                <a:gridCol w="649875"/>
                <a:gridCol w="649875"/>
                <a:gridCol w="649875"/>
                <a:gridCol w="649875"/>
              </a:tblGrid>
              <a:tr h="210125">
                <a:tc gridSpan="7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i="0" lang="en-US" sz="9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Latinoamérica: Instituciones de educación superior por tipo y categorías, alrededor de 2010</a:t>
                      </a:r>
                    </a:p>
                  </a:txBody>
                  <a:tcPr marT="0" marB="0" marR="0" marL="0" anchor="b"/>
                </a:tc>
                <a:tc hMerge="1"/>
                <a:tc hMerge="1"/>
                <a:tc hMerge="1"/>
                <a:tc hMerge="1"/>
                <a:tc hMerge="1"/>
                <a:tc hMerge="1"/>
              </a:tr>
              <a:tr h="2124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b="0" i="0" sz="9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/>
                </a:tc>
                <a:tc gridSpan="3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Universidades</a:t>
                      </a:r>
                    </a:p>
                  </a:txBody>
                  <a:tcPr marT="0" marB="0" marR="0" marL="0" anchor="b"/>
                </a:tc>
                <a:tc hMerge="1"/>
                <a:tc hMerge="1"/>
                <a:tc gridSpan="3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IES no-universitarias</a:t>
                      </a:r>
                    </a:p>
                  </a:txBody>
                  <a:tcPr marT="0" marB="0" marR="0" marL="0" anchor="b"/>
                </a:tc>
                <a:tc hMerge="1"/>
                <a:tc hMerge="1"/>
              </a:tr>
              <a:tr h="1570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Públicas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Privadas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Públicas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Privadas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</a:t>
                      </a:r>
                    </a:p>
                  </a:txBody>
                  <a:tcPr marT="0" marB="0" marR="0" marL="0" anchor="b"/>
                </a:tc>
              </a:tr>
              <a:tr h="1939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Argentina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55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60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115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917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1175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2092</a:t>
                      </a:r>
                    </a:p>
                  </a:txBody>
                  <a:tcPr marT="0" marB="0" marR="0" marL="0" anchor="b"/>
                </a:tc>
              </a:tr>
              <a:tr h="1939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Bolivia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68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85</a:t>
                      </a:r>
                    </a:p>
                  </a:txBody>
                  <a:tcPr marT="0" marB="0" marR="0" marL="0" anchor="b"/>
                </a:tc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313</a:t>
                      </a:r>
                    </a:p>
                  </a:txBody>
                  <a:tcPr marT="0" marB="0" marR="0" marL="0" anchor="b"/>
                </a:tc>
                <a:tc h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313</a:t>
                      </a:r>
                    </a:p>
                  </a:txBody>
                  <a:tcPr marT="0" marB="0" marR="0" marL="0" anchor="b"/>
                </a:tc>
              </a:tr>
              <a:tr h="1939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Brasil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86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186</a:t>
                      </a:r>
                    </a:p>
                  </a:txBody>
                  <a:tcPr marT="0" marB="0" marR="0" marL="0" anchor="b"/>
                </a:tc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2.128</a:t>
                      </a:r>
                    </a:p>
                  </a:txBody>
                  <a:tcPr marT="0" marB="0" marR="0" marL="0" anchor="b"/>
                </a:tc>
                <a:tc h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2.128</a:t>
                      </a:r>
                    </a:p>
                  </a:txBody>
                  <a:tcPr marT="0" marB="0" marR="0" marL="0" anchor="b"/>
                </a:tc>
              </a:tr>
              <a:tr h="1570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Chile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44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60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103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103</a:t>
                      </a:r>
                    </a:p>
                  </a:txBody>
                  <a:tcPr marT="0" marB="0" marR="0" marL="0" anchor="b"/>
                </a:tc>
              </a:tr>
              <a:tr h="1755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Colombia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81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282</a:t>
                      </a:r>
                    </a:p>
                  </a:txBody>
                  <a:tcPr marT="0" marB="0" marR="0" marL="0" anchor="b"/>
                </a:tc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93</a:t>
                      </a:r>
                    </a:p>
                  </a:txBody>
                  <a:tcPr marT="0" marB="0" marR="0" marL="0" anchor="b"/>
                </a:tc>
                <a:tc h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93</a:t>
                      </a:r>
                    </a:p>
                  </a:txBody>
                  <a:tcPr marT="0" marB="0" marR="0" marL="0" anchor="b"/>
                </a:tc>
              </a:tr>
              <a:tr h="1570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Costa Rica 3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50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55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</a:t>
                      </a:r>
                    </a:p>
                  </a:txBody>
                  <a:tcPr marT="0" marB="0" marR="0" marL="0" anchor="b"/>
                </a:tc>
              </a:tr>
              <a:tr h="1755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Cuba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67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67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…</a:t>
                      </a:r>
                    </a:p>
                  </a:txBody>
                  <a:tcPr marT="0" marB="0" marR="0" marL="0" anchor="b"/>
                </a:tc>
              </a:tr>
              <a:tr h="1755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Ecuador 1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42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71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…</a:t>
                      </a:r>
                    </a:p>
                  </a:txBody>
                  <a:tcPr marT="0" marB="0" marR="0" marL="0" anchor="b"/>
                </a:tc>
              </a:tr>
              <a:tr h="1662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 Salvador 3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…</a:t>
                      </a:r>
                    </a:p>
                  </a:txBody>
                  <a:tcPr marT="0" marB="0" marR="0" marL="0" anchor="b"/>
                </a:tc>
              </a:tr>
              <a:tr h="1477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Guatemala 3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…</a:t>
                      </a:r>
                    </a:p>
                  </a:txBody>
                  <a:tcPr marT="0" marB="0" marR="0" marL="0" anchor="b"/>
                </a:tc>
              </a:tr>
              <a:tr h="1662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Honduras 3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…</a:t>
                      </a:r>
                    </a:p>
                  </a:txBody>
                  <a:tcPr marT="0" marB="0" marR="0" marL="0" anchor="b"/>
                </a:tc>
              </a:tr>
              <a:tr h="1293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México 2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579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1.556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2.135</a:t>
                      </a:r>
                    </a:p>
                  </a:txBody>
                  <a:tcPr marT="0" marB="0" marR="0" marL="0" anchor="b"/>
                </a:tc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</a:p>
                  </a:txBody>
                  <a:tcPr marT="0" marB="0" marR="0" marL="0" anchor="b"/>
                </a:tc>
                <a:tc h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</a:p>
                  </a:txBody>
                  <a:tcPr marT="0" marB="0" marR="0" marL="0" anchor="b"/>
                </a:tc>
              </a:tr>
              <a:tr h="1399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Nicaragua 3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48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52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…</a:t>
                      </a:r>
                    </a:p>
                  </a:txBody>
                  <a:tcPr marT="0" marB="0" marR="0" marL="0" anchor="b"/>
                </a:tc>
              </a:tr>
              <a:tr h="1385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Panamá 3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36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41</a:t>
                      </a:r>
                    </a:p>
                  </a:txBody>
                  <a:tcPr marT="0" marB="0" marR="0" marL="0" anchor="b"/>
                </a:tc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39</a:t>
                      </a:r>
                    </a:p>
                  </a:txBody>
                  <a:tcPr marT="0" marB="0" marR="0" marL="0" anchor="b"/>
                </a:tc>
                <a:tc h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39</a:t>
                      </a:r>
                    </a:p>
                  </a:txBody>
                  <a:tcPr marT="0" marB="0" marR="0" marL="0" anchor="b"/>
                </a:tc>
              </a:tr>
              <a:tr h="1570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Paraguay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72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87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48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118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166</a:t>
                      </a:r>
                    </a:p>
                  </a:txBody>
                  <a:tcPr marT="0" marB="0" marR="0" marL="0" anchor="b"/>
                </a:tc>
              </a:tr>
              <a:tr h="1477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Peru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35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65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924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196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1120</a:t>
                      </a:r>
                    </a:p>
                  </a:txBody>
                  <a:tcPr marT="0" marB="0" marR="0" marL="0" anchor="b"/>
                </a:tc>
              </a:tr>
              <a:tr h="2032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R. Dominicana</a:t>
                      </a:r>
                    </a:p>
                  </a:txBody>
                  <a:tcPr marT="0" marB="0" marR="0" marL="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33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</a:p>
                  </a:txBody>
                  <a:tcPr marT="0" marB="0" marR="0" marL="0" anchor="b"/>
                </a:tc>
              </a:tr>
              <a:tr h="1477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Uruguay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</a:p>
                  </a:txBody>
                  <a:tcPr marT="0" marB="0" marR="0" marL="0" anchor="b"/>
                </a:tc>
              </a:tr>
              <a:tr h="1570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Venezuela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33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58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42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70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112</a:t>
                      </a:r>
                    </a:p>
                  </a:txBody>
                  <a:tcPr marT="0" marB="0" marR="0" marL="0" anchor="b"/>
                </a:tc>
              </a:tr>
              <a:tr h="1570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1.052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2.450</a:t>
                      </a:r>
                    </a:p>
                  </a:txBody>
                  <a:tcPr marT="0" marB="0" marR="0" marL="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3.502</a:t>
                      </a:r>
                    </a:p>
                  </a:txBody>
                  <a:tcPr marT="0" marB="0" marR="0" marL="0" anchor="b"/>
                </a:tc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T="0" marB="0" marR="0" marL="0" anchor="b"/>
                </a:tc>
                <a:tc h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6.235</a:t>
                      </a:r>
                    </a:p>
                  </a:txBody>
                  <a:tcPr marT="0" marB="0" marR="0" marL="0" anchor="b"/>
                </a:tc>
              </a:tr>
            </a:tbl>
          </a:graphicData>
        </a:graphic>
      </p:graphicFrame>
      <p:pic>
        <p:nvPicPr>
          <p:cNvPr id="107" name="Shape 10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28700" y="2286000"/>
            <a:ext cx="3335337" cy="3581399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Shape 108"/>
          <p:cNvSpPr txBox="1"/>
          <p:nvPr/>
        </p:nvSpPr>
        <p:spPr>
          <a:xfrm>
            <a:off x="1717963" y="6264562"/>
            <a:ext cx="1511247" cy="276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UIS, Banco de Datos</a:t>
            </a:r>
          </a:p>
        </p:txBody>
      </p:sp>
      <p:sp>
        <p:nvSpPr>
          <p:cNvPr id="109" name="Shape 109"/>
          <p:cNvSpPr txBox="1"/>
          <p:nvPr/>
        </p:nvSpPr>
        <p:spPr>
          <a:xfrm>
            <a:off x="4123150" y="6359142"/>
            <a:ext cx="4855625" cy="461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2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Brunner y Ferrada, Educación Superior en Iberoamérica – Informe 2011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2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1,2 y 3: Refiere a fuentes distintas y diversas.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1028700" y="685800"/>
            <a:ext cx="7200900" cy="1485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89000"/>
              </a:lnSpc>
              <a:spcBef>
                <a:spcPts val="0"/>
              </a:spcBef>
              <a:buClr>
                <a:schemeClr val="dk2"/>
              </a:buClr>
              <a:buSzPct val="25000"/>
              <a:buFont typeface="Source Sans Pro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Contexto (1)</a:t>
            </a:r>
          </a:p>
        </p:txBody>
      </p:sp>
      <p:sp>
        <p:nvSpPr>
          <p:cNvPr id="115" name="Shape 115"/>
          <p:cNvSpPr/>
          <p:nvPr/>
        </p:nvSpPr>
        <p:spPr>
          <a:xfrm>
            <a:off x="1019463" y="1565562"/>
            <a:ext cx="7200900" cy="864107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989993"/>
              </a:gs>
              <a:gs pos="50000">
                <a:srgbClr val="8C8D85"/>
              </a:gs>
              <a:gs pos="100000">
                <a:srgbClr val="7B7B74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Instituciones devienen organizaciones</a:t>
            </a:r>
          </a:p>
        </p:txBody>
      </p:sp>
      <p:sp>
        <p:nvSpPr>
          <p:cNvPr id="116" name="Shape 116"/>
          <p:cNvSpPr/>
          <p:nvPr/>
        </p:nvSpPr>
        <p:spPr>
          <a:xfrm>
            <a:off x="1019463" y="2559286"/>
            <a:ext cx="7200900" cy="864107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989993"/>
              </a:gs>
              <a:gs pos="50000">
                <a:srgbClr val="8C8D85"/>
              </a:gs>
              <a:gs pos="100000">
                <a:srgbClr val="7B7B74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Organizaciones académicas diferenciadas horizontal y verticalmente</a:t>
            </a:r>
          </a:p>
        </p:txBody>
      </p:sp>
      <p:sp>
        <p:nvSpPr>
          <p:cNvPr id="117" name="Shape 117"/>
          <p:cNvSpPr/>
          <p:nvPr/>
        </p:nvSpPr>
        <p:spPr>
          <a:xfrm>
            <a:off x="1019463" y="3553010"/>
            <a:ext cx="7200900" cy="86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114300" lvl="1" marL="114300" marR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Source Sans Pro"/>
              <a:buChar char="•"/>
            </a:pPr>
            <a:r>
              <a:rPr b="0" i="1" lang="en-US" sz="1800" u="sng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Horizontalmente</a:t>
            </a:r>
            <a:r>
              <a:rPr b="0" i="1" lang="en-US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: proliferan unidades de todo tipo: cursos, programas, especialidades, centros, unidades de vinculación</a:t>
            </a:r>
          </a:p>
          <a:p>
            <a:pPr indent="-114300" lvl="1" marL="114300" marR="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Source Sans Pro"/>
              <a:buChar char="•"/>
            </a:pPr>
            <a:r>
              <a:rPr b="0" i="1" lang="en-US" sz="1800" u="sng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Verticalmente</a:t>
            </a:r>
            <a:r>
              <a:rPr b="0" i="1" lang="en-US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: proliferan niveles desde individuos/ estamentos; base, departamental y carreras; intermedio, facultades; superior: instancias directivas académicas y administrativas. Asimismo: pregrado, grado, posgrado </a:t>
            </a:r>
          </a:p>
        </p:txBody>
      </p:sp>
      <p:sp>
        <p:nvSpPr>
          <p:cNvPr id="118" name="Shape 118"/>
          <p:cNvSpPr/>
          <p:nvPr/>
        </p:nvSpPr>
        <p:spPr>
          <a:xfrm>
            <a:off x="1019463" y="4546735"/>
            <a:ext cx="7200900" cy="864107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989993"/>
              </a:gs>
              <a:gs pos="50000">
                <a:srgbClr val="8C8D85"/>
              </a:gs>
              <a:gs pos="100000">
                <a:srgbClr val="7B7B74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Peculiaridades de organizaciones académicas</a:t>
            </a:r>
          </a:p>
        </p:txBody>
      </p:sp>
      <p:sp>
        <p:nvSpPr>
          <p:cNvPr id="119" name="Shape 119"/>
          <p:cNvSpPr/>
          <p:nvPr/>
        </p:nvSpPr>
        <p:spPr>
          <a:xfrm>
            <a:off x="1019463" y="5540458"/>
            <a:ext cx="7200900" cy="86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114300" lvl="1" marL="114300" marR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Source Sans Pro"/>
              <a:buChar char="•"/>
            </a:pPr>
            <a:r>
              <a:rPr b="0" i="1" lang="en-US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Autoridad fundada en la base (bottom heavy)</a:t>
            </a:r>
          </a:p>
          <a:p>
            <a:pPr indent="-114300" lvl="1" marL="114300" marR="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Source Sans Pro"/>
              <a:buChar char="•"/>
            </a:pPr>
            <a:r>
              <a:rPr b="0" i="1" lang="en-US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Unidades sueltamente acopladas</a:t>
            </a:r>
          </a:p>
          <a:p>
            <a:pPr indent="-114300" lvl="1" marL="114300" marR="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Source Sans Pro"/>
              <a:buChar char="•"/>
            </a:pPr>
            <a:r>
              <a:rPr b="0" i="1" lang="en-US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Redundancia</a:t>
            </a:r>
          </a:p>
          <a:p>
            <a:pPr indent="-114300" lvl="1" marL="114300" marR="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Source Sans Pro"/>
              <a:buChar char="•"/>
            </a:pPr>
            <a:r>
              <a:rPr b="0" i="1" lang="en-US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Culturas de institución, organizaciones, tribus disciplinarias</a:t>
            </a:r>
          </a:p>
          <a:p>
            <a:pPr indent="-114300" lvl="1" marL="114300" marR="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Source Sans Pro"/>
              <a:buChar char="•"/>
            </a:pPr>
            <a:r>
              <a:rPr b="0" i="1" lang="en-US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Tensiones entre poder académico y gerencial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1028700" y="685800"/>
            <a:ext cx="7200900" cy="1485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89000"/>
              </a:lnSpc>
              <a:spcBef>
                <a:spcPts val="0"/>
              </a:spcBef>
              <a:buClr>
                <a:schemeClr val="dk2"/>
              </a:buClr>
              <a:buSzPct val="25000"/>
              <a:buFont typeface="Source Sans Pro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Contexto (2)</a:t>
            </a:r>
          </a:p>
        </p:txBody>
      </p:sp>
      <p:sp>
        <p:nvSpPr>
          <p:cNvPr id="125" name="Shape 125"/>
          <p:cNvSpPr/>
          <p:nvPr/>
        </p:nvSpPr>
        <p:spPr>
          <a:xfrm>
            <a:off x="1028700" y="2286000"/>
            <a:ext cx="3335337" cy="400239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989993"/>
              </a:gs>
              <a:gs pos="50000">
                <a:srgbClr val="8C8D85"/>
              </a:gs>
              <a:gs pos="100000">
                <a:srgbClr val="7B7B74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Entorno político-normativo cambiante, exigente, nuevas regulaciones, </a:t>
            </a:r>
            <a:r>
              <a:rPr i="1" lang="en-US" sz="18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accountability</a:t>
            </a:r>
            <a:r>
              <a:rPr lang="en-US" sz="18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, nuevo contrato con el Estado</a:t>
            </a:r>
          </a:p>
        </p:txBody>
      </p:sp>
      <p:sp>
        <p:nvSpPr>
          <p:cNvPr id="126" name="Shape 126"/>
          <p:cNvSpPr/>
          <p:nvPr/>
        </p:nvSpPr>
        <p:spPr>
          <a:xfrm>
            <a:off x="1028700" y="2746275"/>
            <a:ext cx="3335337" cy="400239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989993"/>
              </a:gs>
              <a:gs pos="50000">
                <a:srgbClr val="8C8D85"/>
              </a:gs>
              <a:gs pos="100000">
                <a:srgbClr val="7B7B74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i="0" lang="en-US" sz="18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Entorno socio-económico y cultural ‘turbulento’: el fenómeno del </a:t>
            </a:r>
            <a:r>
              <a:rPr i="1" lang="en-US" sz="18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academic capitalism</a:t>
            </a:r>
            <a:r>
              <a:rPr i="0" lang="en-US" sz="18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y las relaciones Universidad con el Estado, sociedad civil, mercados</a:t>
            </a:r>
          </a:p>
        </p:txBody>
      </p:sp>
      <p:sp>
        <p:nvSpPr>
          <p:cNvPr id="127" name="Shape 127"/>
          <p:cNvSpPr txBox="1"/>
          <p:nvPr>
            <p:ph idx="2" type="body"/>
          </p:nvPr>
        </p:nvSpPr>
        <p:spPr>
          <a:xfrm>
            <a:off x="4893760" y="1893455"/>
            <a:ext cx="3335840" cy="41840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84048" lvl="0" marL="384048" marR="0" rtl="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97368"/>
              <a:buFont typeface="Source Sans Pro"/>
              <a:buChar char="■"/>
            </a:pPr>
            <a:r>
              <a:rPr b="0" i="0" lang="en-US" sz="185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Sociedad civil y Estado esperan cada vez más de las universidades y demás IES</a:t>
            </a:r>
          </a:p>
          <a:p>
            <a:pPr indent="-384048" lvl="0" marL="384048" marR="0" rtl="0" algn="l">
              <a:lnSpc>
                <a:spcPct val="8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97368"/>
              <a:buFont typeface="Source Sans Pro"/>
              <a:buChar char="■"/>
            </a:pPr>
            <a:r>
              <a:rPr b="0" i="0" lang="en-US" sz="185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Discurso las transforma en piezas vitales del desarrollo, movilidad social, integración,  competitividad, internacionalización</a:t>
            </a:r>
          </a:p>
          <a:p>
            <a:pPr indent="-384048" lvl="0" marL="384048" marR="0" rtl="0" algn="l">
              <a:lnSpc>
                <a:spcPct val="8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97368"/>
              <a:buFont typeface="Source Sans Pro"/>
              <a:buChar char="■"/>
            </a:pPr>
            <a:r>
              <a:rPr b="0" i="0" lang="en-US" sz="185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Ambiente se vuelve más competitivo y exigente con multiplicación y diversificación de demandas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1028700" y="685800"/>
            <a:ext cx="7200900" cy="1485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89000"/>
              </a:lnSpc>
              <a:spcBef>
                <a:spcPts val="0"/>
              </a:spcBef>
              <a:buClr>
                <a:schemeClr val="dk2"/>
              </a:buClr>
              <a:buSzPct val="25000"/>
              <a:buFont typeface="Source Sans Pro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Revolución gerencial</a:t>
            </a:r>
          </a:p>
        </p:txBody>
      </p:sp>
      <p:sp>
        <p:nvSpPr>
          <p:cNvPr id="133" name="Shape 133"/>
          <p:cNvSpPr/>
          <p:nvPr/>
        </p:nvSpPr>
        <p:spPr>
          <a:xfrm>
            <a:off x="1037937" y="1579419"/>
            <a:ext cx="7200900" cy="864107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989993"/>
              </a:gs>
              <a:gs pos="50000">
                <a:srgbClr val="8C8D85"/>
              </a:gs>
              <a:gs pos="100000">
                <a:srgbClr val="7B7B74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Gestión adquiere centralidad estratégica: gerencialismo</a:t>
            </a:r>
          </a:p>
        </p:txBody>
      </p:sp>
      <p:sp>
        <p:nvSpPr>
          <p:cNvPr id="134" name="Shape 134"/>
          <p:cNvSpPr/>
          <p:nvPr/>
        </p:nvSpPr>
        <p:spPr>
          <a:xfrm>
            <a:off x="1037937" y="2573142"/>
            <a:ext cx="7200900" cy="864107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989993"/>
              </a:gs>
              <a:gs pos="50000">
                <a:srgbClr val="8C8D85"/>
              </a:gs>
              <a:gs pos="100000">
                <a:srgbClr val="7B7B74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Se profesionaliza crecientemente en todos los frentes:</a:t>
            </a:r>
          </a:p>
        </p:txBody>
      </p:sp>
      <p:sp>
        <p:nvSpPr>
          <p:cNvPr id="135" name="Shape 135"/>
          <p:cNvSpPr/>
          <p:nvPr/>
        </p:nvSpPr>
        <p:spPr>
          <a:xfrm>
            <a:off x="1037937" y="3566867"/>
            <a:ext cx="7200900" cy="86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114300" lvl="1" marL="114300" marR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Source Sans Pro"/>
              <a:buChar char="•"/>
            </a:pPr>
            <a:r>
              <a:rPr b="0" i="1" lang="en-US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Gobierno corporativo refuerza línea ejecutiva</a:t>
            </a:r>
          </a:p>
          <a:p>
            <a:pPr indent="-114300" lvl="1" marL="114300" marR="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Source Sans Pro"/>
              <a:buChar char="•"/>
            </a:pPr>
            <a:r>
              <a:rPr b="0" i="1" lang="en-US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Foco gerencial en RRHH: reclutamiento, carrera, evaluación</a:t>
            </a:r>
          </a:p>
          <a:p>
            <a:pPr indent="-114300" lvl="1" marL="114300" marR="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Source Sans Pro"/>
              <a:buChar char="•"/>
            </a:pPr>
            <a:r>
              <a:rPr b="0" i="1" lang="en-US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Foco en estudiantes: admisión, apoyos, actividades </a:t>
            </a:r>
          </a:p>
          <a:p>
            <a:pPr indent="-114300" lvl="1" marL="114300" marR="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Source Sans Pro"/>
              <a:buChar char="•"/>
            </a:pPr>
            <a:r>
              <a:rPr b="0" i="1" lang="en-US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Foco en funciones c/vez más complejas: docencia, investigación, tercera misión</a:t>
            </a:r>
          </a:p>
        </p:txBody>
      </p:sp>
      <p:sp>
        <p:nvSpPr>
          <p:cNvPr id="136" name="Shape 136"/>
          <p:cNvSpPr/>
          <p:nvPr/>
        </p:nvSpPr>
        <p:spPr>
          <a:xfrm>
            <a:off x="1037937" y="4560591"/>
            <a:ext cx="7200900" cy="864107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989993"/>
              </a:gs>
              <a:gs pos="50000">
                <a:srgbClr val="8C8D85"/>
              </a:gs>
              <a:gs pos="100000">
                <a:srgbClr val="7B7B74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Nacen nuevas funciones y se refuerzan otras:</a:t>
            </a:r>
          </a:p>
        </p:txBody>
      </p:sp>
      <p:sp>
        <p:nvSpPr>
          <p:cNvPr id="137" name="Shape 137"/>
          <p:cNvSpPr/>
          <p:nvPr/>
        </p:nvSpPr>
        <p:spPr>
          <a:xfrm>
            <a:off x="1037937" y="5554314"/>
            <a:ext cx="7200900" cy="86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114300" lvl="1" marL="114300" marR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Source Sans Pro"/>
              <a:buChar char="•"/>
            </a:pPr>
            <a:r>
              <a:rPr b="0" i="1" lang="en-US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Manejo económico y generación de un excedente</a:t>
            </a:r>
          </a:p>
          <a:p>
            <a:pPr indent="-114300" lvl="1" marL="114300" marR="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Source Sans Pro"/>
              <a:buChar char="•"/>
            </a:pPr>
            <a:r>
              <a:rPr b="0" i="1" lang="en-US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Aseguramiento interno de la calidad</a:t>
            </a:r>
          </a:p>
          <a:p>
            <a:pPr indent="-114300" lvl="1" marL="114300" marR="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Source Sans Pro"/>
              <a:buChar char="•"/>
            </a:pPr>
            <a:r>
              <a:rPr b="0" i="1" lang="en-US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Análisis institucional e indicadores de todo tipo</a:t>
            </a:r>
          </a:p>
          <a:p>
            <a:pPr indent="-114300" lvl="1" marL="114300" marR="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Source Sans Pro"/>
              <a:buChar char="•"/>
            </a:pPr>
            <a:r>
              <a:rPr b="0" i="1" lang="en-US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Orientación hacia el empleo y la empleabilidad</a:t>
            </a:r>
          </a:p>
          <a:p>
            <a:pPr indent="-114300" lvl="1" marL="114300" marR="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Source Sans Pro"/>
              <a:buChar char="•"/>
            </a:pPr>
            <a:r>
              <a:rPr b="0" i="1" lang="en-US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Desarrollo de infraestructura y equipamiento</a:t>
            </a:r>
          </a:p>
          <a:p>
            <a:pPr indent="-114300" lvl="1" marL="114300" marR="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Source Sans Pro"/>
              <a:buChar char="•"/>
            </a:pPr>
            <a:r>
              <a:rPr b="0" i="1" lang="en-US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Administración servicios complejos: hospitales, bibliotecas, medios de comunicación, deporte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type="title"/>
          </p:nvPr>
        </p:nvSpPr>
        <p:spPr>
          <a:xfrm>
            <a:off x="1028700" y="685800"/>
            <a:ext cx="7200900" cy="1485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89000"/>
              </a:lnSpc>
              <a:spcBef>
                <a:spcPts val="0"/>
              </a:spcBef>
              <a:buClr>
                <a:schemeClr val="dk2"/>
              </a:buClr>
              <a:buSzPct val="25000"/>
              <a:buFont typeface="Source Sans Pro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Desafíos de la gestión</a:t>
            </a:r>
          </a:p>
        </p:txBody>
      </p:sp>
      <p:sp>
        <p:nvSpPr>
          <p:cNvPr id="143" name="Shape 143"/>
          <p:cNvSpPr/>
          <p:nvPr/>
        </p:nvSpPr>
        <p:spPr>
          <a:xfrm>
            <a:off x="2209380" y="1704108"/>
            <a:ext cx="4700991" cy="564118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989993"/>
              </a:gs>
              <a:gs pos="50000">
                <a:srgbClr val="8C8D85"/>
              </a:gs>
              <a:gs pos="100000">
                <a:srgbClr val="7B7B74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Gestión de la adaptación a un entorno ‘turbulento’: innovación y emprendimiento</a:t>
            </a:r>
          </a:p>
        </p:txBody>
      </p:sp>
      <p:sp>
        <p:nvSpPr>
          <p:cNvPr id="144" name="Shape 144"/>
          <p:cNvSpPr/>
          <p:nvPr/>
        </p:nvSpPr>
        <p:spPr>
          <a:xfrm>
            <a:off x="2209380" y="2352843"/>
            <a:ext cx="4700991" cy="564118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989993"/>
              </a:gs>
              <a:gs pos="50000">
                <a:srgbClr val="8C8D85"/>
              </a:gs>
              <a:gs pos="100000">
                <a:srgbClr val="7B7B74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Gestión del cambio interno: gobierno (liderazgo), </a:t>
            </a:r>
            <a:r>
              <a:rPr i="1" lang="en-US" sz="16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managerialismo </a:t>
            </a:r>
            <a:r>
              <a:rPr lang="en-US" sz="16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versus cultura académica</a:t>
            </a:r>
          </a:p>
        </p:txBody>
      </p:sp>
      <p:sp>
        <p:nvSpPr>
          <p:cNvPr id="145" name="Shape 145"/>
          <p:cNvSpPr/>
          <p:nvPr/>
        </p:nvSpPr>
        <p:spPr>
          <a:xfrm>
            <a:off x="2209380" y="3001580"/>
            <a:ext cx="4700991" cy="564118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989993"/>
              </a:gs>
              <a:gs pos="50000">
                <a:srgbClr val="8C8D85"/>
              </a:gs>
              <a:gs pos="100000">
                <a:srgbClr val="7B7B74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Gestión del tiempo: corto, mediano y largo. Planeamiento e inmediatez</a:t>
            </a:r>
          </a:p>
        </p:txBody>
      </p:sp>
      <p:sp>
        <p:nvSpPr>
          <p:cNvPr id="146" name="Shape 146"/>
          <p:cNvSpPr/>
          <p:nvPr/>
        </p:nvSpPr>
        <p:spPr>
          <a:xfrm>
            <a:off x="2209380" y="3650316"/>
            <a:ext cx="4700991" cy="564118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989993"/>
              </a:gs>
              <a:gs pos="50000">
                <a:srgbClr val="8C8D85"/>
              </a:gs>
              <a:gs pos="100000">
                <a:srgbClr val="7B7B74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Gestión de la pertinencia: competencias, empleabilidad, transferencia e impacto (mediciones)</a:t>
            </a:r>
          </a:p>
        </p:txBody>
      </p:sp>
      <p:sp>
        <p:nvSpPr>
          <p:cNvPr id="147" name="Shape 147"/>
          <p:cNvSpPr/>
          <p:nvPr/>
        </p:nvSpPr>
        <p:spPr>
          <a:xfrm>
            <a:off x="2209380" y="4299051"/>
            <a:ext cx="4700991" cy="564118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989993"/>
              </a:gs>
              <a:gs pos="50000">
                <a:srgbClr val="8C8D85"/>
              </a:gs>
              <a:gs pos="100000">
                <a:srgbClr val="7B7B74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Gestión de la calidad: evaluar, mejorar, innovar</a:t>
            </a:r>
          </a:p>
        </p:txBody>
      </p:sp>
      <p:sp>
        <p:nvSpPr>
          <p:cNvPr id="148" name="Shape 148"/>
          <p:cNvSpPr/>
          <p:nvPr/>
        </p:nvSpPr>
        <p:spPr>
          <a:xfrm>
            <a:off x="2209380" y="4947787"/>
            <a:ext cx="4700991" cy="564118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989993"/>
              </a:gs>
              <a:gs pos="50000">
                <a:srgbClr val="8C8D85"/>
              </a:gs>
              <a:gs pos="100000">
                <a:srgbClr val="7B7B74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Gestión de la productividad: riesgos del taylorismo e ISIficación</a:t>
            </a:r>
          </a:p>
        </p:txBody>
      </p:sp>
      <p:sp>
        <p:nvSpPr>
          <p:cNvPr id="149" name="Shape 149"/>
          <p:cNvSpPr/>
          <p:nvPr/>
        </p:nvSpPr>
        <p:spPr>
          <a:xfrm>
            <a:off x="2209380" y="5596523"/>
            <a:ext cx="4700991" cy="564118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989993"/>
              </a:gs>
              <a:gs pos="50000">
                <a:srgbClr val="8C8D85"/>
              </a:gs>
              <a:gs pos="100000">
                <a:srgbClr val="7B7B74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Gestión de la internacionalización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Recortar">
  <a:themeElements>
    <a:clrScheme name="Recortar">
      <a:dk1>
        <a:srgbClr val="000000"/>
      </a:dk1>
      <a:lt1>
        <a:srgbClr val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