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1" r:id="rId3"/>
    <p:sldMasterId id="2147483682" r:id="rId4"/>
    <p:sldMasterId id="2147483683" r:id="rId5"/>
    <p:sldMasterId id="2147483684" r:id="rId6"/>
    <p:sldMasterId id="2147483685" r:id="rId7"/>
    <p:sldMasterId id="214748368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y="6858000" cx="9144000"/>
  <p:notesSz cx="7010400" cy="9296400"/>
  <p:embeddedFontLst>
    <p:embeddedFont>
      <p:font typeface="Helvetica Neue"/>
      <p:regular r:id="rId36"/>
      <p:bold r:id="rId37"/>
      <p:italic r:id="rId38"/>
      <p:boldItalic r:id="rId39"/>
    </p:embeddedFont>
    <p:embeddedFont>
      <p:font typeface="Arial Black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Black-regular.fnt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5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8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7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937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 establecer relaciones de largo plazo. Esto es muy importante para generar competitividad empresarial y desarrollo regional.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 misión conjunta para la universidad y para Ecopetrol – ICP, es el parque de investigación y desarrollo tecnológico.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otro lado, a través de esta alianza podemos alcanzar una mayor alineación de los investigadores de la comunidad científica de la universidad con las oportunidades que representa la industria 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de esta manera potenciar las capacidades de la Universidad y Ecopetrol – ICP, para hacer investigación y desarrollo.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satisfactorio sería que ese aliado fuera la Universidad Industrial de Santander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Santander competitivo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Comisión Regional de Competitividad de Santander es el espacio de articulación entre el sector empresarial, la academia y las entidades públicas, junto con sus instituciones, para apoyar proyectos que mejoren la competitividad regional. Además, es el escenario que permite generar ideas y hacer seguimiento a los objetivos y metas que señale la región en materia de desarrollo económico, asegurando su continuidad.</a:t>
            </a:r>
            <a:b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una visión el 2032  para que Santander sea el departamento más competitivo del país,  identificado tres pilares estratégicos para impulsar el desarrollo económico de la región: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de Cluster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Formalización y Desarrollo Empresarial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Internacionalización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pilares se apoyan en cuatro líneas estratégicas, para hacer de Santander una región competitiva nacional e internacionalmente:</a:t>
            </a:r>
            <a:b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Infraestructura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Ciencia, Tecnología e Innovación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y Fortalecimiento Metropolitano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 Eficiente y Transparente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parque tecnólogico de Guatiguará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consolidación del Parque acelerará el desarrollo de un ecosistema de innovación de la región, suministrando espacios físicos que alberguen unidades de I+D y empresas incubadas, que permitan la transferencia tecnológica y la sinergia entre oferta de I+D y el sector  empresarial. </a:t>
            </a:r>
            <a:b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PTG enfoca su modelo de actuación en dos frentes: la intensificación del saber científico y tecnológico; y la articulación entre actores generadores de conocimiento y las empresas.</a:t>
            </a:r>
            <a:b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Parque Tecnológico Guatiguará cuenta hasta el moemento con 12 centros de investigación que trabajan con el sector productivo nacional, 3 de los principales Centros de Desarrollo Tecnológico - CDTs del país, el laboratorio de resonancia magnética nuclear de la UIS - RMN, el Edificio de Investigaciones de la UIS y está próxima a instalarse la Litoteca de la Agencia Nacional de Hidrocarburos - ANH.  </a:t>
            </a: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figura muestra de manera  esquemática el fortalecimiento esperado en la academia y grupos de investigación a partir de la consolidación de la alianza. Inicialmente se encuentran grupos de investigación pequeños con poca participación de estudiantes de pregrado, maestría y doctorado. A partir de la segunda representación, se  observa como los estudiantes empiezan a involucrarse en los distintos grupos de investigación y como  los  programas de maestría y doctorado empiezan a tener más oferta estudiantil. Para la tercera y cuarta imagen este proceso continúa, tanto así que todos los estudiantes están involucrados en grupos de investigación,  la cantidad de estudiantes vinculados a los postgrados es mayor,  y la necesidad  de conocimiento fortalecido  para el desarrollo de investigación aplicada a dado paso a la creación de otros programas académicos.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figura muestra de manera  esquemática el fortalecimiento esperado en la academia y grupos de investigación a partir de la consolidación de la alianza. Inicialmente se encuentran grupos de investigación pequeños con poca participación de estudiantes de pregrado, maestría y doctorado. A partir de la segunda representación, se  observa como los estudiantes empiezan a involucrarse en los distintos grupos de investigación y como  los  programas de maestría y doctorado empiezan a tener más oferta estudiantil. Para la tercera y cuarta imagen este proceso continúa, tanto así que todos los estudiantes están involucrados en grupos de investigación,  la cantidad de estudiantes vinculados a los postgrados es mayor,  y la necesidad  de conocimiento fortalecido  para el desarrollo de investigación aplicada a dado paso a la creación de otros programas académicos.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38 campos en producción, el centro de refinación mas grande del país y significativas redes de oleoducto,   Santander  es el tercer productor de petróleo a nivel nacional.  A pesar de ocupar esta posición y poseer instalaciones tan importantes para el país, en el sector industrial  especialmente, esta región es tecnológicamente dependiente. muchas instituciones tratan de incorporar dentro de sus planes de desarrollo la innovación y la generación de nuevas tecnologías, la falta de integridad eSomos la cuarta región en contribución al PIB nacional, con un 7.4%.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tenemos unas grandes obligaciones por resolver de tiempo atrás, como son el índice de pobreza de casi el 20% de la población en esa condición y un 22% de la población sin sus necesidades básicas satisfechas.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 logrado progresar en temas de ciencia, tecnología e innovación y hoy por hoy somos el cuarto departamento en capacidad de ciencia tecnología e innovación con dos universidades, siendo la UIS la universidad más importante y mayor nivel del departamento.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Contamos con mas de 200 grupos activos de investigación reconocidos, mas de 300 investigadores activos de acuerdo con cifras del 2014.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un desempleo razonablemente bajo para el país, casi el 8%, pero con grandes oportunidades de mejora para incorporar mucha más gente a la cadena productiva.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un nivel de industrialización relativamente bajo, donde la mayor planta industrial que tenemos en el departamento es la refinería de Barrancabermeja, que es a su vez la de mayor capacidad en el país y que tiene planes de expansión y de actualización tecnológica.     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ntre ellos y la débil relación  entre la sociedad, academia, estado y empresa ha generado el estancamiento en el desarrollo tecnologico  y progreso de la región. </a:t>
            </a: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b="0" i="0" lang="es-CO" sz="1200" u="none" cap="none" strike="noStrik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La grafica muestra la distribución del PIB para Santander. Para el 2014 según el informe entregado para la cámara de comercio Bucaramanga , el sector mas contribuyente fue la prestación de servicios con 28,3% seguido de la industria  con 22,5 %. Los sectores de menos aporte son la agricultura y la explotación minera. Bajo este contexto el sector de minas confromado por carbón, minerales metálicos y no metálicos constituye una oportunidad importante para la región y merece el desarrollo de estrategias que permitan hacerlo mas competitivo y eficiente. </a:t>
            </a: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diagnóstico de la capacidad regional destaca la falta de visión de largo plazo para el crecimiento económico, basado en la tecnología y el conocimiento.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una baja proporción, baja densidad de empresas de base tecnológica, una normativa compleja y un desarrollo incipiente en política de ciencia, tecnología e innovación, tanto a nivel del departamento como a nivel del país.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un bajo nivel de  especialización industrial y una baja orientación a las exportaciones.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Prácticamente todos los bienes que producimos en la economía regional son para el consumo local, regional o nacional.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exportaciones como región son muy bajas.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priorización y enfoque en los planes nacionales y regionales de desarrollo alrededor de industrias estratégicas.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una gran dispersión de esfuerzos, baja concentración, poco foco de los esfuerzo hacia industrias estratégicas con alto potencial de crecer o exportar.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nivel cultural, nuestra sociedad realmente tiene una apreciación insuficiente de lo que la investigación la ciencia, la tecnología y la innovación pueden aportar al crecimiento económico.</a:t>
            </a:r>
          </a:p>
          <a:p>
            <a:pPr indent="-171450" lvl="0" marL="17145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 que hay que resolver todos estos problemas culturales.</a:t>
            </a:r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414462" y="1162050"/>
            <a:ext cx="4181475" cy="3136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701039" y="4473892"/>
            <a:ext cx="5608319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0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0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iapositiva de títul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1"/>
            <a:ext cx="9144000" cy="686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Martín_Sánchez\Martín\15\Imagen_2015\Propuestas_PPT2015\4-3\plantillas_4-3_16-9-03.png" id="89" name="Shape 89"/>
          <p:cNvPicPr preferRelativeResize="0"/>
          <p:nvPr/>
        </p:nvPicPr>
        <p:blipFill/>
        <p:spPr>
          <a:xfrm>
            <a:off x="1" y="2437"/>
            <a:ext cx="9160634" cy="687103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2_En blanc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En blanc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2" type="sldNum"/>
          </p:nvPr>
        </p:nvSpPr>
        <p:spPr>
          <a:xfrm>
            <a:off x="0" y="6483160"/>
            <a:ext cx="43204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O" sz="7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En blanco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ítulo y objeto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495" lvl="0" marL="263896" marR="0" rtl="0" algn="l">
              <a:spcBef>
                <a:spcPts val="493"/>
              </a:spcBef>
              <a:buClr>
                <a:schemeClr val="dk1"/>
              </a:buClr>
              <a:buSzPct val="98520"/>
              <a:buFont typeface="Arial"/>
              <a:buChar char="•"/>
              <a:defRPr b="0" i="0" sz="2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2031" lvl="1" marL="571774" marR="0" rtl="0" algn="l">
              <a:spcBef>
                <a:spcPts val="431"/>
              </a:spcBef>
              <a:buClr>
                <a:schemeClr val="dk1"/>
              </a:buClr>
              <a:buSzPct val="97954"/>
              <a:buFont typeface="Arial"/>
              <a:buChar char="–"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868" lvl="2" marL="879653" marR="0" rtl="0" algn="l">
              <a:spcBef>
                <a:spcPts val="369"/>
              </a:spcBef>
              <a:buClr>
                <a:schemeClr val="dk1"/>
              </a:buClr>
              <a:buSzPct val="102611"/>
              <a:buFont typeface="Arial"/>
              <a:buChar char="•"/>
              <a:defRPr b="0" i="0" sz="18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9687" lvl="3" marL="1231514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–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648" lvl="4" marL="1583375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»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4909" lvl="5" marL="1935236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1170" lvl="6" marL="2287097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0131" lvl="7" marL="2638958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6393" lvl="8" marL="2990820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572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179511" y="6298814"/>
            <a:ext cx="971963" cy="28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500062" y="535782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5495" y="6309332"/>
            <a:ext cx="648071" cy="28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O" sz="84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Diapositiva de título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s-CO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ítulo y objeto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0" type="dt"/>
          </p:nvPr>
        </p:nvSpPr>
        <p:spPr>
          <a:xfrm>
            <a:off x="457200" y="6356355"/>
            <a:ext cx="213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1" y="6356355"/>
            <a:ext cx="213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8" name="Shape 108"/>
          <p:cNvSpPr txBox="1"/>
          <p:nvPr/>
        </p:nvSpPr>
        <p:spPr>
          <a:xfrm>
            <a:off x="4185735" y="6334135"/>
            <a:ext cx="773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75" lIns="70375" rIns="70375" tIns="351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2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9" name="Shape 109"/>
          <p:cNvSpPr/>
          <p:nvPr/>
        </p:nvSpPr>
        <p:spPr>
          <a:xfrm>
            <a:off x="1" y="6731614"/>
            <a:ext cx="9271131" cy="131554"/>
          </a:xfrm>
          <a:prstGeom prst="rect">
            <a:avLst/>
          </a:prstGeom>
          <a:solidFill>
            <a:srgbClr val="00423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Martín_Sánchez\Martín\Artes_Ilustraciones\ECP_Logo_Descargas\Illustrator\ECP_Iguanas\ECP_Iguana2\Copia de ECP_Iguana2_Color.png" id="110" name="Shape 110"/>
          <p:cNvPicPr preferRelativeResize="0"/>
          <p:nvPr/>
        </p:nvPicPr>
        <p:blipFill rotWithShape="1">
          <a:blip r:embed="rId2">
            <a:alphaModFix/>
          </a:blip>
          <a:srcRect b="0" l="0" r="57190" t="0"/>
          <a:stretch/>
        </p:blipFill>
        <p:spPr>
          <a:xfrm>
            <a:off x="8415206" y="6137017"/>
            <a:ext cx="728794" cy="759362"/>
          </a:xfrm>
          <a:prstGeom prst="rect">
            <a:avLst/>
          </a:prstGeom>
          <a:noFill/>
          <a:ln>
            <a:noFill/>
          </a:ln>
          <a:effectLst>
            <a:outerShdw blurRad="63500" rotWithShape="0" algn="t" dir="6000000" dist="25400">
              <a:srgbClr val="000000">
                <a:alpha val="54901"/>
              </a:srgb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iapositiva de título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1"/>
            <a:ext cx="9144000" cy="686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Martín_Sánchez\Martín\15\Imagen_2015\Propuestas_PPT2015\4-3\plantillas_4-3_16-9-03.png" id="125" name="Shape 125"/>
          <p:cNvPicPr preferRelativeResize="0"/>
          <p:nvPr/>
        </p:nvPicPr>
        <p:blipFill/>
        <p:spPr>
          <a:xfrm>
            <a:off x="0" y="2437"/>
            <a:ext cx="9160634" cy="687103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2" type="sldNum"/>
          </p:nvPr>
        </p:nvSpPr>
        <p:spPr>
          <a:xfrm>
            <a:off x="0" y="6483157"/>
            <a:ext cx="43204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O" sz="7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iapositiva de título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9144000" cy="686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0" y="0"/>
            <a:ext cx="5580111" cy="195486"/>
          </a:xfrm>
          <a:prstGeom prst="rect">
            <a:avLst/>
          </a:prstGeom>
          <a:solidFill>
            <a:srgbClr val="00423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624619" y="0"/>
            <a:ext cx="2115732" cy="195486"/>
          </a:xfrm>
          <a:prstGeom prst="rect">
            <a:avLst/>
          </a:prstGeom>
          <a:solidFill>
            <a:srgbClr val="B8C50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7780135" y="0"/>
            <a:ext cx="1363866" cy="1954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Martín_Sánchez\Martín\Artes_Ilustraciones\ECP_Logo_Descargas\Illustrator\ECP_Iguanas\ECP_Iguana2\ECP_Iguana2_Color.png" id="136" name="Shape 136"/>
          <p:cNvPicPr preferRelativeResize="0"/>
          <p:nvPr/>
        </p:nvPicPr>
        <p:blipFill/>
        <p:spPr>
          <a:xfrm>
            <a:off x="6779270" y="5441114"/>
            <a:ext cx="2364732" cy="14144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99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descr="D:\Martín_Sánchez\Martín\Artes_Ilustraciones\ECP_Logo_Descargas\Illustrator\ECP_Logosimbolos\ECP_Posicion_1\ECP_L1\ECP_L1_Color.png" id="137" name="Shape 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545" y="5805137"/>
            <a:ext cx="2150708" cy="68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2" type="sldNum"/>
          </p:nvPr>
        </p:nvSpPr>
        <p:spPr>
          <a:xfrm>
            <a:off x="0" y="6483162"/>
            <a:ext cx="43204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O" sz="7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6_Título y objeto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2" type="sldNum"/>
          </p:nvPr>
        </p:nvSpPr>
        <p:spPr>
          <a:xfrm>
            <a:off x="35495" y="6309337"/>
            <a:ext cx="648071" cy="28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O" sz="84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ítulo y objeto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2" type="sldNum"/>
          </p:nvPr>
        </p:nvSpPr>
        <p:spPr>
          <a:xfrm>
            <a:off x="7010400" y="653257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O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23852" y="836612"/>
            <a:ext cx="856932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250828" y="1628775"/>
            <a:ext cx="8642349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495" lvl="0" marL="263896" marR="0" rtl="0" algn="l">
              <a:spcBef>
                <a:spcPts val="493"/>
              </a:spcBef>
              <a:buClr>
                <a:schemeClr val="dk1"/>
              </a:buClr>
              <a:buSzPct val="98520"/>
              <a:buFont typeface="Arial"/>
              <a:buChar char="•"/>
              <a:defRPr b="0" i="0" sz="2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2031" lvl="1" marL="571774" marR="0" rtl="0" algn="l">
              <a:spcBef>
                <a:spcPts val="431"/>
              </a:spcBef>
              <a:buClr>
                <a:schemeClr val="dk1"/>
              </a:buClr>
              <a:buSzPct val="97954"/>
              <a:buFont typeface="Arial"/>
              <a:buChar char="–"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868" lvl="2" marL="879653" marR="0" rtl="0" algn="l">
              <a:spcBef>
                <a:spcPts val="369"/>
              </a:spcBef>
              <a:buClr>
                <a:schemeClr val="dk1"/>
              </a:buClr>
              <a:buSzPct val="102611"/>
              <a:buFont typeface="Arial"/>
              <a:buChar char="•"/>
              <a:defRPr b="0" i="0" sz="18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9687" lvl="3" marL="1231514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–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648" lvl="4" marL="1583375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»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4909" lvl="5" marL="1935236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1170" lvl="6" marL="2287097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0131" lvl="7" marL="2638958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6393" lvl="8" marL="2990820" marR="0" rtl="0" algn="l">
              <a:spcBef>
                <a:spcPts val="308"/>
              </a:spcBef>
              <a:buClr>
                <a:schemeClr val="dk1"/>
              </a:buClr>
              <a:buSzPct val="102600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250831" y="6597650"/>
            <a:ext cx="5472113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532813" y="6597650"/>
            <a:ext cx="431799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500062" y="535782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35495" y="6309332"/>
            <a:ext cx="648071" cy="28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O" sz="84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18_Diapositiva de título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685802" y="213043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1371601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93"/>
              </a:spcBef>
              <a:buClr>
                <a:srgbClr val="888888"/>
              </a:buClr>
              <a:buFont typeface="Arial"/>
              <a:buNone/>
              <a:defRPr b="0" i="0" sz="246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961" lvl="1" marL="351861" marR="0" rtl="0" algn="ctr">
              <a:spcBef>
                <a:spcPts val="431"/>
              </a:spcBef>
              <a:buClr>
                <a:srgbClr val="888888"/>
              </a:buClr>
              <a:buFont typeface="Arial"/>
              <a:buNone/>
              <a:defRPr b="0" i="0" sz="215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222" lvl="2" marL="703722" marR="0" rtl="0" algn="ctr">
              <a:spcBef>
                <a:spcPts val="369"/>
              </a:spcBef>
              <a:buClr>
                <a:srgbClr val="888888"/>
              </a:buClr>
              <a:buFont typeface="Arial"/>
              <a:buNone/>
              <a:defRPr b="0" i="0" sz="184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2" lvl="3" marL="1055583" marR="0" rtl="0" algn="ctr">
              <a:spcBef>
                <a:spcPts val="308"/>
              </a:spcBef>
              <a:buClr>
                <a:srgbClr val="888888"/>
              </a:buClr>
              <a:buFont typeface="Arial"/>
              <a:buNone/>
              <a:defRPr b="0" i="0" sz="153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444" lvl="4" marL="1407444" marR="0" rtl="0" algn="ctr">
              <a:spcBef>
                <a:spcPts val="308"/>
              </a:spcBef>
              <a:buClr>
                <a:srgbClr val="888888"/>
              </a:buClr>
              <a:buFont typeface="Arial"/>
              <a:buNone/>
              <a:defRPr b="0" i="0" sz="153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705" lvl="5" marL="1759306" marR="0" rtl="0" algn="ctr">
              <a:spcBef>
                <a:spcPts val="308"/>
              </a:spcBef>
              <a:buClr>
                <a:srgbClr val="888888"/>
              </a:buClr>
              <a:buFont typeface="Arial"/>
              <a:buNone/>
              <a:defRPr b="0" i="0" sz="153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7" lvl="6" marL="2111167" marR="0" rtl="0" algn="ctr">
              <a:spcBef>
                <a:spcPts val="308"/>
              </a:spcBef>
              <a:buClr>
                <a:srgbClr val="888888"/>
              </a:buClr>
              <a:buFont typeface="Arial"/>
              <a:buNone/>
              <a:defRPr b="0" i="0" sz="153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927" lvl="7" marL="2463028" marR="0" rtl="0" algn="ctr">
              <a:spcBef>
                <a:spcPts val="308"/>
              </a:spcBef>
              <a:buClr>
                <a:srgbClr val="888888"/>
              </a:buClr>
              <a:buFont typeface="Arial"/>
              <a:buNone/>
              <a:defRPr b="0" i="0" sz="153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189" lvl="8" marL="2814889" marR="0" rtl="0" algn="ctr">
              <a:spcBef>
                <a:spcPts val="308"/>
              </a:spcBef>
              <a:buClr>
                <a:srgbClr val="888888"/>
              </a:buClr>
              <a:buFont typeface="Arial"/>
              <a:buNone/>
              <a:defRPr b="0" i="0" sz="153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457200" y="63563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1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179511" y="5993517"/>
            <a:ext cx="971963" cy="28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O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Diapositiva de título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1"/>
            <a:ext cx="9144000" cy="686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Martín_Sánchez\Martín\15\Imagen_2015\Propuestas_PPT2015\4-3\plantillas_4-3_16-9-03.png" id="161" name="Shape 1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438"/>
            <a:ext cx="9160634" cy="6871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ítulo y objeto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0" type="dt"/>
          </p:nvPr>
        </p:nvSpPr>
        <p:spPr>
          <a:xfrm>
            <a:off x="457200" y="6356355"/>
            <a:ext cx="213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553201" y="6356355"/>
            <a:ext cx="213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5" name="Shape 165"/>
          <p:cNvSpPr txBox="1"/>
          <p:nvPr/>
        </p:nvSpPr>
        <p:spPr>
          <a:xfrm>
            <a:off x="4185735" y="6334135"/>
            <a:ext cx="773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75" lIns="70375" rIns="70375" tIns="351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2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6" name="Shape 166"/>
          <p:cNvSpPr/>
          <p:nvPr/>
        </p:nvSpPr>
        <p:spPr>
          <a:xfrm>
            <a:off x="1" y="6731614"/>
            <a:ext cx="9271131" cy="131554"/>
          </a:xfrm>
          <a:prstGeom prst="rect">
            <a:avLst/>
          </a:prstGeom>
          <a:solidFill>
            <a:srgbClr val="00423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Martín_Sánchez\Martín\Artes_Ilustraciones\ECP_Logo_Descargas\Illustrator\ECP_Iguanas\ECP_Iguana2\Copia de ECP_Iguana2_Color.png" id="167" name="Shape 167"/>
          <p:cNvPicPr preferRelativeResize="0"/>
          <p:nvPr/>
        </p:nvPicPr>
        <p:blipFill rotWithShape="1">
          <a:blip r:embed="rId2">
            <a:alphaModFix/>
          </a:blip>
          <a:srcRect b="0" l="0" r="57190" t="0"/>
          <a:stretch/>
        </p:blipFill>
        <p:spPr>
          <a:xfrm>
            <a:off x="8415206" y="6137017"/>
            <a:ext cx="728794" cy="759362"/>
          </a:xfrm>
          <a:prstGeom prst="rect">
            <a:avLst/>
          </a:prstGeom>
          <a:noFill/>
          <a:ln>
            <a:noFill/>
          </a:ln>
          <a:effectLst>
            <a:outerShdw blurRad="63500" rotWithShape="0" algn="t" dir="6000000" dist="25400">
              <a:srgbClr val="000000">
                <a:alpha val="54901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5.png"/><Relationship Id="rId2" Type="http://schemas.openxmlformats.org/officeDocument/2006/relationships/image" Target="../media/image02.png"/><Relationship Id="rId3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05.png"/><Relationship Id="rId2" Type="http://schemas.openxmlformats.org/officeDocument/2006/relationships/image" Target="../media/image02.png"/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" Type="http://schemas.openxmlformats.org/officeDocument/2006/relationships/image" Target="../media/image0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CO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rtín_Sánchez\Martín\15\Imagen_2015\Propuestas_PPT2015\4-3\plantillas_4-3_16-9-04.png" id="86" name="Shape 8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" y="2437"/>
            <a:ext cx="9143998" cy="68585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854313" y="4674621"/>
            <a:ext cx="5426770" cy="28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O" sz="616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Para uso restringido en Ecopetrol S.A. Todos los derechos reservados. Ninguna parte de esta presentación puede ser reproducida o utilizada en ninguna forma o por ningún medio sin permiso explícito de Ecopetrol S.A.</a:t>
            </a:r>
          </a:p>
        </p:txBody>
      </p:sp>
      <p:pic>
        <p:nvPicPr>
          <p:cNvPr descr="D:\Martín_Sánchez\Martín\Artes_Ilustraciones\ECP_Logo_Descargas\Illustrator\ECP_Logosimbolos\ECP_Posicion_1\ECP_L1\ECP_Eslogan1_L1_Color.png" id="113" name="Shape 1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25552" y="1946655"/>
            <a:ext cx="4684711" cy="203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rtín_Sánchez\Martín\15\Imagen_2015\2015_2-7.png" id="114" name="Shape 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" y="5949280"/>
            <a:ext cx="9140755" cy="9087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854313" y="4674621"/>
            <a:ext cx="5426770" cy="28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O" sz="616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Para uso restringido en Ecopetrol S.A. Todos los derechos reservados. Ninguna parte de esta presentación puede ser reproducida o utilizada en ninguna forma o por ningún medio sin permiso explícito de Ecopetrol S.A.</a:t>
            </a:r>
          </a:p>
        </p:txBody>
      </p:sp>
      <p:pic>
        <p:nvPicPr>
          <p:cNvPr descr="D:\Martín_Sánchez\Martín\Artes_Ilustraciones\ECP_Logo_Descargas\Illustrator\ECP_Logosimbolos\ECP_Posicion_1\ECP_L1\ECP_Eslogan1_L1_Color.png" id="118" name="Shape 1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25552" y="1946655"/>
            <a:ext cx="4684711" cy="203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rtín_Sánchez\Martín\15\Imagen_2015\2015_2-7.png" id="119" name="Shape 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" y="5949280"/>
            <a:ext cx="9140755" cy="9087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rtín_Sánchez\Martín\15\Imagen_2015\Propuestas_PPT2015\4-3\plantillas_4-3_16-9-04.png" id="122" name="Shape 1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2437"/>
            <a:ext cx="9143998" cy="68585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" y="6765850"/>
            <a:ext cx="9144000" cy="97325"/>
          </a:xfrm>
          <a:prstGeom prst="rect">
            <a:avLst/>
          </a:prstGeom>
          <a:solidFill>
            <a:srgbClr val="00423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8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Martín_Sánchez\Martín\Artes_Ilustraciones\ECP_Logo_Descargas\Illustrator\ECP_Iguanas\ECP_Iguana2\Copia de ECP_Iguana2_Color.png" id="130" name="Shape 1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72404" y="6101907"/>
            <a:ext cx="971600" cy="759362"/>
          </a:xfrm>
          <a:prstGeom prst="rect">
            <a:avLst/>
          </a:prstGeom>
          <a:noFill/>
          <a:ln>
            <a:noFill/>
          </a:ln>
          <a:effectLst>
            <a:outerShdw blurRad="63500" rotWithShape="0" algn="t" dir="6000000" dist="25400">
              <a:srgbClr val="000000">
                <a:alpha val="54901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6.png"/><Relationship Id="rId12" Type="http://schemas.openxmlformats.org/officeDocument/2006/relationships/image" Target="../media/image0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06.png"/><Relationship Id="rId9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17.jpg"/><Relationship Id="rId7" Type="http://schemas.openxmlformats.org/officeDocument/2006/relationships/image" Target="../media/image20.png"/><Relationship Id="rId8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Relationship Id="rId5" Type="http://schemas.openxmlformats.org/officeDocument/2006/relationships/image" Target="../media/image24.png"/><Relationship Id="rId6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Relationship Id="rId4" Type="http://schemas.openxmlformats.org/officeDocument/2006/relationships/image" Target="../media/image0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06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0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0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0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Relationship Id="rId6" Type="http://schemas.openxmlformats.org/officeDocument/2006/relationships/image" Target="../media/image27.png"/><Relationship Id="rId7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1302198" y="1988069"/>
            <a:ext cx="7204648" cy="4166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1. Generalidades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Cooperación “bajo un mismo techo”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3. Acuerdos de cooperación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4. Cifras y resultados relevantes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5. Conclusiones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27529" y="894374"/>
            <a:ext cx="6761286" cy="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-4670" y="1295048"/>
            <a:ext cx="5957298" cy="4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272" name="Shape 2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279" name="Shape 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7" y="790106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652943" y="1844824"/>
            <a:ext cx="7274633" cy="3849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buClr>
                <a:schemeClr val="dk1"/>
              </a:buClr>
              <a:buSzPct val="102555"/>
              <a:buFont typeface="Noto Sans Symbols"/>
              <a:buChar char="✓"/>
            </a:pPr>
            <a:r>
              <a:rPr b="1" lang="es-CO"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relaciones de largo plazo para, a través del esfuerzo conjunto en </a:t>
            </a:r>
            <a:r>
              <a:rPr b="1" lang="es-CO" sz="1846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Investigación, Desarrollo Tecnológico </a:t>
            </a:r>
            <a:r>
              <a:rPr b="1" lang="es-CO"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lang="es-CO" sz="1846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Transferencia de Tecnología</a:t>
            </a:r>
            <a:r>
              <a:rPr b="1" lang="es-CO" sz="184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s-CO"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 </a:t>
            </a:r>
            <a:r>
              <a:rPr b="1" lang="es-CO" sz="1846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Competitividad Empresarial </a:t>
            </a:r>
            <a:r>
              <a:rPr b="1" lang="es-CO"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lang="es-CO" sz="1846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Desarrollo Regional</a:t>
            </a:r>
            <a:r>
              <a:rPr b="1" lang="es-CO"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just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18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buClr>
                <a:srgbClr val="2E75B5"/>
              </a:buClr>
              <a:buSzPct val="102555"/>
              <a:buFont typeface="Noto Sans Symbols"/>
              <a:buChar char="✓"/>
            </a:pPr>
            <a:r>
              <a:rPr b="1" lang="es-CO" sz="1846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Fortalecer Grupos y Centros de Investigación</a:t>
            </a:r>
            <a:r>
              <a:rPr b="1" lang="es-CO"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Alcanzar una mayor alineación y exposición de  la comunidad científica y universitaria a las oportunidades de la industria.</a:t>
            </a:r>
          </a:p>
          <a:p>
            <a:pPr indent="-342900" lvl="0" marL="342900" marR="0" rtl="0" algn="just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18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buClr>
                <a:srgbClr val="2E75B5"/>
              </a:buClr>
              <a:buSzPct val="102555"/>
              <a:buFont typeface="Noto Sans Symbols"/>
              <a:buChar char="✓"/>
            </a:pPr>
            <a:r>
              <a:rPr b="1" lang="es-CO" sz="1846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Potenciar las capacidades de las Partes </a:t>
            </a:r>
            <a:r>
              <a:rPr b="1" lang="es-CO"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hacer investigación aplicada, desarrollo tecnológico, aplicación y transferencia de tecnología.</a:t>
            </a:r>
          </a:p>
          <a:p>
            <a:pPr indent="-342900" lvl="0" marL="342900" marR="0" rtl="0" algn="ctr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1184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ctr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1066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652943" y="710431"/>
            <a:ext cx="5385485" cy="42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670" y="1367057"/>
            <a:ext cx="5957298" cy="4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289" name="Shape 2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8903" y="836712"/>
            <a:ext cx="828613" cy="492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Shape 290"/>
          <p:cNvGrpSpPr/>
          <p:nvPr/>
        </p:nvGrpSpPr>
        <p:grpSpPr>
          <a:xfrm rot="665484">
            <a:off x="1820506" y="1676514"/>
            <a:ext cx="5699394" cy="4094947"/>
            <a:chOff x="1403920" y="-171701"/>
            <a:chExt cx="9621688" cy="6913069"/>
          </a:xfrm>
        </p:grpSpPr>
        <p:pic>
          <p:nvPicPr>
            <p:cNvPr descr="Screen Shot 2015-04-17 at 2.57.25 PM.png" id="291" name="Shape 29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806024">
              <a:off x="6795471" y="251231"/>
              <a:ext cx="2276624" cy="2194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ars.jpg" id="292" name="Shape 29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5400000">
              <a:off x="1841128" y="93484"/>
              <a:ext cx="4570808" cy="5445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ars.jpg" id="293" name="Shape 29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5400000">
              <a:off x="6017593" y="1024428"/>
              <a:ext cx="4570808" cy="5445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ars.jpg" id="294" name="Shape 29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5400000">
              <a:off x="2030799" y="1733351"/>
              <a:ext cx="4570808" cy="5445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" name="Shape 295"/>
          <p:cNvSpPr txBox="1"/>
          <p:nvPr/>
        </p:nvSpPr>
        <p:spPr>
          <a:xfrm>
            <a:off x="406193" y="858675"/>
            <a:ext cx="6033147" cy="42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Ecosistema Tecnológico</a:t>
            </a:r>
          </a:p>
        </p:txBody>
      </p:sp>
      <p:pic>
        <p:nvPicPr>
          <p:cNvPr descr="D:\Martín_Sánchez\Martín\Artes_Ilustraciones\ECP_Logo_Descargas\Illustrator\ECP_Logosimbolos\ECP_Posicion 1\ECP_L1\ECP_L1_Color.png" id="296" name="Shape 2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5515" y="3466275"/>
            <a:ext cx="873585" cy="214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4-17 at 3.59.50 PM.png" id="297" name="Shape 2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5600" y="4266810"/>
            <a:ext cx="767769" cy="564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Shape 298"/>
          <p:cNvGrpSpPr/>
          <p:nvPr/>
        </p:nvGrpSpPr>
        <p:grpSpPr>
          <a:xfrm>
            <a:off x="2555328" y="2416032"/>
            <a:ext cx="4490166" cy="2438590"/>
            <a:chOff x="2685124" y="1583976"/>
            <a:chExt cx="7580276" cy="4116815"/>
          </a:xfrm>
        </p:grpSpPr>
        <p:pic>
          <p:nvPicPr>
            <p:cNvPr id="299" name="Shape 29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76330" y="2095147"/>
              <a:ext cx="1080120" cy="469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Shape 300"/>
            <p:cNvPicPr preferRelativeResize="0"/>
            <p:nvPr/>
          </p:nvPicPr>
          <p:blipFill/>
          <p:spPr>
            <a:xfrm>
              <a:off x="7539543" y="2048603"/>
              <a:ext cx="1442541" cy="351634"/>
            </a:xfrm>
            <a:prstGeom prst="rect">
              <a:avLst/>
            </a:prstGeom>
            <a:solidFill>
              <a:srgbClr val="FFFFFF">
                <a:alpha val="73725"/>
              </a:srgbClr>
            </a:solidFill>
            <a:ln>
              <a:noFill/>
            </a:ln>
          </p:spPr>
        </p:pic>
        <p:sp>
          <p:nvSpPr>
            <p:cNvPr id="301" name="Shape 301"/>
            <p:cNvSpPr txBox="1"/>
            <p:nvPr/>
          </p:nvSpPr>
          <p:spPr>
            <a:xfrm>
              <a:off x="3780187" y="3625860"/>
              <a:ext cx="991003" cy="586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i="1" lang="es-CO" sz="1658">
                  <a:solidFill>
                    <a:srgbClr val="16533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ICP</a:t>
              </a:r>
            </a:p>
          </p:txBody>
        </p:sp>
        <p:pic>
          <p:nvPicPr>
            <p:cNvPr descr="Screen Shot 2015-04-17 at 3.43.13 PM.png" id="302" name="Shape 302"/>
            <p:cNvPicPr preferRelativeResize="0"/>
            <p:nvPr/>
          </p:nvPicPr>
          <p:blipFill/>
          <p:spPr>
            <a:xfrm>
              <a:off x="2685124" y="1583976"/>
              <a:ext cx="944411" cy="9608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grpSp>
          <p:nvGrpSpPr>
            <p:cNvPr id="303" name="Shape 303"/>
            <p:cNvGrpSpPr/>
            <p:nvPr/>
          </p:nvGrpSpPr>
          <p:grpSpPr>
            <a:xfrm>
              <a:off x="6228458" y="3162134"/>
              <a:ext cx="1728191" cy="842930"/>
              <a:chOff x="4885603" y="1916832"/>
              <a:chExt cx="1486869" cy="626906"/>
            </a:xfrm>
          </p:grpSpPr>
          <p:pic>
            <p:nvPicPr>
              <p:cNvPr descr="http://gtechpark.com/images/indexespanol_r1_c1_s1.png" id="304" name="Shape 304"/>
              <p:cNvPicPr preferRelativeResize="0"/>
              <p:nvPr/>
            </p:nvPicPr>
            <p:blipFill rotWithShape="1">
              <a:blip r:embed="rId10">
                <a:alphaModFix amt="75000"/>
              </a:blip>
              <a:srcRect b="26799" l="45846" r="9605" t="38001"/>
              <a:stretch/>
            </p:blipFill>
            <p:spPr>
              <a:xfrm>
                <a:off x="4885603" y="2291813"/>
                <a:ext cx="1486869" cy="251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://gtechpark.com/images/indexespanol_r1_c1_s1.png" id="305" name="Shape 305"/>
              <p:cNvPicPr preferRelativeResize="0"/>
              <p:nvPr/>
            </p:nvPicPr>
            <p:blipFill rotWithShape="1">
              <a:blip r:embed="rId10">
                <a:alphaModFix amt="75000"/>
              </a:blip>
              <a:srcRect b="25220" l="1974" r="73379" t="-8548"/>
              <a:stretch/>
            </p:blipFill>
            <p:spPr>
              <a:xfrm>
                <a:off x="5392035" y="1916832"/>
                <a:ext cx="569055" cy="4125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6" name="Shape 306"/>
            <p:cNvPicPr preferRelativeResize="0"/>
            <p:nvPr/>
          </p:nvPicPr>
          <p:blipFill/>
          <p:spPr>
            <a:xfrm>
              <a:off x="8820746" y="3717032"/>
              <a:ext cx="1444653" cy="6906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307" name="Shape 30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308578" y="5301207"/>
              <a:ext cx="1584175" cy="348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Shape 308"/>
            <p:cNvPicPr preferRelativeResize="0"/>
            <p:nvPr/>
          </p:nvPicPr>
          <p:blipFill/>
          <p:spPr>
            <a:xfrm>
              <a:off x="4500266" y="5085183"/>
              <a:ext cx="1440160" cy="6156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pic>
        <p:nvPicPr>
          <p:cNvPr id="309" name="Shape 30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4670" y="1367057"/>
            <a:ext cx="5957298" cy="4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316" name="Shape 3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0" y="635797"/>
            <a:ext cx="7991159" cy="755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Grupos de Investigación y a través de ellos, los Programas Académicos y las Escuelas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5">
            <a:alphaModFix/>
          </a:blip>
          <a:srcRect b="0" l="16662" r="0" t="0"/>
          <a:stretch/>
        </p:blipFill>
        <p:spPr>
          <a:xfrm>
            <a:off x="213103" y="1735182"/>
            <a:ext cx="6278187" cy="37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x="6814150" y="2904407"/>
            <a:ext cx="3518802" cy="1228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2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Investigador Principal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2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Investigador con Doctorado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2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Investigador con Maestría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2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Investigador Profesional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2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 Investigador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2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</a:p>
        </p:txBody>
      </p:sp>
      <p:sp>
        <p:nvSpPr>
          <p:cNvPr id="320" name="Shape 320"/>
          <p:cNvSpPr/>
          <p:nvPr/>
        </p:nvSpPr>
        <p:spPr>
          <a:xfrm>
            <a:off x="6711081" y="2985636"/>
            <a:ext cx="91442" cy="9144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6714550" y="3161597"/>
            <a:ext cx="91442" cy="91442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Shape 322"/>
          <p:cNvSpPr/>
          <p:nvPr/>
        </p:nvSpPr>
        <p:spPr>
          <a:xfrm flipH="1" rot="-9685526">
            <a:off x="6710524" y="3571744"/>
            <a:ext cx="91442" cy="91442"/>
          </a:xfrm>
          <a:prstGeom prst="ellipse">
            <a:avLst/>
          </a:prstGeom>
          <a:solidFill>
            <a:srgbClr val="A4E959"/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Shape 323"/>
          <p:cNvSpPr/>
          <p:nvPr/>
        </p:nvSpPr>
        <p:spPr>
          <a:xfrm flipH="1" rot="-9685526">
            <a:off x="6726733" y="3386726"/>
            <a:ext cx="91442" cy="91442"/>
          </a:xfrm>
          <a:prstGeom prst="ellipse">
            <a:avLst/>
          </a:prstGeom>
          <a:solidFill>
            <a:srgbClr val="FAA668"/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23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6710525" y="3768330"/>
            <a:ext cx="91442" cy="91442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6711081" y="3927783"/>
            <a:ext cx="91442" cy="91442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969675" y="5518480"/>
            <a:ext cx="4572000" cy="44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s-CO" sz="7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Tomado de la presentación “MANTILLA, A. Estrategia de fortalecimiento de la investigación conjunta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s-CO" sz="7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– empresa  y de los programas académicos de postgrado.  Instituto Colombiano del petróleo.  2016”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670" y="1367057"/>
            <a:ext cx="5957298" cy="4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334" name="Shape 3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0" y="635797"/>
            <a:ext cx="7991159" cy="42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Etapas de consolidación de la Alianza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670" y="1367057"/>
            <a:ext cx="5957298" cy="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755575" y="1916832"/>
            <a:ext cx="8611673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Administrativo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y análisis de proyectos similares culminados o en ejecución.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683568" y="1609054"/>
            <a:ext cx="4790939" cy="32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Organización y distribución de tareas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683568" y="4654030"/>
            <a:ext cx="47909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Comités  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755577" y="3558207"/>
            <a:ext cx="86116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Jurídico y Legal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Definición de derechos sobre productos desarrollados.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Modalidades de contratación.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768458" y="2647944"/>
            <a:ext cx="86116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Técnico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Reconocimiento de áreas de interés tecnológico.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de grupos técnicos y campos de investigación.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827583" y="4941167"/>
            <a:ext cx="35283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Comité de seguimiento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Comité de Coordinación y Control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 Administradora del Encargo Fiduciario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1302198" y="1988069"/>
            <a:ext cx="7204648" cy="4166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1. Generalidades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2. Cooperación “bajo un mismo techo”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Acuerdos de cooperación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4. Cifras y resultados relevantes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5. Conclusiones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27529" y="894374"/>
            <a:ext cx="6761286" cy="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70" y="1367057"/>
            <a:ext cx="5957298" cy="4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352" name="Shape 3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090" y="-29591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358" name="Shape 3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27529" y="894374"/>
            <a:ext cx="6761286" cy="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Acuerdos de Cooperación 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670" y="1367057"/>
            <a:ext cx="5957298" cy="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/>
          <p:nvPr/>
        </p:nvSpPr>
        <p:spPr>
          <a:xfrm>
            <a:off x="1115616" y="1772816"/>
            <a:ext cx="4032001" cy="388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FACTOR DE RECOBRO – IFR</a:t>
            </a:r>
          </a:p>
        </p:txBody>
      </p:sp>
      <p:sp>
        <p:nvSpPr>
          <p:cNvPr id="362" name="Shape 362"/>
          <p:cNvSpPr/>
          <p:nvPr/>
        </p:nvSpPr>
        <p:spPr>
          <a:xfrm>
            <a:off x="971600" y="2204864"/>
            <a:ext cx="5742383" cy="388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PRODUCTIVIDAD Y ESTABILIDAD DE POZOS</a:t>
            </a:r>
          </a:p>
        </p:txBody>
      </p:sp>
      <p:sp>
        <p:nvSpPr>
          <p:cNvPr id="363" name="Shape 363"/>
          <p:cNvSpPr/>
          <p:nvPr/>
        </p:nvSpPr>
        <p:spPr>
          <a:xfrm>
            <a:off x="1115616" y="2635859"/>
            <a:ext cx="1356782" cy="388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INTEGRIDAD</a:t>
            </a:r>
          </a:p>
        </p:txBody>
      </p:sp>
      <p:sp>
        <p:nvSpPr>
          <p:cNvPr id="364" name="Shape 364"/>
          <p:cNvSpPr/>
          <p:nvPr/>
        </p:nvSpPr>
        <p:spPr>
          <a:xfrm>
            <a:off x="1115616" y="3068959"/>
            <a:ext cx="2339357" cy="388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TECNOLOGÍAS LIMPIAS</a:t>
            </a:r>
          </a:p>
        </p:txBody>
      </p:sp>
      <p:sp>
        <p:nvSpPr>
          <p:cNvPr id="365" name="Shape 365"/>
          <p:cNvSpPr/>
          <p:nvPr/>
        </p:nvSpPr>
        <p:spPr>
          <a:xfrm>
            <a:off x="1177126" y="3531198"/>
            <a:ext cx="1234632" cy="375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ANALÍTICA </a:t>
            </a:r>
          </a:p>
        </p:txBody>
      </p:sp>
      <p:sp>
        <p:nvSpPr>
          <p:cNvPr id="366" name="Shape 366"/>
          <p:cNvSpPr/>
          <p:nvPr/>
        </p:nvSpPr>
        <p:spPr>
          <a:xfrm>
            <a:off x="1174845" y="4067780"/>
            <a:ext cx="1350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UPGRADING</a:t>
            </a:r>
          </a:p>
        </p:txBody>
      </p:sp>
      <p:sp>
        <p:nvSpPr>
          <p:cNvPr id="367" name="Shape 367"/>
          <p:cNvSpPr/>
          <p:nvPr/>
        </p:nvSpPr>
        <p:spPr>
          <a:xfrm>
            <a:off x="1216690" y="4499828"/>
            <a:ext cx="1227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GEOFÍSICA </a:t>
            </a:r>
          </a:p>
        </p:txBody>
      </p:sp>
      <p:sp>
        <p:nvSpPr>
          <p:cNvPr id="368" name="Shape 368"/>
          <p:cNvSpPr/>
          <p:nvPr/>
        </p:nvSpPr>
        <p:spPr>
          <a:xfrm>
            <a:off x="1200369" y="4931876"/>
            <a:ext cx="1520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ROCA FLUIDO 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1302198" y="1988069"/>
            <a:ext cx="7204648" cy="4166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1. Generalidades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2. Cooperación “bajo un mismo techo”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3. Acuerdos de cooperación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Cifras y resultados relevantes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5. Conclusiones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27529" y="894374"/>
            <a:ext cx="6761286" cy="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70" y="1367057"/>
            <a:ext cx="5957298" cy="4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378" name="Shape 3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385" name="Shape 3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7017" y="941495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/>
          <p:nvPr/>
        </p:nvSpPr>
        <p:spPr>
          <a:xfrm>
            <a:off x="238889" y="1556791"/>
            <a:ext cx="4011507" cy="4118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Recobro Mejorado 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minerales biohidrometalurgia  y ambiente</a:t>
            </a:r>
            <a:b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conectividad y procesamiento de señales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diseño de algoritmos y procesamiento de datos multidimensionales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relatividad y gravitación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supercomputación y calculo científico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geología básica y aplicada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geología de hidrocarburos y carbones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Modelamiento de procesos de hidrocarburos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química estructural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2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87" name="Shape 387"/>
          <p:cNvSpPr/>
          <p:nvPr/>
        </p:nvSpPr>
        <p:spPr>
          <a:xfrm>
            <a:off x="2523573" y="685925"/>
            <a:ext cx="2988447" cy="42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de investigación </a:t>
            </a:r>
          </a:p>
        </p:txBody>
      </p:sp>
      <p:sp>
        <p:nvSpPr>
          <p:cNvPr id="388" name="Shape 388"/>
          <p:cNvSpPr/>
          <p:nvPr/>
        </p:nvSpPr>
        <p:spPr>
          <a:xfrm>
            <a:off x="4319301" y="1669508"/>
            <a:ext cx="6517395" cy="435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estabilidad de pozo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de investigaciones en catálisis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 investigación en espectroscopia  Atómica y molecular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investigaciones en corrosión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bioquímica y microbiología 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energía y medio ambiente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microbiología y genética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minerales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SzPct val="98928"/>
              <a:buFont typeface="Noto Sans Symbols"/>
              <a:buChar char="✓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en  biohidrometalurgia  y ambiente</a:t>
            </a: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9245" lvl="0" marL="169245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4191421" y="4177775"/>
            <a:ext cx="2224230" cy="3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Sostenibilidad Ambiental 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4017796" y="2250216"/>
            <a:ext cx="3170133" cy="3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Mejoramiento  de Crudos Pesados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260341" y="2420888"/>
            <a:ext cx="1554015" cy="518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Geofísica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4284794" y="3552685"/>
            <a:ext cx="4343927" cy="3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Corrosividad e Integridad de líneas  de transporte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4280373" y="1647450"/>
            <a:ext cx="4757523" cy="3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Incremento de Productividad y estabilidad de Pozos  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0" y="1364040"/>
            <a:ext cx="3149468" cy="3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Incremento de factor de recobro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257573" y="3861048"/>
            <a:ext cx="1556783" cy="518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Petrofísica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96" name="Shape 396"/>
          <p:cNvSpPr/>
          <p:nvPr/>
        </p:nvSpPr>
        <p:spPr>
          <a:xfrm>
            <a:off x="4280373" y="2910782"/>
            <a:ext cx="2784993" cy="3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Desarrollo metodologías Analíticas 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1" y="-58397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402" name="Shape 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Shape 403"/>
          <p:cNvGrpSpPr/>
          <p:nvPr/>
        </p:nvGrpSpPr>
        <p:grpSpPr>
          <a:xfrm>
            <a:off x="1923543" y="3364251"/>
            <a:ext cx="383883" cy="383883"/>
            <a:chOff x="1259904" y="5013176"/>
            <a:chExt cx="648071" cy="648071"/>
          </a:xfrm>
        </p:grpSpPr>
        <p:sp>
          <p:nvSpPr>
            <p:cNvPr id="404" name="Shape 404"/>
            <p:cNvSpPr/>
            <p:nvPr/>
          </p:nvSpPr>
          <p:spPr>
            <a:xfrm>
              <a:off x="1259904" y="5013176"/>
              <a:ext cx="648071" cy="648071"/>
            </a:xfrm>
            <a:prstGeom prst="ellipse">
              <a:avLst/>
            </a:prstGeom>
            <a:solidFill>
              <a:srgbClr val="BAD405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23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1439925" y="5193196"/>
              <a:ext cx="288032" cy="2880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23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6" name="Shape 406"/>
          <p:cNvCxnSpPr/>
          <p:nvPr/>
        </p:nvCxnSpPr>
        <p:spPr>
          <a:xfrm flipH="1" rot="10800000">
            <a:off x="2293743" y="3556194"/>
            <a:ext cx="6270114" cy="21326"/>
          </a:xfrm>
          <a:prstGeom prst="straightConnector1">
            <a:avLst/>
          </a:prstGeom>
          <a:noFill/>
          <a:ln cap="flat" cmpd="sng" w="38100">
            <a:solidFill>
              <a:srgbClr val="BAD405"/>
            </a:solidFill>
            <a:prstDash val="dot"/>
            <a:miter/>
            <a:headEnd len="med" w="med" type="none"/>
            <a:tailEnd len="lg" w="lg" type="triangle"/>
          </a:ln>
        </p:spPr>
      </p:cxnSp>
      <p:sp>
        <p:nvSpPr>
          <p:cNvPr id="407" name="Shape 407"/>
          <p:cNvSpPr/>
          <p:nvPr/>
        </p:nvSpPr>
        <p:spPr>
          <a:xfrm>
            <a:off x="3345346" y="835816"/>
            <a:ext cx="3195162" cy="42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Cifras Relevantes</a:t>
            </a:r>
          </a:p>
        </p:txBody>
      </p:sp>
      <p:sp>
        <p:nvSpPr>
          <p:cNvPr id="408" name="Shape 408"/>
          <p:cNvSpPr/>
          <p:nvPr/>
        </p:nvSpPr>
        <p:spPr>
          <a:xfrm>
            <a:off x="1003832" y="3403603"/>
            <a:ext cx="109451" cy="244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54150" rIns="54150" tIns="27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3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1691680" y="4683033"/>
            <a:ext cx="2551192" cy="112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18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Grupos de Investigación beneficiados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23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23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23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1691681" y="3789928"/>
            <a:ext cx="2897345" cy="97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195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Coinvestigadores UIS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 (Profesionales, Tecnólogos y Estudiantes)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23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3553010" y="2916888"/>
            <a:ext cx="2377051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$32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Mil millones en especie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$11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Mil millones en dinero</a:t>
            </a:r>
          </a:p>
        </p:txBody>
      </p:sp>
      <p:sp>
        <p:nvSpPr>
          <p:cNvPr id="412" name="Shape 412"/>
          <p:cNvSpPr/>
          <p:nvPr/>
        </p:nvSpPr>
        <p:spPr>
          <a:xfrm>
            <a:off x="5508967" y="4775439"/>
            <a:ext cx="2015359" cy="32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52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Seminarios Técnicos</a:t>
            </a:r>
          </a:p>
        </p:txBody>
      </p:sp>
      <p:sp>
        <p:nvSpPr>
          <p:cNvPr id="413" name="Shape 413"/>
          <p:cNvSpPr/>
          <p:nvPr/>
        </p:nvSpPr>
        <p:spPr>
          <a:xfrm>
            <a:off x="5930060" y="2123777"/>
            <a:ext cx="2708972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119</a:t>
            </a:r>
            <a:r>
              <a:rPr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Funcionarios de Ecopetrol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40 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Docentes UIS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1259632" y="1484783"/>
            <a:ext cx="3756175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12 Acuerdos de Cooperación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500">
              <a:solidFill>
                <a:srgbClr val="0042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 Acuerdos de Cooperación en Ejecución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s-CO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Acuerdo de Cooperación en Liquidación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s-CO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Acuerdo de Cooperación en Construcción</a:t>
            </a:r>
            <a:r>
              <a:rPr b="1" lang="es-CO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5508969" y="4193937"/>
            <a:ext cx="2591423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9 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Prototipos Tecnológicos Desarrollados</a:t>
            </a:r>
          </a:p>
        </p:txBody>
      </p:sp>
      <p:sp>
        <p:nvSpPr>
          <p:cNvPr id="416" name="Shape 416"/>
          <p:cNvSpPr/>
          <p:nvPr/>
        </p:nvSpPr>
        <p:spPr>
          <a:xfrm>
            <a:off x="5428801" y="3682091"/>
            <a:ext cx="2959622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130</a:t>
            </a:r>
            <a:r>
              <a:rPr b="1" lang="es-CO" sz="1500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 Semilleros UIS (Vinculados en Grupos de Investigación)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270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619671" y="1844824"/>
            <a:ext cx="6048671" cy="429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-CO" sz="215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EXPERIENCIA POSITIVA DE CODESARROLLO E INVESTIGACIÓN APLICADA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-CO" sz="215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“BAJO EL MISMO TECHO”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s-CO" sz="153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MARÍA OTILIA MORENO CAPACHO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s-CO" sz="153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Coordinadora de Programas y Proyectos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s-CO" sz="153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Vicerrectoría de Investigación y Extensión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s-CO" sz="153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Universidad Industrial de Santander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s-CO" sz="153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coorpyp@uis.edu.co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3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-CO" sz="153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 de Septiembre de 2016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4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enivam.uis.edu.co/cenivam/imagenes/red/universidades/1.jpg"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8538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423" name="Shape 4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1378988" y="789897"/>
            <a:ext cx="6001323" cy="40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Fortalecimiento de Grupos de Investigación -GRM</a:t>
            </a:r>
          </a:p>
        </p:txBody>
      </p:sp>
      <p:sp>
        <p:nvSpPr>
          <p:cNvPr id="425" name="Shape 425"/>
          <p:cNvSpPr/>
          <p:nvPr/>
        </p:nvSpPr>
        <p:spPr>
          <a:xfrm>
            <a:off x="1856401" y="5222567"/>
            <a:ext cx="5334120" cy="661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s-CO" sz="9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Tomado de la presentación “MANTILLA, A. Estrategia de fortalecimiento de la investigación conjunta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s-CO" sz="9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– empresa  y de los programas académicos de postgrado. Instituto Colombiano del petróleo.  2016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8988" y="1259778"/>
            <a:ext cx="6332219" cy="379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/>
          <p:nvPr/>
        </p:nvSpPr>
        <p:spPr>
          <a:xfrm>
            <a:off x="1302198" y="1988069"/>
            <a:ext cx="7204648" cy="4166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1. Generalidades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2. Cooperación “bajo un mismo techo”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3. Acuerdos de cooperación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4. Cifras y resultados relevantes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Conclusiones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27529" y="894374"/>
            <a:ext cx="6761286" cy="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70" y="1269941"/>
            <a:ext cx="5957298" cy="4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436" name="Shape 4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7529" y="1169427"/>
            <a:ext cx="6830374" cy="4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444" name="Shape 4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27529" y="789897"/>
            <a:ext cx="6001323" cy="40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60051" y="1600126"/>
            <a:ext cx="8091374" cy="4355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896" lvl="0" marL="263896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cooperado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“bajo un mismo techo” para el desarrollo de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de investigación aplicada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 evidenciado exitosamente por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alianza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formalizada entre Universidad Industrial de Santander y Ecopetrol la bajo el convenio marco 5222395.</a:t>
            </a:r>
          </a:p>
          <a:p>
            <a:pPr indent="-263896" lvl="0" marL="263896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896" lvl="0" marL="263896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mejores prácticas de innovación conjunta, se deben orientar a utilizar inteligentemente las herramientas que ofrece la Ciencia, la Innovación Tecnológica y los avances a ella asociados, constituyendo una fuente inagotable e importante para la aplicación de los Sistemas de Gestión de seguridad de la información en cualquier organización.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896" lvl="0" marL="263896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intercambio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experiencias y la oportunidad de innovar permitió a la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UIS conocer y mejorar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 procesos de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planeación, gestión y seguimiento de proyectos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corto, mediano y largo plazo</a:t>
            </a:r>
          </a:p>
          <a:p>
            <a:pPr indent="-263896" lvl="0" marL="263896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896" lvl="0" marL="263896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logró el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fortalecimiento de los grupos de investigación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  la realización de aproximadamente 53 seminarios con más de 150 presentaciones técnicas, la vinculación de 196 coinvestigadores temporales – UIS, la compra u optimación de equipos de laboratorio y el asesoramiento y participación de 119 funcionarios de ECOPETROL y 40 docentes – UIS.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263896" lvl="0" marL="263896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1" y="40083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453" name="Shape 4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00" y="613675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/>
          <p:nvPr/>
        </p:nvSpPr>
        <p:spPr>
          <a:xfrm>
            <a:off x="1043608" y="760210"/>
            <a:ext cx="6001323" cy="40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</a:p>
        </p:txBody>
      </p:sp>
      <p:sp>
        <p:nvSpPr>
          <p:cNvPr id="455" name="Shape 455"/>
          <p:cNvSpPr/>
          <p:nvPr/>
        </p:nvSpPr>
        <p:spPr>
          <a:xfrm>
            <a:off x="1043608" y="1628800"/>
            <a:ext cx="7725688" cy="4355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de 18 grupos de investigación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ocho acuerdos de cooperación refleja el nivel de aceptación de este modelo funcional y de la motivación participativa de estos procesos aplicada por  de grupo de docentes vinculados a  la UIS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modelo de cooperación motivo la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de más de 130 semilleros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los   grupos de investigación que antes no eran de su interés.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alianza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trabajo cooperado bajo el mismo techo en el sector de “Oil &amp; Gas” es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para   que </a:t>
            </a:r>
            <a:r>
              <a:rPr b="1"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 sectores </a:t>
            </a: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productivos del país se incentiven en también establecer este tipo de acuerdos.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cambio es un compromiso de todos, que requiere de un  liderazgo efectivo encabezado por la  Alta Gerencia, quien debe demostrar con acciones positivas su disposición a aceptar, aprender y apropiar los esquemas  nuevos, no basta con documentar y aprender de memoria un libreto, esperando instrucciones para seguir,  sino que  se debe pasar de una gestión pasiva, reactiva  a una activa y proactiva, logrando así el desarrollo de la nueva cultura de investigación conjunta o bajo el mismo techo en  nuestras regiones. </a:t>
            </a: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462" name="Shape 4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1403648" y="867007"/>
            <a:ext cx="6001323" cy="40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</a:p>
        </p:txBody>
      </p:sp>
      <p:sp>
        <p:nvSpPr>
          <p:cNvPr id="464" name="Shape 464"/>
          <p:cNvSpPr/>
          <p:nvPr/>
        </p:nvSpPr>
        <p:spPr>
          <a:xfrm>
            <a:off x="1403648" y="1701974"/>
            <a:ext cx="7056783" cy="4308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9913" lvl="0" marL="219913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ARIAS, C. Influencia científico-tecnológica de la industria del petróleo de Santander en su sistema regional de innovación. Maestría en ingeniería industrial.  Universidad industrial de Santander. Escuela de estudios industriales y empresariales. 2015. </a:t>
            </a:r>
          </a:p>
          <a:p>
            <a:pPr indent="-219913" lvl="0" marL="219913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913" lvl="0" marL="219913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CHUNG, S. Innovation, Competitiveness and Growth: Korean Experience. Research Fellow Emeritus Science and Technology Policy Institute (STEPI).2014.</a:t>
            </a:r>
          </a:p>
          <a:p>
            <a:pPr indent="-219913" lvl="0" marL="219913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913" lvl="0" marL="219913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CONGOTE, N.  En ciencia, Colombia debe pisar el acelerador. El Tiempo. 28 de mayo de 2015.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219913" lvl="0" marL="219913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 de la Ciencia en Colombia. Informe anual de Colciencias. 2015.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219913" lvl="0" marL="219913" marR="0" rtl="0" algn="just">
              <a:spcBef>
                <a:spcPts val="0"/>
              </a:spcBef>
              <a:buClr>
                <a:schemeClr val="dk1"/>
              </a:buClr>
              <a:buSzPct val="102600"/>
              <a:buFont typeface="Arial"/>
              <a:buChar char="•"/>
            </a:pPr>
            <a:r>
              <a:rPr lang="es-CO" sz="15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GOROSTIAGA, X. En busca del eslabón perdido entre educación y desarrollo Desafíos y Retos para la Universidad en América Latina y el Caribe. Universidad Centroamericana UCA-Managua, Nicaragua. 1998.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3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471" name="Shape 4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1403648" y="811187"/>
            <a:ext cx="6001323" cy="40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</a:p>
        </p:txBody>
      </p:sp>
      <p:sp>
        <p:nvSpPr>
          <p:cNvPr id="473" name="Shape 473"/>
          <p:cNvSpPr/>
          <p:nvPr/>
        </p:nvSpPr>
        <p:spPr>
          <a:xfrm>
            <a:off x="1403648" y="1536941"/>
            <a:ext cx="6984776" cy="447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MANTILLA, A. Estrategia de fortalecimiento de la investigación conjunta Universidad – empresa  y de los programas académicos de postgrado. Instituto Colombiano del petróleo.  2016.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MANTILLA, A. Construcción de la alianza UIS-ICP. Instituto Colombiano del petróleo. 2015.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MANTILLA, A. Centro de Innovación y Tecnología ICP. Instituto Colombiano del petróleo. 2016.</a:t>
            </a: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desarrollo institucional 2008-2018. Universidad Industrial de Santander.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ORDOÑEZ, A; FLOREZ, J; SANTOS, N.  Convenio marco 5222395, acuerdo  de cooperación 01- incremento del factor de recobro. Instituto Colombiano del petróleo. 2016.</a:t>
            </a: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913" lvl="0" marL="219913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RAMÍREZ, A. Estrategia de fortalecimiento de la investigación conjunta Universidad – empresa  y de los programas académicos de postgrado. Universidad Industrial de Santander. Febrero 5 del 2016.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7529" y="1169427"/>
            <a:ext cx="6830374" cy="4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480" name="Shape 4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27529" y="789897"/>
            <a:ext cx="6001323" cy="40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2555775" y="3348121"/>
            <a:ext cx="3754820" cy="826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3386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r>
              <a:rPr b="1" lang="es-CO" sz="138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38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http://4.bp.blogspot.com/-B1Hm_syiwOs/VCBu-Uov_kI/AAAAAAAAAVI/hFHMNMHzDKI/s1600/preguntas-saber-divertido.png" id="483" name="Shape 4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8664" y="3933055"/>
            <a:ext cx="962602" cy="122388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/>
          <p:nvPr/>
        </p:nvSpPr>
        <p:spPr>
          <a:xfrm>
            <a:off x="5088444" y="4364633"/>
            <a:ext cx="1769459" cy="471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004236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</a:p>
        </p:txBody>
      </p:sp>
      <p:pic>
        <p:nvPicPr>
          <p:cNvPr descr="C:\Users\E0014992\Documents\Área Tecnológica IFR\Acta de Recobro - UIS\3-Ejecución\Logo\Alianza_ECP-UIS.jpg" id="485" name="Shape 485"/>
          <p:cNvPicPr preferRelativeResize="0"/>
          <p:nvPr/>
        </p:nvPicPr>
        <p:blipFill rotWithShape="1">
          <a:blip r:embed="rId7">
            <a:alphaModFix/>
          </a:blip>
          <a:srcRect b="0" l="0" r="57932" t="35456"/>
          <a:stretch/>
        </p:blipFill>
        <p:spPr>
          <a:xfrm>
            <a:off x="971600" y="1611692"/>
            <a:ext cx="2736303" cy="156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1302198" y="1988069"/>
            <a:ext cx="7204648" cy="4166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s-CO" sz="2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Generalidades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Cooperación “bajo un mismo techo”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Acuerdos de cooperación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Cifras y resultados relevantes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Conclusiones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7529" y="894374"/>
            <a:ext cx="6761286" cy="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None/>
            </a:pPr>
            <a:r>
              <a:t/>
            </a:r>
            <a:endParaRPr b="1" sz="2155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enivam.uis.edu.co/cenivam/imagenes/red/universidades/1.jpg"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-4670" y="1268759"/>
            <a:ext cx="5957298" cy="45718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302198" y="1988069"/>
            <a:ext cx="7204648" cy="4166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Generalidades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2. Cooperación “bajo un mismo techo”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3. Acuerdos de cooperación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4. Cifras y resultados relevantes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63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6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5. Conclusiones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7529" y="894374"/>
            <a:ext cx="6761286" cy="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95" y="1271094"/>
            <a:ext cx="5957298" cy="6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200" name="Shape 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7529" y="1340768"/>
            <a:ext cx="6830374" cy="4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208" name="Shape 2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27529" y="894374"/>
            <a:ext cx="6761286" cy="105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Dependencia tecnológica en la región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just">
              <a:lnSpc>
                <a:spcPct val="116009"/>
              </a:lnSpc>
              <a:spcBef>
                <a:spcPts val="0"/>
              </a:spcBef>
              <a:buNone/>
            </a:pPr>
            <a:r>
              <a:t/>
            </a:r>
            <a:endParaRPr b="1" sz="21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27529" y="5575164"/>
            <a:ext cx="4572000" cy="3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s-CO" sz="7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Cámara de Comercio de Bucaramanga, Número 128 , Marzo de 2016.</a:t>
            </a:r>
            <a:r>
              <a:rPr b="1"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319994" y="1956781"/>
            <a:ext cx="3297693" cy="310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SzPct val="98928"/>
              <a:buFont typeface="Calibri"/>
              <a:buChar char="•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PIB per cápita : </a:t>
            </a:r>
            <a:r>
              <a:rPr b="1" lang="es-CO" sz="1385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US$13,200</a:t>
            </a: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616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SzPct val="98928"/>
              <a:buFont typeface="Calibri"/>
              <a:buChar char="•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4ta región en contribución al PIB: </a:t>
            </a:r>
            <a:r>
              <a:rPr b="1" lang="es-CO" sz="1385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7.4%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b="1" sz="616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SzPct val="98928"/>
              <a:buFont typeface="Calibri"/>
              <a:buChar char="•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 de pobreza: </a:t>
            </a:r>
            <a:r>
              <a:rPr b="1" lang="es-CO" sz="1385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19.5%</a:t>
            </a: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616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SzPct val="98928"/>
              <a:buFont typeface="Calibri"/>
              <a:buChar char="•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Población con necesidades básicas insatisfechas:  </a:t>
            </a:r>
            <a:r>
              <a:rPr b="1" lang="es-CO" sz="1385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21.9%</a:t>
            </a: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616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SzPct val="98928"/>
              <a:buFont typeface="Calibri"/>
              <a:buChar char="•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Cuarto departamento en capacidades de CT&amp;I</a:t>
            </a: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6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SzPct val="98928"/>
              <a:buFont typeface="Calibri"/>
              <a:buChar char="•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O" sz="1385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universidades; </a:t>
            </a:r>
            <a:r>
              <a:rPr b="1" lang="es-CO" sz="1385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grupos de investigación reconocidos; </a:t>
            </a:r>
            <a:r>
              <a:rPr b="1" lang="es-CO" sz="1385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308</a:t>
            </a: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investigadores activos (2012).</a:t>
            </a: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6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buClr>
                <a:schemeClr val="dk1"/>
              </a:buClr>
              <a:buSzPct val="98928"/>
              <a:buFont typeface="Calibri"/>
              <a:buChar char="•"/>
            </a:pPr>
            <a:r>
              <a:rPr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desempleo</a:t>
            </a:r>
            <a:r>
              <a:rPr b="1" lang="es-CO" sz="1385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: 8,5%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b="1" sz="616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 b="3745" l="34322" r="15678" t="26397"/>
          <a:stretch/>
        </p:blipFill>
        <p:spPr>
          <a:xfrm>
            <a:off x="251519" y="1628799"/>
            <a:ext cx="4759809" cy="374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403648" y="5157192"/>
            <a:ext cx="504056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7529" y="1295048"/>
            <a:ext cx="6830374" cy="4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221" name="Shape 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4728" y="1013592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39592" y="789897"/>
            <a:ext cx="5018237" cy="42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Composición del PIB por sectores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860697" y="5411926"/>
            <a:ext cx="5981105" cy="23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s-CO" sz="7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Tomado de “PRODUCTO INTERNO BRUTO SANTANDER 2014 - Nueva revisión, Cámara de comercio Bucaramanga”</a:t>
            </a:r>
            <a:r>
              <a:rPr b="1" lang="es-CO" sz="9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2683" y="2154331"/>
            <a:ext cx="5119475" cy="2833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1745560" y="1505963"/>
            <a:ext cx="5320356" cy="3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3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Clasificación de los sectores productivos en el PIB de Santander 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7">
            <a:alphaModFix/>
          </a:blip>
          <a:srcRect b="26198" l="59870" r="16853" t="33910"/>
          <a:stretch/>
        </p:blipFill>
        <p:spPr>
          <a:xfrm>
            <a:off x="6228183" y="2636911"/>
            <a:ext cx="2485306" cy="239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enivam.uis.edu.co/cenivam/imagenes/red/universidades/1.jpg" id="233" name="Shape 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6575" y="633389"/>
            <a:ext cx="828613" cy="4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2026396" y="1766389"/>
            <a:ext cx="5929980" cy="358124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999" y="0"/>
                </a:moveTo>
                <a:close/>
                <a:lnTo>
                  <a:pt x="-9999" y="120000"/>
                </a:lnTo>
              </a:path>
              <a:path extrusionOk="0" fill="none" h="120000" w="12000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s-CO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visión de largo plazo para el crecimiento económico basado en la tecnología y el conocimiento. 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s-CO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Normativa compleja y desarrollo incipiente de políticas de CTI.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s-CO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Baja especialización industrial y baja orientación a las exportaciones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s-CO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priorización alrededor de industrias estratégicas.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s-CO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Apreciación insuficiente de la Investigación, Ciencia, Tecnología e Innovación en la sociedad colombiana.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026396" y="701704"/>
            <a:ext cx="5018237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 actual regional y capacidades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1547663" y="620687"/>
            <a:ext cx="7070212" cy="42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Disposiciones para Fomento de Investigación Científica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547663" y="1475820"/>
            <a:ext cx="7070212" cy="945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CO" sz="18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promover y orientar el adelanto científico y tecnológico, y estimular la capacidad innovadora del sector productivo, el Estado ha dispuesto la siguiente normativa: 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549666" y="2698994"/>
            <a:ext cx="1394676" cy="32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39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Ley 29 de 1990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523100" y="4285776"/>
            <a:ext cx="1867113" cy="32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39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Decreto 591 de 1991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547663" y="5044023"/>
            <a:ext cx="1593449" cy="32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39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Ley 1286 de 2009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547663" y="3570925"/>
            <a:ext cx="1867113" cy="32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1539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Decreto 393 de 1991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3431958" y="2698994"/>
            <a:ext cx="5266935" cy="73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Incentiva la generación e implementación de productos de tecnología, obliga al estado a incorporar ciencia e innovación en los planes de desarrollo económico y social del país.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442350" y="4265482"/>
            <a:ext cx="526693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 la modalidad de contratación bajo la cual se puede emplear personal durante el desarrollo de actividades científicas y tecnológicas.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3429957" y="5001517"/>
            <a:ext cx="5266935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 la Ley 29 de 1990, transforma a Colciencias en Departamento Administrativo, se fortalece el Sistema Nacional de Ciencia, Tecnología e Innovación en Colombia y se dictan otras disposiciones.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3452689" y="3528382"/>
            <a:ext cx="5266936" cy="518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Estipula las normas definidas para la creación de proyectos de investigación , productos de tecnología y actividades científicas.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547663" y="620687"/>
            <a:ext cx="7070212" cy="42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CO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Correlación intereses UIS – ECOPETROL S.A. 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15213" l="28266" r="15806" t="24619"/>
          <a:stretch/>
        </p:blipFill>
        <p:spPr>
          <a:xfrm>
            <a:off x="1043608" y="1124744"/>
            <a:ext cx="4104456" cy="23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/>
        <p:spPr>
          <a:xfrm>
            <a:off x="4432528" y="3332241"/>
            <a:ext cx="4603968" cy="26771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1331640" y="3516564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 estratégico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ECOPETROL S.A. 2012 - 2020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5508105" y="2708919"/>
            <a:ext cx="31097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Desarrollo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UIS  2008 - 2018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1_Tema de Office">
  <a:themeElements>
    <a:clrScheme name="Ecopetrol_2015">
      <a:dk1>
        <a:srgbClr val="000000"/>
      </a:dk1>
      <a:lt1>
        <a:srgbClr val="FFFFFF"/>
      </a:lt1>
      <a:dk2>
        <a:srgbClr val="7F7F7F"/>
      </a:dk2>
      <a:lt2>
        <a:srgbClr val="EEECE1"/>
      </a:lt2>
      <a:accent1>
        <a:srgbClr val="F26C08"/>
      </a:accent1>
      <a:accent2>
        <a:srgbClr val="9AC504"/>
      </a:accent2>
      <a:accent3>
        <a:srgbClr val="FFCC00"/>
      </a:accent3>
      <a:accent4>
        <a:srgbClr val="004236"/>
      </a:accent4>
      <a:accent5>
        <a:srgbClr val="3F3F3F"/>
      </a:accent5>
      <a:accent6>
        <a:srgbClr val="002060"/>
      </a:accent6>
      <a:hlink>
        <a:srgbClr val="FFC000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Tema de Office">
  <a:themeElements>
    <a:clrScheme name="Ecopetrol_2015">
      <a:dk1>
        <a:srgbClr val="000000"/>
      </a:dk1>
      <a:lt1>
        <a:srgbClr val="FFFFFF"/>
      </a:lt1>
      <a:dk2>
        <a:srgbClr val="7F7F7F"/>
      </a:dk2>
      <a:lt2>
        <a:srgbClr val="EEECE1"/>
      </a:lt2>
      <a:accent1>
        <a:srgbClr val="F26C08"/>
      </a:accent1>
      <a:accent2>
        <a:srgbClr val="9AC504"/>
      </a:accent2>
      <a:accent3>
        <a:srgbClr val="FFCC00"/>
      </a:accent3>
      <a:accent4>
        <a:srgbClr val="004236"/>
      </a:accent4>
      <a:accent5>
        <a:srgbClr val="3F3F3F"/>
      </a:accent5>
      <a:accent6>
        <a:srgbClr val="002060"/>
      </a:accent6>
      <a:hlink>
        <a:srgbClr val="FFC000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Tema de Office">
  <a:themeElements>
    <a:clrScheme name="Ecopetrol_2015">
      <a:dk1>
        <a:srgbClr val="000000"/>
      </a:dk1>
      <a:lt1>
        <a:srgbClr val="FFFFFF"/>
      </a:lt1>
      <a:dk2>
        <a:srgbClr val="7F7F7F"/>
      </a:dk2>
      <a:lt2>
        <a:srgbClr val="EEECE1"/>
      </a:lt2>
      <a:accent1>
        <a:srgbClr val="F26C08"/>
      </a:accent1>
      <a:accent2>
        <a:srgbClr val="9AC504"/>
      </a:accent2>
      <a:accent3>
        <a:srgbClr val="FFCC00"/>
      </a:accent3>
      <a:accent4>
        <a:srgbClr val="004236"/>
      </a:accent4>
      <a:accent5>
        <a:srgbClr val="3F3F3F"/>
      </a:accent5>
      <a:accent6>
        <a:srgbClr val="002060"/>
      </a:accent6>
      <a:hlink>
        <a:srgbClr val="FFC000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