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21BFB20-0C37-4C61-82E5-4F908E42810D}">
  <a:tblStyle styleId="{521BFB20-0C37-4C61-82E5-4F908E42810D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8.jpg"/><Relationship Id="rId6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Relationship Id="rId4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8.jpg"/><Relationship Id="rId4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5.jpg"/><Relationship Id="rId5" Type="http://schemas.openxmlformats.org/officeDocument/2006/relationships/image" Target="../media/image04.jpg"/><Relationship Id="rId6" Type="http://schemas.openxmlformats.org/officeDocument/2006/relationships/image" Target="../media/image02.png"/><Relationship Id="rId7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Administrador\Configuración local\Archivos temporales de Internet\Content.IE5\QFWWQHNW\foto_candado[1].jpg"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683" y="2065374"/>
            <a:ext cx="1669605" cy="151365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561041" y="3600566"/>
            <a:ext cx="18257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ACCESO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731518" y="352515"/>
            <a:ext cx="5414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SUB-SISTEMAS IMPLEMENTAR??? 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2974693" y="1863009"/>
            <a:ext cx="5254905" cy="2585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control de accesos solo, no genera ahorros de energía.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tiene registro de accesos a espacios restringidos.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puede coordinar con otros sub-sistemas.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731518" y="352515"/>
            <a:ext cx="5414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SUB-SISTEMAS IMPLEMENTAR??? </a:t>
            </a:r>
          </a:p>
        </p:txBody>
      </p:sp>
      <p:pic>
        <p:nvPicPr>
          <p:cNvPr descr="\\psf\Home\Desktop\8071.png"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635" y="1943806"/>
            <a:ext cx="2001801" cy="20655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71" name="Shape 171"/>
          <p:cNvSpPr txBox="1"/>
          <p:nvPr/>
        </p:nvSpPr>
        <p:spPr>
          <a:xfrm>
            <a:off x="2974693" y="2509341"/>
            <a:ext cx="52549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debe realizar medición de las variables a intervenir  tableros eléctricos y entradas de agua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896736" y="4409439"/>
            <a:ext cx="18257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MEDIDA DE CONSUMOS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731518" y="352515"/>
            <a:ext cx="74342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 EXPERIENCIA AUTOMATIZACIÓN DE EDIFICIOS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MODULO INTERDISCIPLINARIOS – BLOQUE NORTE  2008-2009</a:t>
            </a:r>
          </a:p>
        </p:txBody>
      </p:sp>
      <p:pic>
        <p:nvPicPr>
          <p:cNvPr descr="\\psf\Host\Volumes\Cesar\Proyectos\Proyectos 2008\Construciones\Modulointerdiciplinario\fotos recibo de equipos\IMG_0099.JPG" id="178" name="Shape 178"/>
          <p:cNvPicPr preferRelativeResize="0"/>
          <p:nvPr/>
        </p:nvPicPr>
        <p:blipFill rotWithShape="1">
          <a:blip r:embed="rId3">
            <a:alphaModFix/>
          </a:blip>
          <a:srcRect b="14126" l="0" r="0" t="31042"/>
          <a:stretch/>
        </p:blipFill>
        <p:spPr>
          <a:xfrm>
            <a:off x="447037" y="1046479"/>
            <a:ext cx="2519999" cy="103632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79" name="Shape 179"/>
          <p:cNvSpPr txBox="1"/>
          <p:nvPr/>
        </p:nvSpPr>
        <p:spPr>
          <a:xfrm>
            <a:off x="3180080" y="1049058"/>
            <a:ext cx="54864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2008 se dio uno de los primeros pasos en la automatización de la universidad. </a:t>
            </a:r>
          </a:p>
          <a:p>
            <a:pPr indent="-342900" lvl="0" marL="34290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 medida electrónica de los consumos de energía y agua.</a:t>
            </a:r>
          </a:p>
          <a:p>
            <a:pPr indent="-342900" lvl="0" marL="34290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 de un sistema de control de iluminación por horarios con la utilización de tableros manejados por telerruptores.</a:t>
            </a:r>
          </a:p>
          <a:p>
            <a:pPr indent="-342900" lvl="0" marL="34290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de acceso por medio de tarjetas inteligentes a espacios que se consideraron de uso exclusivo .</a:t>
            </a:r>
          </a:p>
          <a:p>
            <a:pPr indent="-342900" lvl="0" marL="342900" marR="0" rtl="0" algn="just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utilización de sensores para la activación de los baños.</a:t>
            </a:r>
          </a:p>
        </p:txBody>
      </p:sp>
      <p:pic>
        <p:nvPicPr>
          <p:cNvPr id="180" name="Shape 180"/>
          <p:cNvPicPr preferRelativeResize="0"/>
          <p:nvPr/>
        </p:nvPicPr>
        <p:blipFill/>
        <p:spPr>
          <a:xfrm>
            <a:off x="3278926" y="4156280"/>
            <a:ext cx="2519999" cy="1800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877" y="2234359"/>
            <a:ext cx="2519999" cy="1800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82" name="Shape 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85007" y="4125800"/>
            <a:ext cx="2519999" cy="1800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83" name="Shape 1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6718" y="4146119"/>
            <a:ext cx="2519999" cy="1800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4986" y="1222744"/>
            <a:ext cx="4494025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731518" y="352515"/>
            <a:ext cx="74342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 EXPERIENCIA AUTOMATIZACIÓN DE EDIFICIOS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MODULO INTERDISCIPLINARIOS – BLOQUE NORTE  2008-2009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731520" y="5251317"/>
            <a:ext cx="79978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 de automatización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731518" y="352515"/>
            <a:ext cx="74342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EXPERIENCIA AUTOMATIZACIÓN DE EDIFICIOS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DE FUGAS DE AGUA EDIFICIOS DE SISTEMAS Y ADMINISTRATIVO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520" y="1214338"/>
            <a:ext cx="5017868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b="17426" l="29272" r="24533" t="17069"/>
          <a:stretch/>
        </p:blipFill>
        <p:spPr>
          <a:xfrm>
            <a:off x="6507126" y="1681078"/>
            <a:ext cx="1658678" cy="235820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731520" y="5251317"/>
            <a:ext cx="79978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Algoritmo de control de fugas de agua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731518" y="352515"/>
            <a:ext cx="77745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EXPERIENCIA AUTOMATIZACIÓN DE EDIFICIOS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DIMERIZABLES O ATENUABLES LUMINARIAS FLUORESCENTES 2009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1980" y="1324125"/>
            <a:ext cx="5400039" cy="91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1980" y="2402200"/>
            <a:ext cx="5400039" cy="320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731518" y="352515"/>
            <a:ext cx="74342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EXPERIENCIA AUTOMATIZACIÓN DE EDIFICIOS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 DE TECNOLOGÍA ILUMINACIÓN  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18" y="1371600"/>
            <a:ext cx="3019315" cy="207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5253" y="1371600"/>
            <a:ext cx="3306394" cy="2050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psf\Host\Volumes\Cesar\Proyectos\Proyectos 2013\Construciones\Automatizacion 2013\Biblioteca\Fotos\2013-12-13 14.38.59.jpg" id="213" name="Shape 213"/>
          <p:cNvPicPr preferRelativeResize="0"/>
          <p:nvPr/>
        </p:nvPicPr>
        <p:blipFill rotWithShape="1">
          <a:blip r:embed="rId5">
            <a:alphaModFix/>
          </a:blip>
          <a:srcRect b="19492" l="16113" r="25581" t="20238"/>
          <a:stretch/>
        </p:blipFill>
        <p:spPr>
          <a:xfrm>
            <a:off x="742152" y="3695612"/>
            <a:ext cx="3008682" cy="2109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psf\Host\Volumes\Cesar\Proyectos\Proyectos 2013\Construciones\Automatizacion 2013\Biblioteca\Fotos\2013-12-13 14.42.39.jpg" id="214" name="Shape 2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5253" y="3695612"/>
            <a:ext cx="3297837" cy="2053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731518" y="352515"/>
            <a:ext cx="80190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AHORROS  ENERGÉTICOS GENERADOS CON EL SISTEMA DE AUTOMATIZACIÓN.</a:t>
            </a:r>
          </a:p>
        </p:txBody>
      </p:sp>
      <p:graphicFrame>
        <p:nvGraphicFramePr>
          <p:cNvPr id="220" name="Shape 220"/>
          <p:cNvGraphicFramePr/>
          <p:nvPr/>
        </p:nvGraphicFramePr>
        <p:xfrm>
          <a:off x="552893" y="9994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{521BFB20-0C37-4C61-82E5-4F908E42810D}</a:tableStyleId>
              </a:tblPr>
              <a:tblGrid>
                <a:gridCol w="266225"/>
                <a:gridCol w="874750"/>
                <a:gridCol w="780925"/>
                <a:gridCol w="831650"/>
                <a:gridCol w="831650"/>
                <a:gridCol w="831650"/>
                <a:gridCol w="892500"/>
                <a:gridCol w="831650"/>
                <a:gridCol w="831650"/>
                <a:gridCol w="831650"/>
              </a:tblGrid>
              <a:tr h="213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Año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Edificacion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2008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2009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2010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2011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2012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2013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2014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3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2008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Bloque Y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5.800.000,00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5.800.000,00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5.800.000,00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5.800.000,00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5.800.000,00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5.800.000,00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5.800.000,00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5.800.000,00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3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2009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Sistemas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4.353.960,00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4.353.960,00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4.353.960,00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4.353.960,00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4.353.960,00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4.353.960,00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4.353.960,00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3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2010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Ciencias clinicas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4.800.000,00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4.800.000,00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4.800.000,00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4.800.000,00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4.800.000,00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4.800.000,00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3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2010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Administrativo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10.135.238,00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10.135.238,00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10.135.238,00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10.135.238,00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10.135.238,00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10.135.238,00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3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2011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Industrial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2.712.528,00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2.712.528,00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2.712.528,00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2.712.528,00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2.712.528,00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3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2012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Electrica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2.309.688,00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2.309.688,00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2.309.688,00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13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2013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Biblioteca/CIDT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1.895.400,00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1.895.400,00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1.895.400,00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13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2014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Medicina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1.728.000,00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1.728.000,00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13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                    -  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31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AHORRO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5.800.000,00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10.153.960,00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25.089.198,00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27.801.726,00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27.801.726,00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32.006.814,00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33.734.814,00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33.734.814,00 </a:t>
                      </a:r>
                    </a:p>
                  </a:txBody>
                  <a:tcPr marT="5950" marB="0" marR="5950" marL="59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935" y="552893"/>
            <a:ext cx="8200881" cy="4993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731518" y="352515"/>
            <a:ext cx="8019076" cy="3693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RECOMENDACIONES.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 CLARIDAD DE LOS SISTEMAS A AUTOMATIZAR.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SOFTWARE DE AUTOMATIZACIÓN DEBE SER FLEXIBLE E INTEGRAL.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PROTOCOLOS DE COMUNICACIÓN DEBEN SER ESTÁNDAR Y ABIERTOS.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APUNTAR INICIALMENTE A TECNOLOGÍAS QUE IMPLIQUEN AHORRO.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EQUIPOS DE CONTROL ESTÁNDAR Y CONCOMIMIENTO DE NORMA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270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850604" y="1963955"/>
            <a:ext cx="70281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s-E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AHORRO DE ENERGÍA MEDIANTE AUTOMATIZACIÓN Y CAMBIOS DE TECNOLOGÍA.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6382" y="2977100"/>
            <a:ext cx="3980119" cy="2954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270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3319314" y="2597726"/>
            <a:ext cx="2488470" cy="602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5DBE5"/>
              </a:buClr>
              <a:buSzPct val="25000"/>
              <a:buFont typeface="Arial"/>
              <a:buNone/>
            </a:pPr>
            <a:r>
              <a:rPr b="1" lang="es-ES" sz="3200">
                <a:solidFill>
                  <a:srgbClr val="D5DBE5"/>
                </a:solidFill>
                <a:latin typeface="Lato"/>
                <a:ea typeface="Lato"/>
                <a:cs typeface="Lato"/>
                <a:sym typeface="Lato"/>
              </a:rPr>
              <a:t>GRACIAS…</a:t>
            </a:r>
          </a:p>
          <a:p>
            <a:pPr indent="-6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108585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media.utp.edu.co/paginaprincipal/imagenes/banner-nueva-marca-UTP-551A.jpg" id="237" name="Shape 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7175" y="3580269"/>
            <a:ext cx="4392748" cy="163432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827087" y="2708275"/>
            <a:ext cx="7561261" cy="2449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1412240" y="1402079"/>
            <a:ext cx="6553198" cy="269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s-ES"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Diana Patricia Jurado Ramírez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SzPct val="25000"/>
              <a:buNone/>
            </a:pPr>
            <a:r>
              <a:rPr lang="es-ES"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	Jefe Unidad Gestión Tecnologías Informáticas y Sistemas de Información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SzPct val="25000"/>
              <a:buNone/>
            </a:pPr>
            <a:r>
              <a:rPr lang="es-ES"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	Universidad Tecnológica de Pereira 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s-ES"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Cesar Augusto Cortes Garzón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SzPct val="25000"/>
              <a:buNone/>
            </a:pPr>
            <a:r>
              <a:rPr lang="es-ES"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	Jefe Mantenimiento Institucional</a:t>
            </a:r>
          </a:p>
          <a:p>
            <a:pPr indent="-342900" lvl="0" marL="342900" marR="0" rtl="0" algn="l">
              <a:spcBef>
                <a:spcPts val="280"/>
              </a:spcBef>
              <a:buSzPct val="25000"/>
              <a:buNone/>
            </a:pPr>
            <a:r>
              <a:rPr lang="es-ES"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	Universidad Tecnológica de Pereira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731520" y="352515"/>
            <a:ext cx="4958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CRECIMIENTO DE LA PLANTA FÍSICA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53" y="721849"/>
            <a:ext cx="8942293" cy="4286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725077" y="5656512"/>
            <a:ext cx="2554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aseline="30000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Planeación – Boletín estadístico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31520" y="5007935"/>
            <a:ext cx="79978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planta física paso de 54.279 m2 en 2007 a 81.461 m2 en 2015 un crecimiento del 50,08%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731520" y="352515"/>
            <a:ext cx="4958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CRECIMIENTO DE LA COMUNIDAD UNIVERSITARIA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1847"/>
            <a:ext cx="9143998" cy="452946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731520" y="5251317"/>
            <a:ext cx="79978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comunidad  paso de 13.579 en 2007 a 20.409 en 2016 un crecimiento del 50,30%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731520" y="352515"/>
            <a:ext cx="4958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PROBLEMÁTICA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88989" y="2922197"/>
            <a:ext cx="4881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Equipos no eficientes en consumo energético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620" y="954259"/>
            <a:ext cx="2383820" cy="195290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\\psf\Home\Desktop\T12.jpg"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2953" y="954258"/>
            <a:ext cx="2147777" cy="195290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\\psf\Home\Desktop\apaga-la-luz.jpg" id="121" name="Shape 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0900" y="954258"/>
            <a:ext cx="2383820" cy="195290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22" name="Shape 122"/>
          <p:cNvSpPr txBox="1"/>
          <p:nvPr/>
        </p:nvSpPr>
        <p:spPr>
          <a:xfrm>
            <a:off x="6170900" y="2943463"/>
            <a:ext cx="23838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 de ahorro</a:t>
            </a:r>
          </a:p>
        </p:txBody>
      </p:sp>
      <p:pic>
        <p:nvPicPr>
          <p:cNvPr descr="\\psf\Home\Desktop\s2p33.png" id="123" name="Shape 123"/>
          <p:cNvPicPr preferRelativeResize="0"/>
          <p:nvPr/>
        </p:nvPicPr>
        <p:blipFill rotWithShape="1">
          <a:blip r:embed="rId6">
            <a:alphaModFix/>
          </a:blip>
          <a:srcRect b="7163" l="16232" r="16790" t="0"/>
          <a:stretch/>
        </p:blipFill>
        <p:spPr>
          <a:xfrm>
            <a:off x="978183" y="3599885"/>
            <a:ext cx="1509824" cy="209278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24" name="Shape 124"/>
          <p:cNvSpPr txBox="1"/>
          <p:nvPr/>
        </p:nvSpPr>
        <p:spPr>
          <a:xfrm>
            <a:off x="2399868" y="4298350"/>
            <a:ext cx="23838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Accesos restringidos sin control</a:t>
            </a:r>
          </a:p>
        </p:txBody>
      </p:sp>
      <p:pic>
        <p:nvPicPr>
          <p:cNvPr descr="\\psf\Home\Desktop\8071.png" id="125" name="Shape 1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04955" y="3599885"/>
            <a:ext cx="2001801" cy="20655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26" name="Shape 126"/>
          <p:cNvSpPr txBox="1"/>
          <p:nvPr/>
        </p:nvSpPr>
        <p:spPr>
          <a:xfrm>
            <a:off x="6760178" y="4187844"/>
            <a:ext cx="23838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Medidores de agua y energía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731518" y="1105786"/>
            <a:ext cx="7464828" cy="2123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1: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 Institucional fortalecido en la Gestión Humana, Financiera, Física, Informática y  de Servicios.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Componente: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Automatización de Recursos  Físicos.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aseline="30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aseline="30000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 Universidad consciente de la necesidad de racionalizar el gasto en lo referente al consumo de agua y energía eléctrica y de disminuir los índices de inseguridad por robo y sustracción de elementos y equipos”.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731518" y="352515"/>
            <a:ext cx="5414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DESARROLLO INSTITUCIONAL 2009 - 2019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462033" y="3244333"/>
            <a:ext cx="219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aseline="30000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descr="\\psf\Home\Desktop\Captura de pantalla 2016-09-18 a las 21.12.35.png" id="138" name="Shape 138"/>
          <p:cNvPicPr preferRelativeResize="0"/>
          <p:nvPr/>
        </p:nvPicPr>
        <p:blipFill rotWithShape="1">
          <a:blip r:embed="rId3">
            <a:alphaModFix/>
          </a:blip>
          <a:srcRect b="2464" l="10890" r="9884" t="3023"/>
          <a:stretch/>
        </p:blipFill>
        <p:spPr>
          <a:xfrm>
            <a:off x="1226915" y="718991"/>
            <a:ext cx="6685988" cy="49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1001534" y="5741576"/>
            <a:ext cx="31345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aseline="30000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Schneider Electric - Automatización de Edificios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31518" y="352515"/>
            <a:ext cx="5414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SUB-SISTEMAS DE AUTOMATIZACIÓN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731518" y="352515"/>
            <a:ext cx="5414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SUB-SISTEMAS IMPLEMENTAR??? </a:t>
            </a:r>
          </a:p>
        </p:txBody>
      </p:sp>
      <p:pic>
        <p:nvPicPr>
          <p:cNvPr descr="C:\Documents and Settings\Administrador\Configuración local\Archivos temporales de Internet\Content.IE5\927R5SGQ\Simple_light_bulb_graphic[1].png"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18" y="2012750"/>
            <a:ext cx="1472660" cy="152811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2974693" y="1487090"/>
            <a:ext cx="525490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iluminación para una entidad educativa representa entre un 50 % a 80 % del consumo total de energía.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logra un 30% de ahorro implementando controles horarios o de presencia.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el cambio de tecnología se logran ahorros  del 40%.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Sistema simple de implementar.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561041" y="3540867"/>
            <a:ext cx="18257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ILUMINACIÓN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psf\Home\Desktop\canstock10226515.jpg"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997" y="2156958"/>
            <a:ext cx="1224424" cy="123717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561041" y="3600566"/>
            <a:ext cx="18257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2974693" y="1873169"/>
            <a:ext cx="5254905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Fugas de agua.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implementación requiere  intervenciones físicas y conocimientos  de la red hidráulica o mejoras en las mismas.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731518" y="352515"/>
            <a:ext cx="5414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SUB-SISTEMAS IMPLEMENTAR???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