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82" r:id="rId4"/>
    <p:sldMasterId id="2147483683" r:id="rId5"/>
    <p:sldMasterId id="214748368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6858000" cx="9144000"/>
  <p:notesSz cx="6858000" cy="9144000"/>
  <p:embeddedFontLst>
    <p:embeddedFont>
      <p:font typeface="Arial Narrow"/>
      <p:regular r:id="rId23"/>
      <p:bold r:id="rId24"/>
      <p:italic r:id="rId25"/>
      <p:boldItalic r:id="rId26"/>
    </p:embeddedFont>
    <p:embeddedFont>
      <p:font typeface="Helvetica Neue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F5D431E2-8C56-4FA9-9A8D-33CB71C62EBA}">
  <a:tblStyle styleId="{F5D431E2-8C56-4FA9-9A8D-33CB71C62EBA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ArialNarrow-bold.fntdata"/><Relationship Id="rId23" Type="http://schemas.openxmlformats.org/officeDocument/2006/relationships/font" Target="fonts/ArialNarrow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ArialNarrow-boldItalic.fntdata"/><Relationship Id="rId25" Type="http://schemas.openxmlformats.org/officeDocument/2006/relationships/font" Target="fonts/ArialNarrow-italic.fntdata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HelveticaNeue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Fundada por la Compañía de Jesús en 1623, es una Universidad Católica, reconocida por el Estado colombiano, cuyos objetivos son servir a la comunidad humana, en especial a la colombiana, procurando instaurar una sociedad más civilizada, más culta y más justa, inspirada por los valores del Evangelio. Promueve la formación integral de las personas, los valores humanos, el desarrollo y transmisión de la ciencia y la cultura, y aportar al desarrollo, orientación, crítica y transformación constructiva de la sociedad.</a:t>
            </a:r>
          </a:p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180,000 metros cuadrados algo así como 18 manzanas (100 mts cuadrados)</a:t>
            </a:r>
          </a:p>
        </p:txBody>
      </p:sp>
      <p:sp>
        <p:nvSpPr>
          <p:cNvPr id="263" name="Shape 263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PT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604043" y="389731"/>
            <a:ext cx="5811838" cy="5762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ido PUJ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1259633" y="1916833"/>
            <a:ext cx="6913563" cy="34559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7" name="Shape 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32589" y="5984248"/>
            <a:ext cx="1614386" cy="711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PT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PT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2865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464820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PT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7" name="Shape 147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 rot="5400000">
            <a:off x="604043" y="389731"/>
            <a:ext cx="5811838" cy="5762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3" name="Shape 173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Shape 18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2865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2" type="body"/>
          </p:nvPr>
        </p:nvSpPr>
        <p:spPr>
          <a:xfrm>
            <a:off x="464820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Shape 201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Shape 203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07" name="Shape 20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3" name="Shape 223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 rot="5400000">
            <a:off x="604043" y="389731"/>
            <a:ext cx="5811838" cy="5762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Shape 238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62865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64820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0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01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PT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pt-PT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t-P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452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8.png"/><Relationship Id="rId4" Type="http://schemas.openxmlformats.org/officeDocument/2006/relationships/image" Target="../media/image10.jpg"/><Relationship Id="rId5" Type="http://schemas.openxmlformats.org/officeDocument/2006/relationships/image" Target="../media/image07.png"/><Relationship Id="rId6" Type="http://schemas.openxmlformats.org/officeDocument/2006/relationships/image" Target="../media/image05.png"/><Relationship Id="rId7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/>
        </p:nvSpPr>
        <p:spPr>
          <a:xfrm>
            <a:off x="-298837" y="703435"/>
            <a:ext cx="8428595" cy="418455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9999" y="0"/>
                </a:moveTo>
                <a:close/>
                <a:lnTo>
                  <a:pt x="-9999" y="120000"/>
                </a:lnTo>
              </a:path>
              <a:path extrusionOk="0" fill="none" h="120000" w="120000">
                <a:moveTo>
                  <a:pt x="-9999" y="22500"/>
                </a:moveTo>
                <a:lnTo>
                  <a:pt x="-45999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374C81"/>
              </a:buClr>
              <a:buSzPct val="100000"/>
              <a:buFont typeface="Arial Narrow"/>
              <a:buChar char="•"/>
            </a:pPr>
            <a:r>
              <a:rPr b="1" i="0" lang="pt-PT" sz="2800" u="none" cap="none" strike="noStrike">
                <a:solidFill>
                  <a:srgbClr val="374C81"/>
                </a:solidFill>
                <a:latin typeface="Arial Narrow"/>
                <a:ea typeface="Arial Narrow"/>
                <a:cs typeface="Arial Narrow"/>
                <a:sym typeface="Arial Narrow"/>
              </a:rPr>
              <a:t>Fase 1</a:t>
            </a:r>
          </a:p>
          <a:p>
            <a:pPr indent="-114300" lvl="1" marL="114300" marR="0" rtl="0" algn="l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rgbClr val="374C81"/>
              </a:buClr>
              <a:buSzPct val="100000"/>
              <a:buFont typeface="Arial Narrow"/>
              <a:buChar char="•"/>
            </a:pPr>
            <a:r>
              <a:rPr b="1" i="0" lang="pt-PT" sz="2800" u="none" cap="none" strike="noStrike">
                <a:solidFill>
                  <a:srgbClr val="374C81"/>
                </a:solidFill>
                <a:latin typeface="Arial Narrow"/>
                <a:ea typeface="Arial Narrow"/>
                <a:cs typeface="Arial Narrow"/>
                <a:sym typeface="Arial Narrow"/>
              </a:rPr>
              <a:t>Fase 2</a:t>
            </a:r>
          </a:p>
          <a:p>
            <a:pPr indent="-114300" lvl="1" marL="114300" marR="0" rtl="0" algn="l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rgbClr val="374C81"/>
              </a:buClr>
              <a:buSzPct val="100000"/>
              <a:buFont typeface="Arial Narrow"/>
              <a:buChar char="•"/>
            </a:pPr>
            <a:r>
              <a:rPr b="1" i="0" lang="pt-PT" sz="2800" u="none" cap="none" strike="noStrike">
                <a:solidFill>
                  <a:srgbClr val="374C81"/>
                </a:solidFill>
                <a:latin typeface="Arial Narrow"/>
                <a:ea typeface="Arial Narrow"/>
                <a:cs typeface="Arial Narrow"/>
                <a:sym typeface="Arial Narrow"/>
              </a:rPr>
              <a:t>Fase 3</a:t>
            </a:r>
          </a:p>
          <a:p>
            <a:pPr indent="-114300" lvl="1" marL="114300" marR="0" rtl="0" algn="l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rgbClr val="374C81"/>
              </a:buClr>
              <a:buSzPct val="100000"/>
              <a:buFont typeface="Arial Narrow"/>
              <a:buChar char="•"/>
            </a:pPr>
            <a:r>
              <a:rPr b="1" i="0" lang="pt-PT" sz="2800" u="none" cap="none" strike="noStrike">
                <a:solidFill>
                  <a:srgbClr val="374C81"/>
                </a:solidFill>
                <a:latin typeface="Arial Narrow"/>
                <a:ea typeface="Arial Narrow"/>
                <a:cs typeface="Arial Narrow"/>
                <a:sym typeface="Arial Narrow"/>
              </a:rPr>
              <a:t>Fase 4</a:t>
            </a:r>
          </a:p>
        </p:txBody>
      </p:sp>
      <p:sp>
        <p:nvSpPr>
          <p:cNvPr id="351" name="Shape 351"/>
          <p:cNvSpPr txBox="1"/>
          <p:nvPr>
            <p:ph type="ctrTitle"/>
          </p:nvPr>
        </p:nvSpPr>
        <p:spPr>
          <a:xfrm>
            <a:off x="866954" y="223091"/>
            <a:ext cx="5999672" cy="64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24F76"/>
              </a:buClr>
              <a:buSzPct val="25000"/>
              <a:buFont typeface="Calibri"/>
              <a:buNone/>
            </a:pPr>
            <a:r>
              <a:rPr b="1" i="0" lang="pt-PT" sz="3200" u="none" cap="none" strike="noStrike">
                <a:solidFill>
                  <a:srgbClr val="224F76"/>
                </a:solidFill>
                <a:latin typeface="Calibri"/>
                <a:ea typeface="Calibri"/>
                <a:cs typeface="Calibri"/>
                <a:sym typeface="Calibri"/>
              </a:rPr>
              <a:t>Metodología participativa: </a:t>
            </a:r>
          </a:p>
        </p:txBody>
      </p:sp>
      <p:sp>
        <p:nvSpPr>
          <p:cNvPr id="352" name="Shape 352"/>
          <p:cNvSpPr/>
          <p:nvPr/>
        </p:nvSpPr>
        <p:spPr>
          <a:xfrm>
            <a:off x="604995" y="4543585"/>
            <a:ext cx="1296547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PT" sz="150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Modelo conceptual y metodológico</a:t>
            </a:r>
          </a:p>
        </p:txBody>
      </p:sp>
      <p:sp>
        <p:nvSpPr>
          <p:cNvPr id="353" name="Shape 353"/>
          <p:cNvSpPr/>
          <p:nvPr/>
        </p:nvSpPr>
        <p:spPr>
          <a:xfrm>
            <a:off x="2150818" y="3409989"/>
            <a:ext cx="1222110" cy="1015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PT" sz="150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Def. de dimensiones, variables e ítems</a:t>
            </a:r>
          </a:p>
        </p:txBody>
      </p:sp>
      <p:sp>
        <p:nvSpPr>
          <p:cNvPr id="354" name="Shape 354"/>
          <p:cNvSpPr/>
          <p:nvPr/>
        </p:nvSpPr>
        <p:spPr>
          <a:xfrm>
            <a:off x="3631101" y="2963376"/>
            <a:ext cx="1020815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PT" sz="150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Validación  de contenido</a:t>
            </a:r>
          </a:p>
        </p:txBody>
      </p:sp>
      <p:sp>
        <p:nvSpPr>
          <p:cNvPr id="355" name="Shape 355"/>
          <p:cNvSpPr/>
          <p:nvPr/>
        </p:nvSpPr>
        <p:spPr>
          <a:xfrm>
            <a:off x="7237563" y="1118815"/>
            <a:ext cx="1640422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PT" sz="180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Aplicación del instrumento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PT" sz="180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y procesamiento de datos</a:t>
            </a:r>
          </a:p>
        </p:txBody>
      </p:sp>
      <p:sp>
        <p:nvSpPr>
          <p:cNvPr id="356" name="Shape 356"/>
          <p:cNvSpPr/>
          <p:nvPr/>
        </p:nvSpPr>
        <p:spPr>
          <a:xfrm>
            <a:off x="3515155" y="4428237"/>
            <a:ext cx="1241171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150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Jueces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150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expertos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150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grupos focales </a:t>
            </a:r>
          </a:p>
        </p:txBody>
      </p:sp>
      <p:sp>
        <p:nvSpPr>
          <p:cNvPr id="357" name="Shape 357"/>
          <p:cNvSpPr/>
          <p:nvPr/>
        </p:nvSpPr>
        <p:spPr>
          <a:xfrm>
            <a:off x="5062112" y="2677896"/>
            <a:ext cx="943905" cy="553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PT" sz="150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Prueba piloto</a:t>
            </a:r>
          </a:p>
        </p:txBody>
      </p:sp>
      <p:sp>
        <p:nvSpPr>
          <p:cNvPr id="358" name="Shape 358"/>
          <p:cNvSpPr/>
          <p:nvPr/>
        </p:nvSpPr>
        <p:spPr>
          <a:xfrm>
            <a:off x="4910089" y="3748207"/>
            <a:ext cx="1305082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150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Representantes de diferentes niveles</a:t>
            </a:r>
          </a:p>
        </p:txBody>
      </p:sp>
      <p:cxnSp>
        <p:nvCxnSpPr>
          <p:cNvPr id="359" name="Shape 359"/>
          <p:cNvCxnSpPr/>
          <p:nvPr/>
        </p:nvCxnSpPr>
        <p:spPr>
          <a:xfrm>
            <a:off x="4135742" y="3870185"/>
            <a:ext cx="0" cy="235864"/>
          </a:xfrm>
          <a:prstGeom prst="straightConnector1">
            <a:avLst/>
          </a:prstGeom>
          <a:noFill/>
          <a:ln cap="flat" cmpd="sng" w="19050">
            <a:solidFill>
              <a:srgbClr val="1E5F9F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360" name="Shape 360"/>
          <p:cNvCxnSpPr/>
          <p:nvPr/>
        </p:nvCxnSpPr>
        <p:spPr>
          <a:xfrm>
            <a:off x="5534064" y="3409989"/>
            <a:ext cx="0" cy="235864"/>
          </a:xfrm>
          <a:prstGeom prst="straightConnector1">
            <a:avLst/>
          </a:prstGeom>
          <a:noFill/>
          <a:ln cap="flat" cmpd="sng" w="19050">
            <a:solidFill>
              <a:srgbClr val="1E5F9F"/>
            </a:solidFill>
            <a:prstDash val="solid"/>
            <a:miter/>
            <a:headEnd len="med" w="med" type="none"/>
            <a:tailEnd len="lg" w="lg" type="stealth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/>
        </p:nvSpPr>
        <p:spPr>
          <a:xfrm>
            <a:off x="866954" y="223091"/>
            <a:ext cx="5999672" cy="64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buClr>
                <a:srgbClr val="224F76"/>
              </a:buClr>
              <a:buSzPct val="25000"/>
              <a:buFont typeface="Calibri"/>
              <a:buNone/>
            </a:pPr>
            <a:r>
              <a:rPr b="1" lang="pt-PT" sz="2720">
                <a:solidFill>
                  <a:srgbClr val="224F76"/>
                </a:solidFill>
                <a:latin typeface="Calibri"/>
                <a:ea typeface="Calibri"/>
                <a:cs typeface="Calibri"/>
                <a:sym typeface="Calibri"/>
              </a:rPr>
              <a:t>Campaña de aplicación y presentación </a:t>
            </a:r>
          </a:p>
        </p:txBody>
      </p:sp>
      <p:pic>
        <p:nvPicPr>
          <p:cNvPr id="366" name="Shape 3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066" y="923448"/>
            <a:ext cx="4136240" cy="2075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303" y="1030051"/>
            <a:ext cx="4149520" cy="742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55063">
            <a:off x="5890674" y="2140671"/>
            <a:ext cx="2227733" cy="317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072561">
            <a:off x="1032105" y="3383836"/>
            <a:ext cx="2393615" cy="1616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Shape 37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471022">
            <a:off x="3035188" y="4007085"/>
            <a:ext cx="2341145" cy="1582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/>
        </p:nvSpPr>
        <p:spPr>
          <a:xfrm>
            <a:off x="1800996" y="4142516"/>
            <a:ext cx="6159843" cy="1697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57175" lvl="0" marL="257175" marR="0" rtl="0" algn="l"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ct val="100000"/>
              <a:buFont typeface="Arial"/>
              <a:buChar char="•"/>
            </a:pPr>
            <a:r>
              <a:rPr b="1" lang="pt-PT" sz="2400">
                <a:solidFill>
                  <a:srgbClr val="143F6A"/>
                </a:solidFill>
                <a:latin typeface="Arial Narrow"/>
                <a:ea typeface="Arial Narrow"/>
                <a:cs typeface="Arial Narrow"/>
                <a:sym typeface="Arial Narrow"/>
              </a:rPr>
              <a:t>Número de encuestados: </a:t>
            </a:r>
            <a:r>
              <a:rPr lang="pt-PT" sz="240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2308 de 2709 personas de planta invitadas</a:t>
            </a:r>
          </a:p>
          <a:p>
            <a:pPr indent="-257175" lvl="0" marL="257175" marR="0" rtl="0" algn="l">
              <a:spcBef>
                <a:spcPts val="450"/>
              </a:spcBef>
              <a:spcAft>
                <a:spcPts val="0"/>
              </a:spcAft>
              <a:buClr>
                <a:srgbClr val="143F6A"/>
              </a:buClr>
              <a:buSzPct val="100000"/>
              <a:buFont typeface="Arial"/>
              <a:buChar char="•"/>
            </a:pPr>
            <a:r>
              <a:rPr b="1" lang="pt-PT" sz="2400">
                <a:solidFill>
                  <a:srgbClr val="143F6A"/>
                </a:solidFill>
                <a:latin typeface="Arial Narrow"/>
                <a:ea typeface="Arial Narrow"/>
                <a:cs typeface="Arial Narrow"/>
                <a:sym typeface="Arial Narrow"/>
              </a:rPr>
              <a:t>Confiabilidad: </a:t>
            </a:r>
            <a:r>
              <a:rPr lang="pt-PT" sz="240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α = ,97</a:t>
            </a:r>
          </a:p>
          <a:p>
            <a:pPr indent="-257175" lvl="0" marL="257175" marR="0" rtl="0" algn="l"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rgbClr val="12142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76" name="Shape 3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0996" y="431320"/>
            <a:ext cx="5622499" cy="3071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ctrTitle"/>
          </p:nvPr>
        </p:nvSpPr>
        <p:spPr>
          <a:xfrm>
            <a:off x="2948076" y="845388"/>
            <a:ext cx="3247845" cy="6460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24F76"/>
              </a:buClr>
              <a:buSzPct val="25000"/>
              <a:buFont typeface="Trebuchet MS"/>
              <a:buNone/>
            </a:pPr>
            <a:r>
              <a:rPr b="1" i="0" lang="pt-PT" sz="3600" u="none" cap="none" strike="noStrike">
                <a:solidFill>
                  <a:srgbClr val="224F76"/>
                </a:solidFill>
                <a:latin typeface="Trebuchet MS"/>
                <a:ea typeface="Trebuchet MS"/>
                <a:cs typeface="Trebuchet MS"/>
                <a:sym typeface="Trebuchet MS"/>
              </a:rPr>
              <a:t>Conclusiones</a:t>
            </a:r>
          </a:p>
        </p:txBody>
      </p:sp>
      <p:sp>
        <p:nvSpPr>
          <p:cNvPr id="382" name="Shape 382"/>
          <p:cNvSpPr txBox="1"/>
          <p:nvPr>
            <p:ph idx="1" type="subTitle"/>
          </p:nvPr>
        </p:nvSpPr>
        <p:spPr>
          <a:xfrm>
            <a:off x="1306901" y="1968351"/>
            <a:ext cx="6858000" cy="36388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17B84"/>
              </a:buClr>
              <a:buSzPct val="100000"/>
              <a:buFont typeface="Noto Sans Symbols"/>
              <a:buChar char="✓"/>
            </a:pPr>
            <a:r>
              <a:rPr b="0" i="0" lang="pt-PT" sz="2100" u="none" cap="none" strike="noStrike">
                <a:solidFill>
                  <a:srgbClr val="417B84"/>
                </a:solidFill>
                <a:latin typeface="Trebuchet MS"/>
                <a:ea typeface="Trebuchet MS"/>
                <a:cs typeface="Trebuchet MS"/>
                <a:sym typeface="Trebuchet MS"/>
              </a:rPr>
              <a:t>Modelo teórico y estadístico</a:t>
            </a:r>
          </a:p>
          <a:p>
            <a:pPr indent="-342900" lvl="0" marL="342900" marR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17B84"/>
              </a:buClr>
              <a:buSzPct val="100000"/>
              <a:buFont typeface="Noto Sans Symbols"/>
              <a:buChar char="✓"/>
            </a:pPr>
            <a:r>
              <a:rPr b="0" i="0" lang="pt-PT" sz="2100" u="none" cap="none" strike="noStrike">
                <a:solidFill>
                  <a:srgbClr val="417B84"/>
                </a:solidFill>
                <a:latin typeface="Trebuchet MS"/>
                <a:ea typeface="Trebuchet MS"/>
                <a:cs typeface="Trebuchet MS"/>
                <a:sym typeface="Trebuchet MS"/>
              </a:rPr>
              <a:t>Perspectiva sistémica</a:t>
            </a:r>
          </a:p>
          <a:p>
            <a:pPr indent="-342900" lvl="0" marL="342900" marR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17B84"/>
              </a:buClr>
              <a:buSzPct val="100000"/>
              <a:buFont typeface="Noto Sans Symbols"/>
              <a:buChar char="✓"/>
            </a:pPr>
            <a:r>
              <a:rPr b="0" i="0" lang="pt-PT" sz="2100" u="none" cap="none" strike="noStrike">
                <a:solidFill>
                  <a:srgbClr val="417B84"/>
                </a:solidFill>
                <a:latin typeface="Trebuchet MS"/>
                <a:ea typeface="Trebuchet MS"/>
                <a:cs typeface="Trebuchet MS"/>
                <a:sym typeface="Trebuchet MS"/>
              </a:rPr>
              <a:t>Percepciones para conocer la experiencia subjetiva</a:t>
            </a:r>
          </a:p>
          <a:p>
            <a:pPr indent="-342900" lvl="0" marL="342900" marR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17B84"/>
              </a:buClr>
              <a:buSzPct val="100000"/>
              <a:buFont typeface="Noto Sans Symbols"/>
              <a:buChar char="✓"/>
            </a:pPr>
            <a:r>
              <a:rPr b="0" i="0" lang="pt-PT" sz="2100" u="none" cap="none" strike="noStrike">
                <a:solidFill>
                  <a:srgbClr val="417B84"/>
                </a:solidFill>
                <a:latin typeface="Trebuchet MS"/>
                <a:ea typeface="Trebuchet MS"/>
                <a:cs typeface="Trebuchet MS"/>
                <a:sym typeface="Trebuchet MS"/>
              </a:rPr>
              <a:t>Diferencial Semántico de Osgood</a:t>
            </a:r>
          </a:p>
          <a:p>
            <a:pPr indent="-342900" lvl="0" marL="342900" marR="0" rtl="0" algn="ctr">
              <a:lnSpc>
                <a:spcPct val="150000"/>
              </a:lnSpc>
              <a:spcBef>
                <a:spcPts val="1000"/>
              </a:spcBef>
              <a:buClr>
                <a:srgbClr val="417B84"/>
              </a:buClr>
              <a:buSzPct val="100000"/>
              <a:buFont typeface="Noto Sans Symbols"/>
              <a:buChar char="✓"/>
            </a:pPr>
            <a:r>
              <a:rPr b="0" i="0" lang="pt-PT" sz="2100" u="none" cap="none" strike="noStrike">
                <a:solidFill>
                  <a:srgbClr val="417B84"/>
                </a:solidFill>
                <a:latin typeface="Trebuchet MS"/>
                <a:ea typeface="Trebuchet MS"/>
                <a:cs typeface="Trebuchet MS"/>
                <a:sym typeface="Trebuchet MS"/>
              </a:rPr>
              <a:t>Teoría de Respuesta al Ítem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ctrTitle"/>
          </p:nvPr>
        </p:nvSpPr>
        <p:spPr>
          <a:xfrm>
            <a:off x="806570" y="613404"/>
            <a:ext cx="5309558" cy="6287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24F76"/>
              </a:buClr>
              <a:buSzPct val="25000"/>
              <a:buFont typeface="Trebuchet MS"/>
              <a:buNone/>
            </a:pPr>
            <a:r>
              <a:rPr b="1" i="0" lang="pt-PT" sz="3600" u="none" cap="none" strike="noStrike">
                <a:solidFill>
                  <a:srgbClr val="224F76"/>
                </a:solidFill>
                <a:latin typeface="Trebuchet MS"/>
                <a:ea typeface="Trebuchet MS"/>
                <a:cs typeface="Trebuchet MS"/>
                <a:sym typeface="Trebuchet MS"/>
              </a:rPr>
              <a:t>Aprendizajes logrados: 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3807644" y="1929846"/>
            <a:ext cx="4616970" cy="461664"/>
          </a:xfrm>
          <a:prstGeom prst="rect">
            <a:avLst/>
          </a:prstGeom>
          <a:noFill/>
          <a:ln cap="flat" cmpd="sng" w="9525">
            <a:solidFill>
              <a:srgbClr val="498DF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240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“No ser perezosos metodológicamente”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3295003" y="4521307"/>
            <a:ext cx="5151415" cy="830996"/>
          </a:xfrm>
          <a:prstGeom prst="rect">
            <a:avLst/>
          </a:prstGeom>
          <a:noFill/>
          <a:ln cap="flat" cmpd="sng" w="9525">
            <a:solidFill>
              <a:srgbClr val="5963B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240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“Escuchar a los participantes antes, durante y después de aplicar el instrumento”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954399" y="3079152"/>
            <a:ext cx="4681211" cy="830996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240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“Crear sinergia entre la academia y la gestión administrativa”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3358221" y="1325762"/>
            <a:ext cx="2751074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4800">
                <a:solidFill>
                  <a:srgbClr val="417B84"/>
                </a:solidFill>
                <a:latin typeface="Trebuchet MS"/>
                <a:ea typeface="Trebuchet MS"/>
                <a:cs typeface="Trebuchet MS"/>
                <a:sym typeface="Trebuchet MS"/>
              </a:rPr>
              <a:t>GRACIAS!</a:t>
            </a:r>
          </a:p>
        </p:txBody>
      </p:sp>
      <p:sp>
        <p:nvSpPr>
          <p:cNvPr id="396" name="Shape 396"/>
          <p:cNvSpPr/>
          <p:nvPr/>
        </p:nvSpPr>
        <p:spPr>
          <a:xfrm>
            <a:off x="2673996" y="3474744"/>
            <a:ext cx="4378121" cy="380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1875">
                <a:solidFill>
                  <a:srgbClr val="1E5F9F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Contacto: yida.arias@javeriana.edu.co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1346661" y="863907"/>
            <a:ext cx="645067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pt-PT" sz="2800" u="none" cap="none" strike="noStrike">
                <a:solidFill>
                  <a:srgbClr val="224F7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DISEÑO E IMPLEMENTACIÓN DE UN INSTRUMENTO DE MEDICIÓN DEL CLIMA ORGANIZACIONAL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1847886" y="2859824"/>
            <a:ext cx="5448223" cy="2742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pt-PT" sz="2000" u="none" cap="none" strike="noStrik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Yida Arias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pt-PT" sz="2000" u="none" cap="none" strike="noStrik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Francisco Páez,  Heidi Uesseler y Caroline Méndez 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24F7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224F76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F76"/>
              </a:buClr>
              <a:buSzPct val="25000"/>
              <a:buFont typeface="Arial"/>
              <a:buNone/>
            </a:pPr>
            <a:r>
              <a:rPr b="0" i="0" lang="pt-PT" sz="2800" u="none" cap="none" strike="noStrike">
                <a:solidFill>
                  <a:srgbClr val="224F76"/>
                </a:solidFill>
                <a:latin typeface="Arial Narrow"/>
                <a:ea typeface="Arial Narrow"/>
                <a:cs typeface="Arial Narrow"/>
                <a:sym typeface="Arial Narrow"/>
              </a:rPr>
              <a:t>Pontificia Universidad Javeriana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24F76"/>
              </a:buClr>
              <a:buSzPct val="25000"/>
              <a:buFont typeface="Arial"/>
              <a:buNone/>
            </a:pPr>
            <a:r>
              <a:rPr b="0" i="0" lang="pt-PT" sz="2800" u="none" cap="none" strike="noStrike">
                <a:solidFill>
                  <a:srgbClr val="224F76"/>
                </a:solidFill>
                <a:latin typeface="Arial Narrow"/>
                <a:ea typeface="Arial Narrow"/>
                <a:cs typeface="Arial Narrow"/>
                <a:sym typeface="Arial Narrow"/>
              </a:rPr>
              <a:t>Bogotá - Colombia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141316" y="382523"/>
            <a:ext cx="6567054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i="0" lang="pt-PT" sz="3200" u="none" cap="none" strike="noStrike">
                <a:solidFill>
                  <a:srgbClr val="224F76"/>
                </a:solidFill>
                <a:latin typeface="Calibri"/>
                <a:ea typeface="Calibri"/>
                <a:cs typeface="Calibri"/>
                <a:sym typeface="Calibri"/>
              </a:rPr>
              <a:t>La Universidad Javeriana en cifras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1910063" y="1366387"/>
            <a:ext cx="5976664" cy="4078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7CB2E6"/>
              </a:buClr>
              <a:buSzPct val="100000"/>
              <a:buFont typeface="Noto Sans Symbols"/>
              <a:buChar char="✓"/>
            </a:pPr>
            <a:r>
              <a:rPr b="0" i="0" lang="pt-PT" sz="2800" u="none" cap="none" strike="noStrike">
                <a:solidFill>
                  <a:srgbClr val="4F4651"/>
                </a:solidFill>
                <a:latin typeface="Arial Narrow"/>
                <a:ea typeface="Arial Narrow"/>
                <a:cs typeface="Arial Narrow"/>
                <a:sym typeface="Arial Narrow"/>
              </a:rPr>
              <a:t>18 facultades</a:t>
            </a: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7CB2E6"/>
              </a:buClr>
              <a:buSzPct val="100000"/>
              <a:buFont typeface="Noto Sans Symbols"/>
              <a:buChar char="✓"/>
            </a:pPr>
            <a:r>
              <a:rPr b="0" i="0" lang="pt-PT" sz="2800" u="none" cap="none" strike="noStrike">
                <a:solidFill>
                  <a:srgbClr val="4F4651"/>
                </a:solidFill>
                <a:latin typeface="Arial Narrow"/>
                <a:ea typeface="Arial Narrow"/>
                <a:cs typeface="Arial Narrow"/>
                <a:sym typeface="Arial Narrow"/>
              </a:rPr>
              <a:t>38 programas de pregrado</a:t>
            </a: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7CB2E6"/>
              </a:buClr>
              <a:buSzPct val="100000"/>
              <a:buFont typeface="Noto Sans Symbols"/>
              <a:buChar char="✓"/>
            </a:pPr>
            <a:r>
              <a:rPr b="0" i="0" lang="pt-PT" sz="2800" u="none" cap="none" strike="noStrike">
                <a:solidFill>
                  <a:srgbClr val="4F4651"/>
                </a:solidFill>
                <a:latin typeface="Arial Narrow"/>
                <a:ea typeface="Arial Narrow"/>
                <a:cs typeface="Arial Narrow"/>
                <a:sym typeface="Arial Narrow"/>
              </a:rPr>
              <a:t>135 programas de posgrado</a:t>
            </a: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7CB2E6"/>
              </a:buClr>
              <a:buSzPct val="100000"/>
              <a:buFont typeface="Noto Sans Symbols"/>
              <a:buChar char="✓"/>
            </a:pPr>
            <a:r>
              <a:rPr b="0" i="0" lang="pt-PT" sz="2800" u="none" cap="none" strike="noStrike">
                <a:solidFill>
                  <a:srgbClr val="4F4651"/>
                </a:solidFill>
                <a:latin typeface="Arial Narrow"/>
                <a:ea typeface="Arial Narrow"/>
                <a:cs typeface="Arial Narrow"/>
                <a:sym typeface="Arial Narrow"/>
              </a:rPr>
              <a:t>23.270 estudiantes</a:t>
            </a: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7CB2E6"/>
              </a:buClr>
              <a:buSzPct val="100000"/>
              <a:buFont typeface="Noto Sans Symbols"/>
              <a:buChar char="✓"/>
            </a:pPr>
            <a:r>
              <a:rPr b="0" i="0" lang="pt-PT" sz="2800" u="none" cap="none" strike="noStrike">
                <a:solidFill>
                  <a:srgbClr val="4F4651"/>
                </a:solidFill>
                <a:latin typeface="Arial Narrow"/>
                <a:ea typeface="Arial Narrow"/>
                <a:cs typeface="Arial Narrow"/>
                <a:sym typeface="Arial Narrow"/>
              </a:rPr>
              <a:t>1.431 Profesores de planta</a:t>
            </a: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7CB2E6"/>
              </a:buClr>
              <a:buSzPct val="100000"/>
              <a:buFont typeface="Noto Sans Symbols"/>
              <a:buChar char="✓"/>
            </a:pPr>
            <a:r>
              <a:rPr b="0" i="0" lang="pt-PT" sz="2800" u="none" cap="none" strike="noStrike">
                <a:solidFill>
                  <a:srgbClr val="4F4651"/>
                </a:solidFill>
                <a:latin typeface="Arial Narrow"/>
                <a:ea typeface="Arial Narrow"/>
                <a:cs typeface="Arial Narrow"/>
                <a:sym typeface="Arial Narrow"/>
              </a:rPr>
              <a:t>2.237 Profesores de hora cátedra</a:t>
            </a: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7CB2E6"/>
              </a:buClr>
              <a:buSzPct val="100000"/>
              <a:buFont typeface="Noto Sans Symbols"/>
              <a:buChar char="✓"/>
            </a:pPr>
            <a:r>
              <a:rPr b="0" i="0" lang="pt-PT" sz="2800" u="none" cap="none" strike="noStrike">
                <a:solidFill>
                  <a:srgbClr val="4F4651"/>
                </a:solidFill>
                <a:latin typeface="Arial Narrow"/>
                <a:ea typeface="Arial Narrow"/>
                <a:cs typeface="Arial Narrow"/>
                <a:sym typeface="Arial Narrow"/>
              </a:rPr>
              <a:t>1.800 Personas administrativas</a:t>
            </a: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7CB2E6"/>
              </a:buClr>
              <a:buSzPct val="100000"/>
              <a:buFont typeface="Noto Sans Symbols"/>
              <a:buChar char="✓"/>
            </a:pPr>
            <a:r>
              <a:rPr b="0" i="0" lang="pt-PT" sz="2800" u="none" cap="none" strike="noStrike">
                <a:solidFill>
                  <a:srgbClr val="4F4651"/>
                </a:solidFill>
                <a:latin typeface="Arial Narrow"/>
                <a:ea typeface="Arial Narrow"/>
                <a:cs typeface="Arial Narrow"/>
                <a:sym typeface="Arial Narrow"/>
              </a:rPr>
              <a:t>110 Aprendices SENA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864524" y="266144"/>
            <a:ext cx="6567054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i="0" lang="pt-PT" sz="3200" u="none" cap="none" strike="noStrike">
                <a:solidFill>
                  <a:srgbClr val="224F76"/>
                </a:solidFill>
                <a:latin typeface="Calibri"/>
                <a:ea typeface="Calibri"/>
                <a:cs typeface="Calibri"/>
                <a:sym typeface="Calibri"/>
              </a:rPr>
              <a:t>La Universidad Javeriana en espacios</a:t>
            </a: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3434" y="1372883"/>
            <a:ext cx="5478144" cy="281215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/>
          <p:nvPr/>
        </p:nvSpPr>
        <p:spPr>
          <a:xfrm>
            <a:off x="3506926" y="4707001"/>
            <a:ext cx="23711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PT" sz="3600">
                <a:solidFill>
                  <a:srgbClr val="4F4651"/>
                </a:solidFill>
                <a:latin typeface="Arial Narrow"/>
                <a:ea typeface="Arial Narrow"/>
                <a:cs typeface="Arial Narrow"/>
                <a:sym typeface="Arial Narrow"/>
              </a:rPr>
              <a:t>18 hectáreas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4799460" y="1625029"/>
            <a:ext cx="3525030" cy="319173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3" name="Shape 273"/>
          <p:cNvGrpSpPr/>
          <p:nvPr/>
        </p:nvGrpSpPr>
        <p:grpSpPr>
          <a:xfrm>
            <a:off x="4965662" y="1514189"/>
            <a:ext cx="3539983" cy="3184542"/>
            <a:chOff x="2248480" y="-206070"/>
            <a:chExt cx="5204348" cy="3002760"/>
          </a:xfrm>
        </p:grpSpPr>
        <p:sp>
          <p:nvSpPr>
            <p:cNvPr id="274" name="Shape 274"/>
            <p:cNvSpPr/>
            <p:nvPr/>
          </p:nvSpPr>
          <p:spPr>
            <a:xfrm>
              <a:off x="2376264" y="165608"/>
              <a:ext cx="5076564" cy="2570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2248480" y="-206070"/>
              <a:ext cx="5076565" cy="30027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6000" lIns="96000" rIns="96000" tIns="96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 instrumento no mostraba las </a:t>
              </a:r>
              <a:r>
                <a:rPr lang="pt-PT" sz="1600">
                  <a:solidFill>
                    <a:srgbClr val="374C81"/>
                  </a:solidFill>
                  <a:latin typeface="Calibri"/>
                  <a:ea typeface="Calibri"/>
                  <a:cs typeface="Calibri"/>
                  <a:sym typeface="Calibri"/>
                </a:rPr>
                <a:t>realidades particulares </a:t>
              </a:r>
            </a:p>
            <a:p>
              <a:pPr indent="0" lvl="0" marL="0" marR="0" rtl="0" algn="l">
                <a:spcBef>
                  <a:spcPts val="1350"/>
                </a:spcBef>
                <a:spcAft>
                  <a:spcPts val="0"/>
                </a:spcAft>
                <a:buSzPct val="25000"/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Las personas no se </a:t>
              </a:r>
              <a:r>
                <a:rPr lang="pt-PT" sz="1600">
                  <a:solidFill>
                    <a:srgbClr val="374C81"/>
                  </a:solidFill>
                  <a:latin typeface="Calibri"/>
                  <a:ea typeface="Calibri"/>
                  <a:cs typeface="Calibri"/>
                  <a:sym typeface="Calibri"/>
                </a:rPr>
                <a:t>identificaban</a:t>
              </a: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con los referentes empresariales </a:t>
              </a:r>
            </a:p>
            <a:p>
              <a:pPr indent="0" lvl="0" marL="0" marR="0" rtl="0" algn="l">
                <a:spcBef>
                  <a:spcPts val="1350"/>
                </a:spcBef>
                <a:spcAft>
                  <a:spcPts val="0"/>
                </a:spcAft>
                <a:buSzPct val="25000"/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</a:t>
              </a:r>
              <a:r>
                <a:rPr lang="pt-PT" sz="1600">
                  <a:solidFill>
                    <a:srgbClr val="374C81"/>
                  </a:solidFill>
                  <a:latin typeface="Calibri"/>
                  <a:ea typeface="Calibri"/>
                  <a:cs typeface="Calibri"/>
                  <a:sym typeface="Calibri"/>
                </a:rPr>
                <a:t>baja participación </a:t>
              </a: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permitía generalizar los resultados.</a:t>
              </a:r>
            </a:p>
            <a:p>
              <a:pPr indent="0" lvl="0" marL="0" marR="0" rtl="0" algn="l">
                <a:spcBef>
                  <a:spcPts val="1350"/>
                </a:spcBef>
                <a:spcAft>
                  <a:spcPts val="0"/>
                </a:spcAft>
                <a:buSzPct val="25000"/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</a:t>
              </a:r>
              <a:r>
                <a:rPr lang="pt-PT" sz="1600">
                  <a:solidFill>
                    <a:srgbClr val="374C81"/>
                  </a:solidFill>
                  <a:latin typeface="Calibri"/>
                  <a:ea typeface="Calibri"/>
                  <a:cs typeface="Calibri"/>
                  <a:sym typeface="Calibri"/>
                </a:rPr>
                <a:t>confidencialidad </a:t>
              </a: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los ítems dificultaba la comprensión de los resultados</a:t>
              </a:r>
            </a:p>
          </p:txBody>
        </p:sp>
      </p:grpSp>
      <p:sp>
        <p:nvSpPr>
          <p:cNvPr id="276" name="Shape 276"/>
          <p:cNvSpPr/>
          <p:nvPr/>
        </p:nvSpPr>
        <p:spPr>
          <a:xfrm>
            <a:off x="5938246" y="1126476"/>
            <a:ext cx="124745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PT" sz="1800">
                <a:solidFill>
                  <a:srgbClr val="417B84"/>
                </a:solidFill>
                <a:latin typeface="Arial Narrow"/>
                <a:ea typeface="Arial Narrow"/>
                <a:cs typeface="Arial Narrow"/>
                <a:sym typeface="Arial Narrow"/>
              </a:rPr>
              <a:t>Inquietudes</a:t>
            </a:r>
          </a:p>
        </p:txBody>
      </p:sp>
      <p:sp>
        <p:nvSpPr>
          <p:cNvPr id="277" name="Shape 277"/>
          <p:cNvSpPr/>
          <p:nvPr/>
        </p:nvSpPr>
        <p:spPr>
          <a:xfrm rot="5400000">
            <a:off x="4493097" y="3106012"/>
            <a:ext cx="244070" cy="3743863"/>
          </a:xfrm>
          <a:prstGeom prst="rightBrace">
            <a:avLst>
              <a:gd fmla="val 8333" name="adj1"/>
              <a:gd fmla="val 49715" name="adj2"/>
            </a:avLst>
          </a:prstGeom>
          <a:noFill/>
          <a:ln cap="flat" cmpd="sng" w="19050">
            <a:solidFill>
              <a:srgbClr val="7F7F7F"/>
            </a:solidFill>
            <a:prstDash val="dot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2419124" y="5120733"/>
            <a:ext cx="429107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PT" sz="1800">
                <a:solidFill>
                  <a:srgbClr val="417B84"/>
                </a:solidFill>
                <a:latin typeface="Arial Narrow"/>
                <a:ea typeface="Arial Narrow"/>
                <a:cs typeface="Arial Narrow"/>
                <a:sym typeface="Arial Narrow"/>
              </a:rPr>
              <a:t>Construcción del instrumento institucional de medición de Clima Organizacional</a:t>
            </a:r>
          </a:p>
        </p:txBody>
      </p:sp>
      <p:sp>
        <p:nvSpPr>
          <p:cNvPr id="279" name="Shape 279"/>
          <p:cNvSpPr/>
          <p:nvPr/>
        </p:nvSpPr>
        <p:spPr>
          <a:xfrm>
            <a:off x="1061049" y="1625029"/>
            <a:ext cx="3551418" cy="319173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0" name="Shape 280"/>
          <p:cNvGrpSpPr/>
          <p:nvPr/>
        </p:nvGrpSpPr>
        <p:grpSpPr>
          <a:xfrm>
            <a:off x="1140395" y="1778920"/>
            <a:ext cx="3580084" cy="2813255"/>
            <a:chOff x="315775" y="2355086"/>
            <a:chExt cx="7038487" cy="3751007"/>
          </a:xfrm>
        </p:grpSpPr>
        <p:sp>
          <p:nvSpPr>
            <p:cNvPr id="281" name="Shape 281"/>
            <p:cNvSpPr/>
            <p:nvPr/>
          </p:nvSpPr>
          <p:spPr>
            <a:xfrm>
              <a:off x="1440159" y="3434769"/>
              <a:ext cx="5148572" cy="203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315775" y="2355086"/>
              <a:ext cx="7038487" cy="3751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6000" lIns="96000" rIns="96000" tIns="96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Contar con un </a:t>
              </a:r>
              <a:r>
                <a:rPr lang="pt-PT" sz="1600">
                  <a:solidFill>
                    <a:srgbClr val="374C81"/>
                  </a:solidFill>
                  <a:latin typeface="Calibri"/>
                  <a:ea typeface="Calibri"/>
                  <a:cs typeface="Calibri"/>
                  <a:sym typeface="Calibri"/>
                </a:rPr>
                <a:t>referente externo</a:t>
              </a:r>
            </a:p>
            <a:p>
              <a:pPr indent="0" lvl="0" marL="0" marR="0" rtl="0" algn="l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SzPct val="25000"/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Evidenciar </a:t>
              </a:r>
              <a:r>
                <a:rPr lang="pt-PT" sz="1600">
                  <a:solidFill>
                    <a:srgbClr val="374C81"/>
                  </a:solidFill>
                  <a:latin typeface="Calibri"/>
                  <a:ea typeface="Calibri"/>
                  <a:cs typeface="Calibri"/>
                  <a:sym typeface="Calibri"/>
                </a:rPr>
                <a:t>avances</a:t>
              </a: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pt-PT" sz="1600">
                  <a:solidFill>
                    <a:srgbClr val="374C81"/>
                  </a:solidFill>
                  <a:latin typeface="Calibri"/>
                  <a:ea typeface="Calibri"/>
                  <a:cs typeface="Calibri"/>
                  <a:sym typeface="Calibri"/>
                </a:rPr>
                <a:t>en la gestión </a:t>
              </a: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nivel institucional</a:t>
              </a:r>
            </a:p>
            <a:p>
              <a:pPr indent="0" lvl="0" marL="0" marR="0" rtl="0" algn="l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SzPct val="25000"/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Ampliación de </a:t>
              </a:r>
              <a:r>
                <a:rPr lang="pt-PT" sz="1600">
                  <a:solidFill>
                    <a:srgbClr val="374C81"/>
                  </a:solidFill>
                  <a:latin typeface="Calibri"/>
                  <a:ea typeface="Calibri"/>
                  <a:cs typeface="Calibri"/>
                  <a:sym typeface="Calibri"/>
                </a:rPr>
                <a:t>beneficios extralegales </a:t>
              </a:r>
            </a:p>
            <a:p>
              <a:pPr indent="0" lvl="0" marL="0" marR="0" rtl="0" algn="l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SzPct val="25000"/>
                <a:buNone/>
              </a:pPr>
              <a:r>
                <a:rPr lang="pt-PT" sz="1600">
                  <a:solidFill>
                    <a:srgbClr val="374C81"/>
                  </a:solidFill>
                  <a:latin typeface="Calibri"/>
                  <a:ea typeface="Calibri"/>
                  <a:cs typeface="Calibri"/>
                  <a:sym typeface="Calibri"/>
                </a:rPr>
                <a:t>Consolidación del proceso </a:t>
              </a: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 Clima como un elemento importante para la </a:t>
              </a:r>
              <a:r>
                <a:rPr lang="pt-PT" sz="1600">
                  <a:solidFill>
                    <a:srgbClr val="374C81"/>
                  </a:solidFill>
                  <a:latin typeface="Calibri"/>
                  <a:ea typeface="Calibri"/>
                  <a:cs typeface="Calibri"/>
                  <a:sym typeface="Calibri"/>
                </a:rPr>
                <a:t>consecución de metas</a:t>
              </a:r>
            </a:p>
            <a:p>
              <a:pPr indent="0" lvl="0" marL="0" marR="0" rtl="0" algn="l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SzPct val="25000"/>
                <a:buNone/>
              </a:pP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Mayor apropiación del tema condujo a </a:t>
              </a:r>
              <a:r>
                <a:rPr lang="pt-PT" sz="1600">
                  <a:solidFill>
                    <a:srgbClr val="374C81"/>
                  </a:solidFill>
                  <a:latin typeface="Calibri"/>
                  <a:ea typeface="Calibri"/>
                  <a:cs typeface="Calibri"/>
                  <a:sym typeface="Calibri"/>
                </a:rPr>
                <a:t>reflexiones</a:t>
              </a: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y </a:t>
              </a:r>
              <a:r>
                <a:rPr lang="pt-PT" sz="1600">
                  <a:solidFill>
                    <a:srgbClr val="374C81"/>
                  </a:solidFill>
                  <a:latin typeface="Calibri"/>
                  <a:ea typeface="Calibri"/>
                  <a:cs typeface="Calibri"/>
                  <a:sym typeface="Calibri"/>
                </a:rPr>
                <a:t>acciones</a:t>
              </a:r>
              <a:r>
                <a:rPr lang="pt-PT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mejoramiento en las Unidades</a:t>
              </a:r>
            </a:p>
          </p:txBody>
        </p:sp>
      </p:grpSp>
      <p:sp>
        <p:nvSpPr>
          <p:cNvPr id="283" name="Shape 283"/>
          <p:cNvSpPr/>
          <p:nvPr/>
        </p:nvSpPr>
        <p:spPr>
          <a:xfrm>
            <a:off x="1875597" y="1136399"/>
            <a:ext cx="192232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PT" sz="1800">
                <a:solidFill>
                  <a:srgbClr val="417B84"/>
                </a:solidFill>
                <a:latin typeface="Arial Narrow"/>
                <a:ea typeface="Arial Narrow"/>
                <a:cs typeface="Arial Narrow"/>
                <a:sym typeface="Arial Narrow"/>
              </a:rPr>
              <a:t>Aspectos positivos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722443" y="341927"/>
            <a:ext cx="4448073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pt-PT" sz="3200">
                <a:solidFill>
                  <a:srgbClr val="224F76"/>
                </a:solidFill>
                <a:latin typeface="Calibri"/>
                <a:ea typeface="Calibri"/>
                <a:cs typeface="Calibri"/>
                <a:sym typeface="Calibri"/>
              </a:rPr>
              <a:t>Mediciones 2008 y 2011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3379303" y="1703785"/>
            <a:ext cx="1595579" cy="63824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364A7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0" name="Shape 290"/>
          <p:cNvGrpSpPr/>
          <p:nvPr/>
        </p:nvGrpSpPr>
        <p:grpSpPr>
          <a:xfrm>
            <a:off x="1155468" y="1255222"/>
            <a:ext cx="3819412" cy="4284638"/>
            <a:chOff x="611560" y="1096228"/>
            <a:chExt cx="3960887" cy="4654803"/>
          </a:xfrm>
        </p:grpSpPr>
        <p:sp>
          <p:nvSpPr>
            <p:cNvPr id="291" name="Shape 291"/>
            <p:cNvSpPr/>
            <p:nvPr/>
          </p:nvSpPr>
          <p:spPr>
            <a:xfrm>
              <a:off x="611560" y="1484999"/>
              <a:ext cx="3735458" cy="3688559"/>
            </a:xfrm>
            <a:prstGeom prst="ellipse">
              <a:avLst/>
            </a:prstGeom>
            <a:noFill/>
            <a:ln cap="flat" cmpd="sng" w="57150">
              <a:solidFill>
                <a:srgbClr val="5963B8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1124332" y="2462242"/>
              <a:ext cx="2727377" cy="2672371"/>
            </a:xfrm>
            <a:prstGeom prst="ellipse">
              <a:avLst/>
            </a:prstGeom>
            <a:noFill/>
            <a:ln cap="flat" cmpd="sng" w="38100">
              <a:solidFill>
                <a:srgbClr val="00B05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1609904" y="3515967"/>
              <a:ext cx="1689233" cy="1618648"/>
            </a:xfrm>
            <a:prstGeom prst="ellipse">
              <a:avLst/>
            </a:prstGeom>
            <a:noFill/>
            <a:ln cap="flat" cmpd="sng" w="38100">
              <a:solidFill>
                <a:srgbClr val="7030A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2700749" y="1096228"/>
              <a:ext cx="1871698" cy="4654803"/>
            </a:xfrm>
            <a:prstGeom prst="rect">
              <a:avLst/>
            </a:prstGeom>
            <a:solidFill>
              <a:schemeClr val="lt1"/>
            </a:solidFill>
            <a:ln cap="flat" cmpd="sng" w="76200">
              <a:solidFill>
                <a:schemeClr val="lt1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Shape 295"/>
          <p:cNvSpPr txBox="1"/>
          <p:nvPr/>
        </p:nvSpPr>
        <p:spPr>
          <a:xfrm>
            <a:off x="2300957" y="4135407"/>
            <a:ext cx="859733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PT" sz="2400">
                <a:solidFill>
                  <a:srgbClr val="374C81"/>
                </a:solidFill>
                <a:latin typeface="Arial Narrow"/>
                <a:ea typeface="Arial Narrow"/>
                <a:cs typeface="Arial Narrow"/>
                <a:sym typeface="Arial Narrow"/>
              </a:rPr>
              <a:t>Micro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2071200" y="2958672"/>
            <a:ext cx="967326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PT" sz="2400">
                <a:solidFill>
                  <a:srgbClr val="374C81"/>
                </a:solidFill>
                <a:latin typeface="Arial Narrow"/>
                <a:ea typeface="Arial Narrow"/>
                <a:cs typeface="Arial Narrow"/>
                <a:sym typeface="Arial Narrow"/>
              </a:rPr>
              <a:t>Meso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2093607" y="1831990"/>
            <a:ext cx="1010594" cy="461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PT" sz="2400">
                <a:solidFill>
                  <a:srgbClr val="374C81"/>
                </a:solidFill>
                <a:latin typeface="Arial Narrow"/>
                <a:ea typeface="Arial Narrow"/>
                <a:cs typeface="Arial Narrow"/>
                <a:sym typeface="Arial Narrow"/>
              </a:rPr>
              <a:t>Macro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5822351" y="1028386"/>
            <a:ext cx="2501832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pt-PT" sz="135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Compromiso con las funciones de la Universidad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5822351" y="1507470"/>
            <a:ext cx="1890712" cy="300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PT" sz="135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Formación Integral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5822351" y="1831506"/>
            <a:ext cx="1890712" cy="300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pt-PT" sz="135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Sentido de Comunidad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5842976" y="2325547"/>
            <a:ext cx="2336746" cy="300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PT" sz="135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Disponibilidad de Recursos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5853212" y="2594616"/>
            <a:ext cx="1890712" cy="300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PT" sz="135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Comunicación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5843105" y="2918652"/>
            <a:ext cx="1890712" cy="300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pt-PT" sz="135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Disposición al cambio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x="5697657" y="3417453"/>
            <a:ext cx="2390621" cy="300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pt-PT" sz="135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Relaciones</a:t>
            </a:r>
            <a:r>
              <a:rPr b="1" lang="pt-PT" sz="1350">
                <a:solidFill>
                  <a:srgbClr val="2B525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pt-PT" sz="135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interpersonales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x="5697153" y="3783880"/>
            <a:ext cx="1890712" cy="300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pt-PT" sz="135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Trabajo colaborativo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5780544" y="4524957"/>
            <a:ext cx="1753311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pt-PT" sz="135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Prácticas de Liderazgo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sz="1350">
              <a:solidFill>
                <a:srgbClr val="2B525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07" name="Shape 307"/>
          <p:cNvCxnSpPr/>
          <p:nvPr/>
        </p:nvCxnSpPr>
        <p:spPr>
          <a:xfrm flipH="1" rot="10800000">
            <a:off x="4919864" y="1298415"/>
            <a:ext cx="917971" cy="315514"/>
          </a:xfrm>
          <a:prstGeom prst="straightConnector1">
            <a:avLst/>
          </a:prstGeom>
          <a:noFill/>
          <a:ln cap="flat" cmpd="sng" w="28575">
            <a:solidFill>
              <a:srgbClr val="3366CC"/>
            </a:solidFill>
            <a:prstDash val="dot"/>
            <a:miter/>
            <a:headEnd len="med" w="med" type="none"/>
            <a:tailEnd len="med" w="med" type="none"/>
          </a:ln>
        </p:spPr>
      </p:cxnSp>
      <p:cxnSp>
        <p:nvCxnSpPr>
          <p:cNvPr id="308" name="Shape 308"/>
          <p:cNvCxnSpPr/>
          <p:nvPr/>
        </p:nvCxnSpPr>
        <p:spPr>
          <a:xfrm flipH="1" rot="10800000">
            <a:off x="4919862" y="1610359"/>
            <a:ext cx="917971" cy="7144"/>
          </a:xfrm>
          <a:prstGeom prst="straightConnector1">
            <a:avLst/>
          </a:prstGeom>
          <a:noFill/>
          <a:ln cap="flat" cmpd="sng" w="28575">
            <a:solidFill>
              <a:srgbClr val="3366CC"/>
            </a:solidFill>
            <a:prstDash val="dot"/>
            <a:miter/>
            <a:headEnd len="med" w="med" type="none"/>
            <a:tailEnd len="med" w="med" type="none"/>
          </a:ln>
        </p:spPr>
      </p:cxnSp>
      <p:cxnSp>
        <p:nvCxnSpPr>
          <p:cNvPr id="309" name="Shape 309"/>
          <p:cNvCxnSpPr/>
          <p:nvPr/>
        </p:nvCxnSpPr>
        <p:spPr>
          <a:xfrm>
            <a:off x="4919862" y="1622450"/>
            <a:ext cx="917971" cy="263128"/>
          </a:xfrm>
          <a:prstGeom prst="straightConnector1">
            <a:avLst/>
          </a:prstGeom>
          <a:noFill/>
          <a:ln cap="flat" cmpd="sng" w="28575">
            <a:solidFill>
              <a:srgbClr val="3366CC"/>
            </a:solidFill>
            <a:prstDash val="dot"/>
            <a:miter/>
            <a:headEnd len="med" w="med" type="none"/>
            <a:tailEnd len="med" w="med" type="none"/>
          </a:ln>
        </p:spPr>
      </p:cxnSp>
      <p:cxnSp>
        <p:nvCxnSpPr>
          <p:cNvPr id="310" name="Shape 310"/>
          <p:cNvCxnSpPr/>
          <p:nvPr/>
        </p:nvCxnSpPr>
        <p:spPr>
          <a:xfrm flipH="1" rot="10800000">
            <a:off x="4925005" y="2486605"/>
            <a:ext cx="917971" cy="182969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ot"/>
            <a:miter/>
            <a:headEnd len="med" w="med" type="none"/>
            <a:tailEnd len="med" w="med" type="none"/>
          </a:ln>
        </p:spPr>
      </p:cxnSp>
      <p:cxnSp>
        <p:nvCxnSpPr>
          <p:cNvPr id="311" name="Shape 311"/>
          <p:cNvCxnSpPr/>
          <p:nvPr/>
        </p:nvCxnSpPr>
        <p:spPr>
          <a:xfrm>
            <a:off x="4925005" y="2669575"/>
            <a:ext cx="917971" cy="87302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ot"/>
            <a:miter/>
            <a:headEnd len="med" w="med" type="none"/>
            <a:tailEnd len="med" w="med" type="none"/>
          </a:ln>
        </p:spPr>
      </p:cxnSp>
      <p:cxnSp>
        <p:nvCxnSpPr>
          <p:cNvPr id="312" name="Shape 312"/>
          <p:cNvCxnSpPr/>
          <p:nvPr/>
        </p:nvCxnSpPr>
        <p:spPr>
          <a:xfrm>
            <a:off x="4925005" y="2669575"/>
            <a:ext cx="917971" cy="303997"/>
          </a:xfrm>
          <a:prstGeom prst="straightConnector1">
            <a:avLst/>
          </a:prstGeom>
          <a:noFill/>
          <a:ln cap="flat" cmpd="sng" w="28575">
            <a:solidFill>
              <a:srgbClr val="00B050"/>
            </a:solidFill>
            <a:prstDash val="dot"/>
            <a:miter/>
            <a:headEnd len="med" w="med" type="none"/>
            <a:tailEnd len="med" w="med" type="none"/>
          </a:ln>
        </p:spPr>
      </p:cxnSp>
      <p:cxnSp>
        <p:nvCxnSpPr>
          <p:cNvPr id="313" name="Shape 313"/>
          <p:cNvCxnSpPr/>
          <p:nvPr/>
        </p:nvCxnSpPr>
        <p:spPr>
          <a:xfrm flipH="1" rot="10800000">
            <a:off x="4825426" y="3547397"/>
            <a:ext cx="917971" cy="80576"/>
          </a:xfrm>
          <a:prstGeom prst="straightConnector1">
            <a:avLst/>
          </a:prstGeom>
          <a:noFill/>
          <a:ln cap="flat" cmpd="sng" w="28575">
            <a:solidFill>
              <a:srgbClr val="7030A0"/>
            </a:solidFill>
            <a:prstDash val="dot"/>
            <a:miter/>
            <a:headEnd len="med" w="med" type="none"/>
            <a:tailEnd len="med" w="med" type="none"/>
          </a:ln>
        </p:spPr>
      </p:cxnSp>
      <p:cxnSp>
        <p:nvCxnSpPr>
          <p:cNvPr id="314" name="Shape 314"/>
          <p:cNvCxnSpPr/>
          <p:nvPr/>
        </p:nvCxnSpPr>
        <p:spPr>
          <a:xfrm>
            <a:off x="4823919" y="3647201"/>
            <a:ext cx="917971" cy="198031"/>
          </a:xfrm>
          <a:prstGeom prst="straightConnector1">
            <a:avLst/>
          </a:prstGeom>
          <a:noFill/>
          <a:ln cap="flat" cmpd="sng" w="28575">
            <a:solidFill>
              <a:srgbClr val="7030A0"/>
            </a:solidFill>
            <a:prstDash val="dot"/>
            <a:miter/>
            <a:headEnd len="med" w="med" type="none"/>
            <a:tailEnd len="med" w="med" type="none"/>
          </a:ln>
        </p:spPr>
      </p:cxnSp>
      <p:cxnSp>
        <p:nvCxnSpPr>
          <p:cNvPr id="315" name="Shape 315"/>
          <p:cNvCxnSpPr/>
          <p:nvPr/>
        </p:nvCxnSpPr>
        <p:spPr>
          <a:xfrm>
            <a:off x="4845685" y="4671473"/>
            <a:ext cx="917971" cy="0"/>
          </a:xfrm>
          <a:prstGeom prst="straightConnector1">
            <a:avLst/>
          </a:prstGeom>
          <a:noFill/>
          <a:ln cap="flat" cmpd="sng" w="28575">
            <a:solidFill>
              <a:srgbClr val="3366CC"/>
            </a:solidFill>
            <a:prstDash val="dot"/>
            <a:miter/>
            <a:headEnd len="med" w="med" type="none"/>
            <a:tailEnd len="med" w="med" type="none"/>
          </a:ln>
        </p:spPr>
      </p:cxnSp>
      <p:sp>
        <p:nvSpPr>
          <p:cNvPr id="316" name="Shape 316"/>
          <p:cNvSpPr/>
          <p:nvPr/>
        </p:nvSpPr>
        <p:spPr>
          <a:xfrm>
            <a:off x="3115472" y="1224944"/>
            <a:ext cx="1766454" cy="80544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364A7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180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Sentido y misión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180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de la Universidad</a:t>
            </a:r>
          </a:p>
        </p:txBody>
      </p:sp>
      <p:sp>
        <p:nvSpPr>
          <p:cNvPr id="317" name="Shape 317"/>
          <p:cNvSpPr/>
          <p:nvPr/>
        </p:nvSpPr>
        <p:spPr>
          <a:xfrm>
            <a:off x="3131483" y="2286952"/>
            <a:ext cx="1750443" cy="70443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364A7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180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Dinámicas Organizacionales</a:t>
            </a:r>
          </a:p>
        </p:txBody>
      </p:sp>
      <p:sp>
        <p:nvSpPr>
          <p:cNvPr id="318" name="Shape 318"/>
          <p:cNvSpPr/>
          <p:nvPr/>
        </p:nvSpPr>
        <p:spPr>
          <a:xfrm>
            <a:off x="3136548" y="3357332"/>
            <a:ext cx="1644713" cy="5770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364A7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180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Relaciones Intepersonales</a:t>
            </a:r>
          </a:p>
        </p:txBody>
      </p:sp>
      <p:sp>
        <p:nvSpPr>
          <p:cNvPr id="319" name="Shape 319"/>
          <p:cNvSpPr/>
          <p:nvPr/>
        </p:nvSpPr>
        <p:spPr>
          <a:xfrm>
            <a:off x="3131483" y="4439760"/>
            <a:ext cx="1674743" cy="57969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rgbClr val="364A7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pt-PT" sz="180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Liderazgo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617654" y="366552"/>
            <a:ext cx="5748135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PT" sz="3200">
                <a:solidFill>
                  <a:srgbClr val="224F76"/>
                </a:solidFill>
                <a:latin typeface="Calibri"/>
                <a:ea typeface="Calibri"/>
                <a:cs typeface="Calibri"/>
                <a:sym typeface="Calibri"/>
              </a:rPr>
              <a:t>Decisión 1: Enfoque Sistémico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1382313" y="5300728"/>
            <a:ext cx="1163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PT" sz="1800">
                <a:solidFill>
                  <a:srgbClr val="417B84"/>
                </a:solidFill>
                <a:latin typeface="Arial Narrow"/>
                <a:ea typeface="Arial Narrow"/>
                <a:cs typeface="Arial Narrow"/>
                <a:sym typeface="Arial Narrow"/>
              </a:rPr>
              <a:t>Nivel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5909607" y="5289117"/>
            <a:ext cx="1163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PT" sz="1800">
                <a:solidFill>
                  <a:srgbClr val="417B84"/>
                </a:solidFill>
                <a:latin typeface="Arial Narrow"/>
                <a:ea typeface="Arial Narrow"/>
                <a:cs typeface="Arial Narrow"/>
                <a:sym typeface="Arial Narrow"/>
              </a:rPr>
              <a:t>Categoría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3521096" y="5308746"/>
            <a:ext cx="1163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PT" sz="1800">
                <a:solidFill>
                  <a:srgbClr val="417B84"/>
                </a:solidFill>
                <a:latin typeface="Arial Narrow"/>
                <a:ea typeface="Arial Narrow"/>
                <a:cs typeface="Arial Narrow"/>
                <a:sym typeface="Arial Narrow"/>
              </a:rPr>
              <a:t>Dimensión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307568" y="1434112"/>
            <a:ext cx="8485841" cy="401072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9999" y="0"/>
                </a:moveTo>
                <a:close/>
                <a:lnTo>
                  <a:pt x="-9999" y="120000"/>
                </a:lnTo>
              </a:path>
              <a:path extrusionOk="0" fill="none" h="120000" w="120000">
                <a:moveTo>
                  <a:pt x="-9999" y="22500"/>
                </a:moveTo>
                <a:lnTo>
                  <a:pt x="-45999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rIns="91425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b="1" i="0" lang="pt-PT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OBJETIVA</a:t>
            </a:r>
          </a:p>
          <a:p>
            <a:pPr indent="-114300" lvl="2" marL="228600" marR="0" rtl="0" algn="l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b="0" i="0" lang="pt-PT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El </a:t>
            </a:r>
            <a:r>
              <a:rPr b="0" i="1" lang="pt-PT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clima</a:t>
            </a:r>
            <a:r>
              <a:rPr b="0" i="0" lang="pt-PT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es el conjunto de características medibles, perdurables y tangibles de la organización.</a:t>
            </a: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b="1" i="0" lang="pt-PT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SUBJETIVA - COLECTIVA</a:t>
            </a:r>
          </a:p>
          <a:p>
            <a:pPr indent="-114300" lvl="2" marL="228600" marR="0" rtl="0" algn="l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b="0" i="0" lang="pt-PT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b="0" i="1" lang="pt-PT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lima</a:t>
            </a:r>
            <a:r>
              <a:rPr b="0" i="0" lang="pt-PT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como la percepción colectiva de la organización en su conjunto y/o de cada uno de sus sectores. </a:t>
            </a:r>
          </a:p>
          <a:p>
            <a:pPr indent="-1143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b="0" i="0" lang="pt-PT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Los miembros comparten una visión global de la institución a la que pertenecen.</a:t>
            </a:r>
          </a:p>
          <a:p>
            <a:pPr indent="-114300" lvl="1" marL="1143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4300" lvl="1" marL="114300" marR="0" rtl="0" algn="l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b="1" i="0" lang="pt-PT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SUBJETIVA - INDIVIDUAL</a:t>
            </a:r>
          </a:p>
          <a:p>
            <a:pPr indent="-114300" lvl="2" marL="228600" marR="0" rtl="0" algn="l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b="0" i="0" lang="pt-PT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Cada persona elabora su propia visión de la organización y de las cosas que en ella suceden.</a:t>
            </a:r>
          </a:p>
          <a:p>
            <a:pPr indent="-114300" lvl="2" marL="228600" marR="0" rtl="0" algn="l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Narrow"/>
              <a:buChar char="•"/>
            </a:pPr>
            <a:r>
              <a:rPr b="0" i="0" lang="pt-PT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El </a:t>
            </a:r>
            <a:r>
              <a:rPr b="0" i="1" lang="pt-PT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clima</a:t>
            </a:r>
            <a:r>
              <a:rPr b="0" i="0" lang="pt-PT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se reduce a un constructo personal.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799475" y="292898"/>
            <a:ext cx="6149964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PT" sz="3200">
                <a:solidFill>
                  <a:srgbClr val="224F76"/>
                </a:solidFill>
                <a:latin typeface="Calibri"/>
                <a:ea typeface="Calibri"/>
                <a:cs typeface="Calibri"/>
                <a:sym typeface="Calibri"/>
              </a:rPr>
              <a:t>Decisión 2: Teoría de la Percepción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1" type="subTitle"/>
          </p:nvPr>
        </p:nvSpPr>
        <p:spPr>
          <a:xfrm>
            <a:off x="951808" y="1455200"/>
            <a:ext cx="3753196" cy="3565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B5258"/>
              </a:buClr>
              <a:buSzPct val="25000"/>
              <a:buFont typeface="Arial"/>
              <a:buNone/>
            </a:pPr>
            <a:r>
              <a:rPr b="0" i="0" lang="pt-PT" sz="2400" u="none" cap="none" strike="noStrike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El conjunto de percepciones que los miembros de la Universidad tienen del sentido y misión de la organización, las dinámicas organizacionales, las relaciones interpersonales y la forma de liderazgo, que se evidencian en patrones recurrentes de actitudes, opiniones y emociones.</a:t>
            </a:r>
          </a:p>
        </p:txBody>
      </p:sp>
      <p:sp>
        <p:nvSpPr>
          <p:cNvPr id="335" name="Shape 335"/>
          <p:cNvSpPr/>
          <p:nvPr/>
        </p:nvSpPr>
        <p:spPr>
          <a:xfrm>
            <a:off x="6269689" y="1539988"/>
            <a:ext cx="2631942" cy="3238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9999" y="0"/>
                </a:moveTo>
                <a:close/>
                <a:lnTo>
                  <a:pt x="-9999" y="120000"/>
                </a:lnTo>
              </a:path>
              <a:path extrusionOk="0" fill="none" h="120000" w="120000">
                <a:moveTo>
                  <a:pt x="-9999" y="22500"/>
                </a:moveTo>
                <a:lnTo>
                  <a:pt x="-66426" y="25974"/>
                </a:lnTo>
              </a:path>
            </a:pathLst>
          </a:custGeom>
          <a:solidFill>
            <a:schemeClr val="lt1"/>
          </a:solidFill>
          <a:ln cap="flat" cmpd="sng" w="12700">
            <a:solidFill>
              <a:srgbClr val="374C8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135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Énfasis en las percepciones</a:t>
            </a:r>
          </a:p>
        </p:txBody>
      </p:sp>
      <p:sp>
        <p:nvSpPr>
          <p:cNvPr id="336" name="Shape 336"/>
          <p:cNvSpPr/>
          <p:nvPr/>
        </p:nvSpPr>
        <p:spPr>
          <a:xfrm>
            <a:off x="6248762" y="2071592"/>
            <a:ext cx="2631942" cy="43219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9394" y="0"/>
                </a:moveTo>
                <a:close/>
                <a:lnTo>
                  <a:pt x="-9394" y="120000"/>
                </a:lnTo>
              </a:path>
              <a:path extrusionOk="0" fill="none" h="120000" w="120000">
                <a:moveTo>
                  <a:pt x="-9394" y="22500"/>
                </a:moveTo>
                <a:lnTo>
                  <a:pt x="-64310" y="24903"/>
                </a:lnTo>
              </a:path>
            </a:pathLst>
          </a:custGeom>
          <a:solidFill>
            <a:schemeClr val="lt1"/>
          </a:solidFill>
          <a:ln cap="flat" cmpd="sng" w="12700">
            <a:solidFill>
              <a:srgbClr val="374C8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135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Conciliación entre lo individual y lo colectivo</a:t>
            </a:r>
          </a:p>
        </p:txBody>
      </p:sp>
      <p:sp>
        <p:nvSpPr>
          <p:cNvPr id="337" name="Shape 337"/>
          <p:cNvSpPr/>
          <p:nvPr/>
        </p:nvSpPr>
        <p:spPr>
          <a:xfrm>
            <a:off x="6269689" y="2678373"/>
            <a:ext cx="2631942" cy="1119578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9999" y="0"/>
                </a:moveTo>
                <a:close/>
                <a:lnTo>
                  <a:pt x="-9999" y="120000"/>
                </a:lnTo>
              </a:path>
              <a:path extrusionOk="0" fill="none" h="120000" w="120000">
                <a:moveTo>
                  <a:pt x="-9999" y="22500"/>
                </a:moveTo>
                <a:lnTo>
                  <a:pt x="-64642" y="23858"/>
                </a:lnTo>
              </a:path>
            </a:pathLst>
          </a:custGeom>
          <a:solidFill>
            <a:schemeClr val="lt1"/>
          </a:solidFill>
          <a:ln cap="flat" cmpd="sng" w="12700">
            <a:solidFill>
              <a:srgbClr val="374C8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135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Áreas de diagnóstico:</a:t>
            </a:r>
          </a:p>
          <a:p>
            <a:pPr indent="-132160" lvl="0" marL="132160" marR="0" rtl="0" algn="l">
              <a:spcBef>
                <a:spcPts val="0"/>
              </a:spcBef>
              <a:buClr>
                <a:srgbClr val="2B5258"/>
              </a:buClr>
              <a:buSzPct val="96428"/>
              <a:buFont typeface="Arial"/>
              <a:buChar char="•"/>
            </a:pPr>
            <a:r>
              <a:rPr lang="pt-PT" sz="135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Sentido y misión de la universidad</a:t>
            </a:r>
          </a:p>
          <a:p>
            <a:pPr indent="-132160" lvl="0" marL="132160" marR="0" rtl="0" algn="l">
              <a:spcBef>
                <a:spcPts val="0"/>
              </a:spcBef>
              <a:buClr>
                <a:srgbClr val="2B5258"/>
              </a:buClr>
              <a:buSzPct val="96428"/>
              <a:buFont typeface="Arial"/>
              <a:buChar char="•"/>
            </a:pPr>
            <a:r>
              <a:rPr lang="pt-PT" sz="135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Dinámicas organizacionales</a:t>
            </a:r>
          </a:p>
          <a:p>
            <a:pPr indent="-132160" lvl="0" marL="132160" marR="0" rtl="0" algn="l">
              <a:spcBef>
                <a:spcPts val="0"/>
              </a:spcBef>
              <a:buClr>
                <a:srgbClr val="2B5258"/>
              </a:buClr>
              <a:buSzPct val="96428"/>
              <a:buFont typeface="Arial"/>
              <a:buChar char="•"/>
            </a:pPr>
            <a:r>
              <a:rPr lang="pt-PT" sz="135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Relaciones interpersonales</a:t>
            </a:r>
          </a:p>
          <a:p>
            <a:pPr indent="-132160" lvl="0" marL="132160" marR="0" rtl="0" algn="l">
              <a:spcBef>
                <a:spcPts val="0"/>
              </a:spcBef>
              <a:buClr>
                <a:srgbClr val="2B5258"/>
              </a:buClr>
              <a:buSzPct val="96428"/>
              <a:buFont typeface="Arial"/>
              <a:buChar char="•"/>
            </a:pPr>
            <a:r>
              <a:rPr lang="pt-PT" sz="135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Liderazgo</a:t>
            </a:r>
          </a:p>
        </p:txBody>
      </p:sp>
      <p:sp>
        <p:nvSpPr>
          <p:cNvPr id="338" name="Shape 338"/>
          <p:cNvSpPr/>
          <p:nvPr/>
        </p:nvSpPr>
        <p:spPr>
          <a:xfrm>
            <a:off x="6269689" y="4086757"/>
            <a:ext cx="2631942" cy="84268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19999"/>
                </a:lnTo>
                <a:lnTo>
                  <a:pt x="0" y="119999"/>
                </a:lnTo>
                <a:close/>
              </a:path>
              <a:path extrusionOk="0" fill="none" h="120000" w="120000">
                <a:moveTo>
                  <a:pt x="-9999" y="0"/>
                </a:moveTo>
                <a:close/>
                <a:lnTo>
                  <a:pt x="-9999" y="119999"/>
                </a:lnTo>
              </a:path>
              <a:path extrusionOk="0" fill="none" h="120000" w="120000">
                <a:moveTo>
                  <a:pt x="-9999" y="22500"/>
                </a:moveTo>
                <a:lnTo>
                  <a:pt x="-64734" y="20256"/>
                </a:lnTo>
              </a:path>
            </a:pathLst>
          </a:custGeom>
          <a:solidFill>
            <a:schemeClr val="lt1"/>
          </a:solidFill>
          <a:ln cap="flat" cmpd="sng" w="12700">
            <a:solidFill>
              <a:srgbClr val="374C8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pt-PT" sz="135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Componentes psicométricos:</a:t>
            </a:r>
          </a:p>
          <a:p>
            <a:pPr indent="-132160" lvl="0" marL="132160" marR="0" rtl="0" algn="l">
              <a:spcBef>
                <a:spcPts val="0"/>
              </a:spcBef>
              <a:buClr>
                <a:srgbClr val="2B5258"/>
              </a:buClr>
              <a:buSzPct val="96428"/>
              <a:buFont typeface="Arial"/>
              <a:buChar char="•"/>
            </a:pPr>
            <a:r>
              <a:rPr lang="pt-PT" sz="135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Actuar</a:t>
            </a:r>
          </a:p>
          <a:p>
            <a:pPr indent="-132160" lvl="0" marL="132160" marR="0" rtl="0" algn="l">
              <a:spcBef>
                <a:spcPts val="0"/>
              </a:spcBef>
              <a:buClr>
                <a:srgbClr val="2B5258"/>
              </a:buClr>
              <a:buSzPct val="96428"/>
              <a:buFont typeface="Arial"/>
              <a:buChar char="•"/>
            </a:pPr>
            <a:r>
              <a:rPr lang="pt-PT" sz="135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Pensar</a:t>
            </a:r>
          </a:p>
          <a:p>
            <a:pPr indent="-132160" lvl="0" marL="132160" marR="0" rtl="0" algn="l">
              <a:spcBef>
                <a:spcPts val="0"/>
              </a:spcBef>
              <a:buClr>
                <a:srgbClr val="2B5258"/>
              </a:buClr>
              <a:buSzPct val="96428"/>
              <a:buFont typeface="Arial"/>
              <a:buChar char="•"/>
            </a:pPr>
            <a:r>
              <a:rPr lang="pt-PT" sz="1350">
                <a:solidFill>
                  <a:srgbClr val="2B5258"/>
                </a:solidFill>
                <a:latin typeface="Arial Narrow"/>
                <a:ea typeface="Arial Narrow"/>
                <a:cs typeface="Arial Narrow"/>
                <a:sym typeface="Arial Narrow"/>
              </a:rPr>
              <a:t>Sentir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719387" y="322257"/>
            <a:ext cx="6107326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pt-PT" sz="3200">
                <a:solidFill>
                  <a:srgbClr val="224F76"/>
                </a:solidFill>
                <a:latin typeface="Calibri"/>
                <a:ea typeface="Calibri"/>
                <a:cs typeface="Calibri"/>
                <a:sym typeface="Calibri"/>
              </a:rPr>
              <a:t>Definición de Clima Organizacional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" name="Shape 344"/>
          <p:cNvGraphicFramePr/>
          <p:nvPr/>
        </p:nvGraphicFramePr>
        <p:xfrm>
          <a:off x="535302" y="12925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{F5D431E2-8C56-4FA9-9A8D-33CB71C62EBA}</a:tableStyleId>
              </a:tblPr>
              <a:tblGrid>
                <a:gridCol w="3829825"/>
                <a:gridCol w="201575"/>
                <a:gridCol w="3762650"/>
              </a:tblGrid>
              <a:tr h="352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pt-PT" sz="1800" u="none" cap="none" strike="noStrike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Teoría Clásica de los Test (TCT) </a:t>
                      </a:r>
                    </a:p>
                  </a:txBody>
                  <a:tcPr marT="34300" marB="34300" marR="68575" marL="68575" anchor="ctr">
                    <a:solidFill>
                      <a:srgbClr val="224F7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34300" marB="34300" marR="68575" marL="68575" anchor="ctr">
                    <a:solidFill>
                      <a:srgbClr val="224F7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 Narrow"/>
                        <a:buNone/>
                      </a:pPr>
                      <a:r>
                        <a:rPr lang="pt-PT" sz="18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Teoría de Respuesta al Ítem (TRI)</a:t>
                      </a:r>
                    </a:p>
                  </a:txBody>
                  <a:tcPr marT="34300" marB="34300" marR="68575" marL="68575" anchor="ctr">
                    <a:solidFill>
                      <a:srgbClr val="224F76"/>
                    </a:solidFill>
                  </a:tcPr>
                </a:tc>
              </a:tr>
              <a:tr h="3701025"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3477B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42900" lvl="0" marL="342900" marR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477B2"/>
                        </a:buClr>
                        <a:buSzPct val="100000"/>
                        <a:buFont typeface="Calibri"/>
                        <a:buAutoNum type="arabicPeriod"/>
                      </a:pPr>
                      <a:r>
                        <a:rPr lang="pt-PT" sz="1800">
                          <a:solidFill>
                            <a:srgbClr val="3477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medición de las variables es dependiente del instrumento.</a:t>
                      </a:r>
                    </a:p>
                    <a:p>
                      <a:pPr indent="-342900" lvl="0" marL="342900" marR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2B5258"/>
                        </a:buClr>
                        <a:buSzPct val="100000"/>
                        <a:buFont typeface="Calibri"/>
                        <a:buAutoNum type="arabicPeriod"/>
                      </a:pPr>
                      <a:r>
                        <a:rPr lang="pt-PT" sz="1800">
                          <a:solidFill>
                            <a:srgbClr val="2B525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Las propiedades del instrumento son dependientes de los sujetos .</a:t>
                      </a:r>
                    </a:p>
                    <a:p>
                      <a:pPr indent="-342900" lvl="0" marL="342900" marR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477B2"/>
                        </a:buClr>
                        <a:buSzPct val="100000"/>
                        <a:buFont typeface="Calibri"/>
                        <a:buAutoNum type="arabicPeriod"/>
                      </a:pPr>
                      <a:r>
                        <a:rPr lang="pt-PT" sz="1800">
                          <a:solidFill>
                            <a:srgbClr val="3477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hay equivalencias entre las puntuaciones de dos test diferentes que midan una misma variable.</a:t>
                      </a:r>
                    </a:p>
                    <a:p>
                      <a:pPr indent="-342900" lvl="0" marL="342900" marR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2B5258"/>
                        </a:buClr>
                        <a:buSzPct val="100000"/>
                        <a:buFont typeface="Calibri"/>
                        <a:buAutoNum type="arabicPeriod"/>
                      </a:pPr>
                      <a:r>
                        <a:rPr lang="pt-PT" sz="1800">
                          <a:solidFill>
                            <a:srgbClr val="2B525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Todos los ítems son equivalentes, por lo que todos miden por igual el constructo.</a:t>
                      </a:r>
                    </a:p>
                    <a:p>
                      <a:pPr indent="-342900" lvl="0" marL="342900" marR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477B2"/>
                        </a:buClr>
                        <a:buSzPct val="116666"/>
                        <a:buFont typeface="Calibri"/>
                        <a:buAutoNum type="arabicPeriod"/>
                      </a:pPr>
                      <a:r>
                        <a:rPr lang="pt-PT" sz="1800">
                          <a:solidFill>
                            <a:srgbClr val="3477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Posibles problemas: No se pueden analizar las interacciones entre los sujetos y los ítems</a:t>
                      </a:r>
                      <a:r>
                        <a:rPr lang="pt-PT" sz="1800">
                          <a:solidFill>
                            <a:srgbClr val="3477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y s</a:t>
                      </a:r>
                      <a:r>
                        <a:rPr lang="pt-PT" sz="1800">
                          <a:solidFill>
                            <a:srgbClr val="3477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 asume fiabilidad repartida por igual</a:t>
                      </a:r>
                      <a:r>
                        <a:rPr lang="pt-PT" sz="2100">
                          <a:solidFill>
                            <a:srgbClr val="3477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34300" marB="34300" marR="68575" marL="6857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34290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None/>
                      </a:pPr>
                      <a:r>
                        <a:t/>
                      </a:r>
                      <a:endParaRPr sz="1800">
                        <a:solidFill>
                          <a:srgbClr val="3477B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42900" lvl="0" marL="342900" marR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477B2"/>
                        </a:buClr>
                        <a:buSzPct val="100000"/>
                        <a:buFont typeface="Calibri"/>
                        <a:buAutoNum type="arabicPeriod"/>
                      </a:pPr>
                      <a:r>
                        <a:rPr lang="pt-PT" sz="1800">
                          <a:solidFill>
                            <a:srgbClr val="3477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medición de las variables es independiente del instrumento.</a:t>
                      </a:r>
                    </a:p>
                    <a:p>
                      <a:pPr indent="-342900" lvl="0" marL="342900" marR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2B5258"/>
                        </a:buClr>
                        <a:buSzPct val="100000"/>
                        <a:buFont typeface="Calibri"/>
                        <a:buAutoNum type="arabicPeriod"/>
                      </a:pPr>
                      <a:r>
                        <a:rPr lang="pt-PT" sz="1800">
                          <a:solidFill>
                            <a:srgbClr val="2B525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Relaciona a los sujetos con los ítems de manera independiente .</a:t>
                      </a:r>
                    </a:p>
                    <a:p>
                      <a:pPr indent="-342900" lvl="0" marL="342900" marR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477B2"/>
                        </a:buClr>
                        <a:buSzPct val="100000"/>
                        <a:buFont typeface="Calibri"/>
                        <a:buAutoNum type="arabicPeriod"/>
                      </a:pPr>
                      <a:r>
                        <a:rPr lang="pt-PT" sz="1800">
                          <a:solidFill>
                            <a:srgbClr val="3477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pueden encontrar equivalencias entre las puntuaciones de dos test diferentes que midan una misma variable (ítems similares).</a:t>
                      </a:r>
                    </a:p>
                    <a:p>
                      <a:pPr indent="-342900" lvl="0" marL="342900" marR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2B5258"/>
                        </a:buClr>
                        <a:buSzPct val="100000"/>
                        <a:buFont typeface="Calibri"/>
                        <a:buAutoNum type="arabicPeriod"/>
                      </a:pPr>
                      <a:r>
                        <a:rPr lang="pt-PT" sz="1800">
                          <a:solidFill>
                            <a:srgbClr val="2B525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 ítems son independientes, por lo tanto no afectan la validez del constructo.</a:t>
                      </a:r>
                    </a:p>
                    <a:p>
                      <a:pPr indent="-342900" lvl="0" marL="342900" marR="0" rtl="0" algn="l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477B2"/>
                        </a:buClr>
                        <a:buSzPct val="100000"/>
                        <a:buFont typeface="Calibri"/>
                        <a:buAutoNum type="arabicPeriod"/>
                      </a:pPr>
                      <a:r>
                        <a:rPr lang="pt-PT" sz="1800">
                          <a:solidFill>
                            <a:srgbClr val="3477B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Posibles problemas: Dimensionalidad, tamaño de muestra, capacidad de cálculo.</a:t>
                      </a:r>
                    </a:p>
                    <a:p>
                      <a:pPr indent="0" lvl="0" marL="0" marR="0" rtl="0" algn="l">
                        <a:spcBef>
                          <a:spcPts val="60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34300" marB="34300" marR="68575" marL="68575" anchor="ctr"/>
                </a:tc>
              </a:tr>
            </a:tbl>
          </a:graphicData>
        </a:graphic>
      </p:graphicFrame>
      <p:sp>
        <p:nvSpPr>
          <p:cNvPr id="345" name="Shape 345"/>
          <p:cNvSpPr txBox="1"/>
          <p:nvPr/>
        </p:nvSpPr>
        <p:spPr>
          <a:xfrm>
            <a:off x="842874" y="218790"/>
            <a:ext cx="8025326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pt-PT" sz="3200">
                <a:solidFill>
                  <a:srgbClr val="224F76"/>
                </a:solidFill>
                <a:latin typeface="Calibri"/>
                <a:ea typeface="Calibri"/>
                <a:cs typeface="Calibri"/>
                <a:sym typeface="Calibri"/>
              </a:rPr>
              <a:t>Decisión 3: Teoría de Respuesta al Ítem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Diseño personalizado">
  <a:themeElements>
    <a:clrScheme name="Azul cáli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ersonalizado">
  <a:themeElements>
    <a:clrScheme name="Azul cáli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Diseño personalizado">
  <a:themeElements>
    <a:clrScheme name="Azul cáli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