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</p:sldIdLst>
  <p:sldSz cy="6858000" cx="9144000"/>
  <p:notesSz cx="6858000" cy="9144000"/>
  <p:embeddedFontLst>
    <p:embeddedFont>
      <p:font typeface="Tahoma"/>
      <p:regular r:id="rId59"/>
      <p:bold r:id="rId60"/>
    </p:embeddedFont>
    <p:embeddedFont>
      <p:font typeface="Questrial"/>
      <p:regular r:id="rId6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61" Type="http://schemas.openxmlformats.org/officeDocument/2006/relationships/font" Target="fonts/Questrial-regular.fntdata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60" Type="http://schemas.openxmlformats.org/officeDocument/2006/relationships/font" Target="fonts/Tahoma-bold.fntdata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55" Type="http://schemas.openxmlformats.org/officeDocument/2006/relationships/slide" Target="slides/slide51.xml"/><Relationship Id="rId10" Type="http://schemas.openxmlformats.org/officeDocument/2006/relationships/slide" Target="slides/slide6.xml"/><Relationship Id="rId54" Type="http://schemas.openxmlformats.org/officeDocument/2006/relationships/slide" Target="slides/slide50.xml"/><Relationship Id="rId13" Type="http://schemas.openxmlformats.org/officeDocument/2006/relationships/slide" Target="slides/slide9.xml"/><Relationship Id="rId57" Type="http://schemas.openxmlformats.org/officeDocument/2006/relationships/slide" Target="slides/slide53.xml"/><Relationship Id="rId12" Type="http://schemas.openxmlformats.org/officeDocument/2006/relationships/slide" Target="slides/slide8.xml"/><Relationship Id="rId56" Type="http://schemas.openxmlformats.org/officeDocument/2006/relationships/slide" Target="slides/slide52.xml"/><Relationship Id="rId15" Type="http://schemas.openxmlformats.org/officeDocument/2006/relationships/slide" Target="slides/slide11.xml"/><Relationship Id="rId59" Type="http://schemas.openxmlformats.org/officeDocument/2006/relationships/font" Target="fonts/Tahoma-regular.fntdata"/><Relationship Id="rId14" Type="http://schemas.openxmlformats.org/officeDocument/2006/relationships/slide" Target="slides/slide10.xml"/><Relationship Id="rId58" Type="http://schemas.openxmlformats.org/officeDocument/2006/relationships/slide" Target="slides/slide5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" name="Shape 18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8" name="Shape 1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5" name="Shape 19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" name="Shape 20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0" name="Shape 21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4" name="Shape 22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1" name="Shape 23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2" name="Shape 24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8" name="Shape 24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3" name="Shape 27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0" name="Shape 28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7" name="Shape 28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5" name="Shape 30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4" name="Shape 32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3" name="Shape 33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7" name="Shape 34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4" name="Shape 36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0" name="Shape 38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3" name="Shape 3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0" name="Shape 40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2" name="Shape 4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0" name="Shape 42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Shape 4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7" name="Shape 42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4" name="Shape 43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1" name="Shape 44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8" name="Shape 44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8" name="Shape 45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5" name="Shape 46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Shape 4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5" name="Shape 47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7" name="Shape 48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8" name="Shape 49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Shape 5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8" name="Shape 50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1" name="Shape 52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0" name="Shape 53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0" name="Shape 54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Shape 5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0" name="Shape 55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9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Shape 5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1" name="Shape 56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2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Shape 5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4" name="Shape 57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2" name="Shape 5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9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Shape 5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1" name="Shape 59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Shape 5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0" name="Shape 60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7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Shape 6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9" name="Shape 60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4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Shape 6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6" name="Shape 61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Diapositiva de título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1122362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-CO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ítulo y texto vertical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396330" y="57943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O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Título vertical y texto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O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ítulo y objeto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-CO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Encabezado de sección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623887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23887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O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Dos objeto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O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ació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629841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629841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629841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4629150" y="1681163"/>
            <a:ext cx="388739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4629150" y="2505075"/>
            <a:ext cx="388739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O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Solo el título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O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En blanco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O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ido con título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08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O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Imagen con título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O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-CO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685800" y="1122362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6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Shape 86"/>
          <p:cNvPicPr preferRelativeResize="0"/>
          <p:nvPr/>
        </p:nvPicPr>
        <p:blipFill/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Shape 169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70" name="Shape 170"/>
          <p:cNvSpPr txBox="1"/>
          <p:nvPr/>
        </p:nvSpPr>
        <p:spPr>
          <a:xfrm>
            <a:off x="539552" y="293791"/>
            <a:ext cx="5472607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SEDE TUMACO</a:t>
            </a:r>
          </a:p>
        </p:txBody>
      </p:sp>
      <p:pic>
        <p:nvPicPr>
          <p:cNvPr descr="F:\SEDE TUMACO_PROYECCIONSEDE.jpg" id="171" name="Shape 171"/>
          <p:cNvPicPr preferRelativeResize="0"/>
          <p:nvPr/>
        </p:nvPicPr>
        <p:blipFill/>
        <p:spPr>
          <a:xfrm>
            <a:off x="395536" y="1157887"/>
            <a:ext cx="8496944" cy="447075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Shape 176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77" name="Shape 177"/>
          <p:cNvSpPr/>
          <p:nvPr/>
        </p:nvSpPr>
        <p:spPr>
          <a:xfrm>
            <a:off x="467543" y="260647"/>
            <a:ext cx="8136903" cy="3477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buSzPct val="25000"/>
              <a:buNone/>
            </a:pPr>
            <a:r>
              <a:rPr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Universidad Nacional de Colombia, en cumplimiento de sus fines misionales, establecidos en el Decreto Ley N° 1210 de 1993, creó la Sede Tumaco en el año 1997, como parte de su contribución a la unidad nacional, en su condición de centro de vida intelectual y cultural del país, abierto a todas las corrientes de pensamiento, a todos los sectores sociales, étnicos, regionales, y locales.</a:t>
            </a:r>
          </a:p>
          <a:p>
            <a:pPr indent="0" lvl="0" marL="0" marR="0" rtl="0" algn="just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buSzPct val="25000"/>
              <a:buNone/>
            </a:pPr>
            <a:r>
              <a:rPr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 la implementación de la Sede Tumaco, la Universidad quiere participar activamente en el desarrollo de la Región Pacífico a través de la formación del recurso humano, la investigación, y extensión pertinentes para este territorio.</a:t>
            </a:r>
          </a:p>
        </p:txBody>
      </p:sp>
      <p:pic>
        <p:nvPicPr>
          <p:cNvPr descr="Resultado de imagen para sede tumaco universidad nacional" id="178" name="Shape 178"/>
          <p:cNvPicPr preferRelativeResize="0"/>
          <p:nvPr/>
        </p:nvPicPr>
        <p:blipFill/>
        <p:spPr>
          <a:xfrm>
            <a:off x="1019829" y="3861048"/>
            <a:ext cx="7032332" cy="188951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Shape 183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84" name="Shape 184"/>
          <p:cNvSpPr/>
          <p:nvPr/>
        </p:nvSpPr>
        <p:spPr>
          <a:xfrm>
            <a:off x="323528" y="1124744"/>
            <a:ext cx="4788023" cy="31700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buSzPct val="25000"/>
              <a:buNone/>
            </a:pPr>
            <a:r>
              <a:rPr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Sede Tumaco desarrollará actividades académicas de formación, investigación y extensión, en armonía con las características y necesidades de la región.</a:t>
            </a:r>
          </a:p>
          <a:p>
            <a:pPr indent="0" lvl="0" marL="0" marR="0" rtl="0" algn="just">
              <a:spcBef>
                <a:spcPts val="0"/>
              </a:spcBef>
              <a:buSzPct val="25000"/>
              <a:buNone/>
            </a:pPr>
            <a:r>
              <a:rPr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Universidad fomentará la oferta permanente de programas de pregrado y posgrado, profundizará y ampliará las investigaciones acerca del Pacífico y generará procesos de transferencia de tecnolog1ía y soporte académico a la región.</a:t>
            </a:r>
          </a:p>
        </p:txBody>
      </p:sp>
      <p:pic>
        <p:nvPicPr>
          <p:cNvPr descr="http://www.tumaco-pacifico.unal.edu.co/imagenes/noti/2015/not_05.jpg" id="185" name="Shape 185"/>
          <p:cNvPicPr preferRelativeResize="0"/>
          <p:nvPr/>
        </p:nvPicPr>
        <p:blipFill/>
        <p:spPr>
          <a:xfrm>
            <a:off x="5292080" y="1700808"/>
            <a:ext cx="3667361" cy="280831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Shape 190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91" name="Shape 191"/>
          <p:cNvSpPr txBox="1"/>
          <p:nvPr/>
        </p:nvSpPr>
        <p:spPr>
          <a:xfrm>
            <a:off x="0" y="1268759"/>
            <a:ext cx="9144000" cy="2952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1" lang="es-CO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CERTIFICACIÓN HQE</a:t>
            </a:r>
          </a:p>
          <a:p>
            <a:pPr indent="0" lvl="0" marL="0" marR="0" rtl="0" algn="ctr">
              <a:spcBef>
                <a:spcPts val="0"/>
              </a:spcBef>
              <a:buClr>
                <a:schemeClr val="dk2"/>
              </a:buClr>
              <a:buFont typeface="Calibri"/>
              <a:buNone/>
            </a:pPr>
            <a:r>
              <a:t/>
            </a:r>
            <a:endParaRPr b="0" sz="2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Shape 192"/>
          <p:cNvSpPr/>
          <p:nvPr/>
        </p:nvSpPr>
        <p:spPr>
          <a:xfrm>
            <a:off x="251519" y="3624580"/>
            <a:ext cx="8532440" cy="2308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HAUTE QUALITÉ ENVIRONNEMENTALE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br>
              <a:rPr b="1" lang="es-CO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Shape 197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98" name="Shape 198"/>
          <p:cNvSpPr/>
          <p:nvPr/>
        </p:nvSpPr>
        <p:spPr>
          <a:xfrm>
            <a:off x="1300479" y="401508"/>
            <a:ext cx="7335335" cy="60016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buSzPct val="25000"/>
              <a:buNone/>
            </a:pPr>
            <a:r>
              <a:rPr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Certificación HQE ™ cubre el ciclo de vida completo de un edificio (construcción, renovación y funcionamiento), así como la planificación urbana y el desarrollo.</a:t>
            </a:r>
          </a:p>
          <a:p>
            <a:pPr indent="0" lvl="0" marL="0" marR="0" rtl="0" algn="just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buSzPct val="25000"/>
              <a:buNone/>
            </a:pPr>
            <a:r>
              <a:rPr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Certificación HQE ™ es ​​un enfoque integral , multi-criterio que reúne a todos los actores de un proyecto. Pone la eficiencia energética, el respeto por el medio ambiente y la salud y el confort de los ocupantes en primer lugar.</a:t>
            </a:r>
          </a:p>
          <a:p>
            <a:pPr indent="0" lvl="0" marL="0" marR="0" rtl="0" algn="just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buSzPct val="25000"/>
              <a:buNone/>
            </a:pPr>
            <a:r>
              <a:rPr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Evalúa el impacto del edificio en el entorno y en la salud y el confort de los usuarios.</a:t>
            </a:r>
          </a:p>
          <a:p>
            <a:pPr indent="0" lvl="0" marL="0" marR="0" rtl="0" algn="just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buSzPct val="25000"/>
              <a:buNone/>
            </a:pPr>
            <a:r>
              <a:rPr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Toma medidas adecuadas para reducir el impacto del edificio.</a:t>
            </a:r>
          </a:p>
          <a:p>
            <a:pPr indent="0" lvl="0" marL="0" marR="0" rtl="0" algn="just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Shape 203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204" name="Shape 204"/>
          <p:cNvSpPr txBox="1"/>
          <p:nvPr>
            <p:ph type="title"/>
          </p:nvPr>
        </p:nvSpPr>
        <p:spPr>
          <a:xfrm>
            <a:off x="25261" y="22775"/>
            <a:ext cx="7772400" cy="13624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br>
              <a:rPr b="1" i="0" lang="es-CO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05" name="Shape 205"/>
          <p:cNvSpPr txBox="1"/>
          <p:nvPr/>
        </p:nvSpPr>
        <p:spPr>
          <a:xfrm>
            <a:off x="251519" y="1808819"/>
            <a:ext cx="4248472" cy="28083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Energía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Medio Ambiente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Salud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Confort</a:t>
            </a:r>
          </a:p>
          <a:p>
            <a:pPr indent="-5080" lvl="0" marL="6858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0" lvl="0" marL="68580" marR="0" rtl="0" algn="just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Estas cuatro categorías principales estructuran un conjunto total de 14 temas específicos.</a:t>
            </a:r>
          </a:p>
        </p:txBody>
      </p:sp>
      <p:pic>
        <p:nvPicPr>
          <p:cNvPr id="206" name="Shape 206"/>
          <p:cNvPicPr preferRelativeResize="0"/>
          <p:nvPr/>
        </p:nvPicPr>
        <p:blipFill/>
        <p:spPr>
          <a:xfrm>
            <a:off x="4788023" y="1268759"/>
            <a:ext cx="3960440" cy="288032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207" name="Shape 207"/>
          <p:cNvSpPr txBox="1"/>
          <p:nvPr/>
        </p:nvSpPr>
        <p:spPr>
          <a:xfrm>
            <a:off x="539552" y="314653"/>
            <a:ext cx="7920880" cy="10772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CO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Categorías de evaluación de la Certificación HQE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Shape 212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213" name="Shape 213"/>
          <p:cNvSpPr txBox="1"/>
          <p:nvPr/>
        </p:nvSpPr>
        <p:spPr>
          <a:xfrm>
            <a:off x="539552" y="0"/>
            <a:ext cx="7851648" cy="1058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s-CO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Valoración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5650344" y="483291"/>
            <a:ext cx="2952000" cy="320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68580" lvl="0" marL="6858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 calificaciones HQE son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Pasa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Buena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Muy bueno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Excelente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Excepcional</a:t>
            </a:r>
          </a:p>
        </p:txBody>
      </p:sp>
      <p:pic>
        <p:nvPicPr>
          <p:cNvPr id="215" name="Shape 215"/>
          <p:cNvPicPr preferRelativeResize="0"/>
          <p:nvPr/>
        </p:nvPicPr>
        <p:blipFill/>
        <p:spPr>
          <a:xfrm>
            <a:off x="4724398" y="3564889"/>
            <a:ext cx="4318274" cy="2307588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216" name="Shape 216"/>
          <p:cNvSpPr txBox="1"/>
          <p:nvPr/>
        </p:nvSpPr>
        <p:spPr>
          <a:xfrm>
            <a:off x="937071" y="1111920"/>
            <a:ext cx="4032446" cy="3947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080" lvl="0" marL="6858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s-CO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Energía 3 </a:t>
            </a:r>
          </a:p>
          <a:p>
            <a:pPr indent="-5080" lvl="0" marL="6858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s-CO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Medio Ambiente 3 </a:t>
            </a:r>
          </a:p>
          <a:p>
            <a:pPr indent="-5080" lvl="0" marL="6858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s-CO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Salud 3</a:t>
            </a:r>
          </a:p>
          <a:p>
            <a:pPr indent="-5080" lvl="0" marL="6858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s-CO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Confort 3</a:t>
            </a:r>
          </a:p>
          <a:p>
            <a:pPr indent="-5080" lvl="0" marL="68580" marR="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0" lvl="0" marL="68580" marR="0" rtl="0" algn="l">
              <a:lnSpc>
                <a:spcPct val="120000"/>
              </a:lnSpc>
              <a:spcBef>
                <a:spcPts val="44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s-CO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total, las 12      permitirán  al proyecto obtener el nivel de la </a:t>
            </a:r>
            <a:r>
              <a:rPr b="1" lang="es-CO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certificación HQE™ EXCEPCIONAL. </a:t>
            </a:r>
          </a:p>
        </p:txBody>
      </p:sp>
      <p:sp>
        <p:nvSpPr>
          <p:cNvPr id="217" name="Shape 217"/>
          <p:cNvSpPr/>
          <p:nvPr/>
        </p:nvSpPr>
        <p:spPr>
          <a:xfrm>
            <a:off x="2264317" y="1144146"/>
            <a:ext cx="288032" cy="288032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12700">
            <a:solidFill>
              <a:srgbClr val="42719B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Shape 218"/>
          <p:cNvSpPr/>
          <p:nvPr/>
        </p:nvSpPr>
        <p:spPr>
          <a:xfrm>
            <a:off x="2013538" y="1973952"/>
            <a:ext cx="288032" cy="288032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12700">
            <a:solidFill>
              <a:srgbClr val="42719B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Shape 219"/>
          <p:cNvSpPr/>
          <p:nvPr/>
        </p:nvSpPr>
        <p:spPr>
          <a:xfrm>
            <a:off x="3359707" y="1532601"/>
            <a:ext cx="288032" cy="288032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12700">
            <a:solidFill>
              <a:srgbClr val="42719B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Shape 220"/>
          <p:cNvSpPr/>
          <p:nvPr/>
        </p:nvSpPr>
        <p:spPr>
          <a:xfrm>
            <a:off x="2250691" y="2372056"/>
            <a:ext cx="288032" cy="288032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12700">
            <a:solidFill>
              <a:srgbClr val="42719B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Shape 221"/>
          <p:cNvSpPr/>
          <p:nvPr/>
        </p:nvSpPr>
        <p:spPr>
          <a:xfrm>
            <a:off x="2758691" y="3276857"/>
            <a:ext cx="288032" cy="288032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12700">
            <a:solidFill>
              <a:srgbClr val="42719B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" name="Shape 226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227" name="Shape 227"/>
          <p:cNvSpPr txBox="1"/>
          <p:nvPr/>
        </p:nvSpPr>
        <p:spPr>
          <a:xfrm>
            <a:off x="1077144" y="976783"/>
            <a:ext cx="7854696" cy="49685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080" lvl="0" marL="6858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lang="es-CO" sz="18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 14 temas se han evaluado a través del estudio de factibilidad de la certificación HQE, y corresponden a: 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1111"/>
              <a:buFont typeface="Arial"/>
              <a:buChar char="•"/>
            </a:pPr>
            <a:r>
              <a:rPr b="1" lang="es-CO" sz="18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Relación del edificio con sus alrededores 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1111"/>
              <a:buFont typeface="Arial"/>
              <a:buChar char="•"/>
            </a:pPr>
            <a:r>
              <a:rPr b="1" lang="es-CO" sz="18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Elección de los productos, sistemas y materiales de construcción 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1111"/>
              <a:buFont typeface="Arial"/>
              <a:buChar char="•"/>
            </a:pPr>
            <a:r>
              <a:rPr b="1" lang="es-CO" sz="18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Gerencia de las obras para reducir su impacto ambiental 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1111"/>
              <a:buFont typeface="Arial"/>
              <a:buChar char="•"/>
            </a:pPr>
            <a:r>
              <a:rPr b="1" lang="es-CO" sz="18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Gerencia de la energía 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1111"/>
              <a:buFont typeface="Arial"/>
              <a:buChar char="•"/>
            </a:pPr>
            <a:r>
              <a:rPr b="1" lang="es-CO" sz="18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Gerencia del agua 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1111"/>
              <a:buFont typeface="Arial"/>
              <a:buChar char="•"/>
            </a:pPr>
            <a:r>
              <a:rPr b="1" lang="es-CO" sz="18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 Gerencia de los residuos 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1111"/>
              <a:buFont typeface="Arial"/>
              <a:buChar char="•"/>
            </a:pPr>
            <a:r>
              <a:rPr b="1" lang="es-CO" sz="18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7. Mantenimiento y durabilidad de la calidad ambiental 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1111"/>
              <a:buFont typeface="Arial"/>
              <a:buChar char="•"/>
            </a:pPr>
            <a:r>
              <a:rPr b="1" lang="es-CO" sz="18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8. Confort higrotérmico 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1111"/>
              <a:buFont typeface="Arial"/>
              <a:buChar char="•"/>
            </a:pPr>
            <a:r>
              <a:rPr b="1" lang="es-CO" sz="18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9. Confort acústico 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1111"/>
              <a:buFont typeface="Arial"/>
              <a:buChar char="•"/>
            </a:pPr>
            <a:r>
              <a:rPr b="1" lang="es-CO" sz="18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10. Confort visual 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1111"/>
              <a:buFont typeface="Arial"/>
              <a:buChar char="•"/>
            </a:pPr>
            <a:r>
              <a:rPr b="1" lang="es-CO" sz="18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11. Confort olfativo 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1111"/>
              <a:buFont typeface="Arial"/>
              <a:buChar char="•"/>
            </a:pPr>
            <a:r>
              <a:rPr b="1" lang="es-CO" sz="18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12. Calidad sanitaria de los espacios 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1111"/>
              <a:buFont typeface="Arial"/>
              <a:buChar char="•"/>
            </a:pPr>
            <a:r>
              <a:rPr b="1" lang="es-CO" sz="18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13. Calidad sanitaria del aire 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1111"/>
              <a:buFont typeface="Arial"/>
              <a:buChar char="•"/>
            </a:pPr>
            <a:r>
              <a:rPr b="1" lang="es-CO" sz="18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14. Calidad sanitaria del agua 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96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Shape 228"/>
          <p:cNvSpPr txBox="1"/>
          <p:nvPr/>
        </p:nvSpPr>
        <p:spPr>
          <a:xfrm>
            <a:off x="629920" y="213053"/>
            <a:ext cx="8514080" cy="584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CO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Categorías de evaluación de la Certificación HQE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Shape 233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234" name="Shape 234"/>
          <p:cNvSpPr txBox="1"/>
          <p:nvPr/>
        </p:nvSpPr>
        <p:spPr>
          <a:xfrm>
            <a:off x="331912" y="559806"/>
            <a:ext cx="756083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1" lang="es-CO" sz="429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CERTIFICACION HQE EN ARTICULACION CON EL DISEÑO DE LA SEDE TUMACO</a:t>
            </a:r>
          </a:p>
        </p:txBody>
      </p:sp>
      <p:sp>
        <p:nvSpPr>
          <p:cNvPr descr="Resultado de imagen para IMAGENES DE SEDE UNAL TUMACO" id="235" name="Shape 235"/>
          <p:cNvSpPr/>
          <p:nvPr/>
        </p:nvSpPr>
        <p:spPr>
          <a:xfrm>
            <a:off x="307975" y="-1573496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Resultado de imagen para IMAGENES DE SEDE UNAL TUMACO" id="236" name="Shape 236"/>
          <p:cNvSpPr/>
          <p:nvPr/>
        </p:nvSpPr>
        <p:spPr>
          <a:xfrm>
            <a:off x="307975" y="-1573496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Resultado de imagen para IMAGENES DE SEDE UNAL TUMACO" id="237" name="Shape 237"/>
          <p:cNvSpPr/>
          <p:nvPr/>
        </p:nvSpPr>
        <p:spPr>
          <a:xfrm>
            <a:off x="307975" y="-1573496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Resultado de imagen para IMAGENES DE SEDE UNAL TUMACO" id="238" name="Shape 238"/>
          <p:cNvSpPr/>
          <p:nvPr/>
        </p:nvSpPr>
        <p:spPr>
          <a:xfrm>
            <a:off x="307975" y="-1573496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Resultado de imagen para IMAGENES DE SEDE UNAL TUMACO" id="239" name="Shape 239"/>
          <p:cNvPicPr preferRelativeResize="0"/>
          <p:nvPr/>
        </p:nvPicPr>
        <p:blipFill/>
        <p:spPr>
          <a:xfrm>
            <a:off x="4394200" y="2218169"/>
            <a:ext cx="4506664" cy="3626366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Shape 244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245" name="Shape 245"/>
          <p:cNvSpPr txBox="1"/>
          <p:nvPr/>
        </p:nvSpPr>
        <p:spPr>
          <a:xfrm>
            <a:off x="1300479" y="203200"/>
            <a:ext cx="7519992" cy="56323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Universidad Nacional de Colombia está desarrollando una nueva sede en la ciudad de Tumaco, Nariño, en el kilómetro 31 en la vía Tumaco-Pasto.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proyecto se construirá en un lote de 44.7Ha, adquirido por la Universidad Nacional de Colombia.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nueva sede será compuesta de las siguientes plantas: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Planta 1: Equipamiento colectivo, de 1 871m2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Planta 2: Núcleo básico de actividades, de 4 088m2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Plantas 3 a 5: Torre administrativa, de 540m2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Además de lo anterior, el proyecto arquitectónico cuenta con una gran superficie de espacios de circulación cubiertos (9 633m2).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/>
        <p:spPr>
          <a:xfrm>
            <a:off x="0" y="0"/>
            <a:ext cx="912709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descr="C:\Users\caramendez\Google Drive\PARA COMPARTIR\Infografía y mapa Nariño\UNAL AEREA.RGB_color (2).jpg" id="92" name="Shape 92"/>
          <p:cNvPicPr preferRelativeResize="0"/>
          <p:nvPr/>
        </p:nvPicPr>
        <p:blipFill/>
        <p:spPr>
          <a:xfrm>
            <a:off x="5628639" y="1747519"/>
            <a:ext cx="3498458" cy="451103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93" name="Shape 93"/>
          <p:cNvSpPr txBox="1"/>
          <p:nvPr/>
        </p:nvSpPr>
        <p:spPr>
          <a:xfrm>
            <a:off x="154256" y="2148840"/>
            <a:ext cx="5616623" cy="31700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0" lang="es-CO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DESARROLLO FISICO Y SOSTENIBILIDAD HACIA LA LA CERTIFICACION HQE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0" lang="es-CO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Certificación de Alta Calidad Ambiental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1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1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1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0" lang="es-CO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UNIVERSIDAD NACIONAL DE COLOMBIA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0" lang="es-CO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SEDE TUMACO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0" lang="es-CO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Ponente: Luis Enrique Gil Torres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0" lang="es-CO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Director de Sede Tumaco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" name="Shape 250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251" name="Shape 251"/>
          <p:cNvSpPr txBox="1"/>
          <p:nvPr/>
        </p:nvSpPr>
        <p:spPr>
          <a:xfrm>
            <a:off x="179511" y="260647"/>
            <a:ext cx="8352928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PROYECTO TUMACO PACIFICO CAMPUS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2" name="Shape 252"/>
          <p:cNvPicPr preferRelativeResize="0"/>
          <p:nvPr/>
        </p:nvPicPr>
        <p:blipFill/>
        <p:spPr>
          <a:xfrm>
            <a:off x="1007604" y="679650"/>
            <a:ext cx="6240504" cy="5401897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cxnSp>
        <p:nvCxnSpPr>
          <p:cNvPr id="253" name="Shape 253"/>
          <p:cNvCxnSpPr/>
          <p:nvPr/>
        </p:nvCxnSpPr>
        <p:spPr>
          <a:xfrm>
            <a:off x="5825950" y="1975792"/>
            <a:ext cx="1194321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ot"/>
            <a:miter/>
            <a:headEnd len="med" w="med" type="none"/>
            <a:tailEnd len="med" w="med" type="oval"/>
          </a:ln>
        </p:spPr>
      </p:cxnSp>
      <p:cxnSp>
        <p:nvCxnSpPr>
          <p:cNvPr id="254" name="Shape 254"/>
          <p:cNvCxnSpPr/>
          <p:nvPr/>
        </p:nvCxnSpPr>
        <p:spPr>
          <a:xfrm flipH="1" rot="10800000">
            <a:off x="6408205" y="3095001"/>
            <a:ext cx="925752" cy="4115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ot"/>
            <a:miter/>
            <a:headEnd len="med" w="med" type="none"/>
            <a:tailEnd len="med" w="med" type="oval"/>
          </a:ln>
        </p:spPr>
      </p:cxnSp>
      <p:cxnSp>
        <p:nvCxnSpPr>
          <p:cNvPr id="255" name="Shape 255"/>
          <p:cNvCxnSpPr/>
          <p:nvPr/>
        </p:nvCxnSpPr>
        <p:spPr>
          <a:xfrm>
            <a:off x="3923928" y="4352057"/>
            <a:ext cx="1521831" cy="1084883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ot"/>
            <a:miter/>
            <a:headEnd len="med" w="med" type="none"/>
            <a:tailEnd len="med" w="med" type="oval"/>
          </a:ln>
        </p:spPr>
      </p:cxnSp>
      <p:cxnSp>
        <p:nvCxnSpPr>
          <p:cNvPr id="256" name="Shape 256"/>
          <p:cNvCxnSpPr/>
          <p:nvPr/>
        </p:nvCxnSpPr>
        <p:spPr>
          <a:xfrm>
            <a:off x="5616116" y="2520261"/>
            <a:ext cx="0" cy="1209734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ot"/>
            <a:miter/>
            <a:headEnd len="med" w="med" type="none"/>
            <a:tailEnd len="med" w="med" type="oval"/>
          </a:ln>
        </p:spPr>
      </p:cxnSp>
      <p:cxnSp>
        <p:nvCxnSpPr>
          <p:cNvPr id="257" name="Shape 257"/>
          <p:cNvCxnSpPr/>
          <p:nvPr/>
        </p:nvCxnSpPr>
        <p:spPr>
          <a:xfrm flipH="1" rot="10800000">
            <a:off x="6537696" y="2407841"/>
            <a:ext cx="925752" cy="4115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ot"/>
            <a:miter/>
            <a:headEnd len="med" w="med" type="none"/>
            <a:tailEnd len="med" w="med" type="oval"/>
          </a:ln>
        </p:spPr>
      </p:cxnSp>
      <p:sp>
        <p:nvSpPr>
          <p:cNvPr id="258" name="Shape 258"/>
          <p:cNvSpPr txBox="1"/>
          <p:nvPr/>
        </p:nvSpPr>
        <p:spPr>
          <a:xfrm>
            <a:off x="7059339" y="1772660"/>
            <a:ext cx="1542410" cy="276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s-CO" sz="1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EDIFICACIÓN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7344307" y="2903302"/>
            <a:ext cx="1799691" cy="461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s-CO" sz="1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ZONA DEPORTIVA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5616116" y="5175330"/>
            <a:ext cx="2412014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s-CO"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ZONA ARQUEÓLOGICA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7488324" y="2212025"/>
            <a:ext cx="1799691" cy="461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s-CO" sz="1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ACCESO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s-CO" sz="1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DESDE VIA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5292587" y="3747189"/>
            <a:ext cx="1799691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s-CO"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SISTEMA DE AGUAS</a:t>
            </a:r>
          </a:p>
        </p:txBody>
      </p:sp>
      <p:cxnSp>
        <p:nvCxnSpPr>
          <p:cNvPr id="263" name="Shape 263"/>
          <p:cNvCxnSpPr/>
          <p:nvPr/>
        </p:nvCxnSpPr>
        <p:spPr>
          <a:xfrm rot="10800000">
            <a:off x="1943707" y="2597338"/>
            <a:ext cx="115635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ot"/>
            <a:miter/>
            <a:headEnd len="med" w="med" type="none"/>
            <a:tailEnd len="med" w="med" type="oval"/>
          </a:ln>
        </p:spPr>
      </p:cxnSp>
      <p:sp>
        <p:nvSpPr>
          <p:cNvPr id="264" name="Shape 264"/>
          <p:cNvSpPr txBox="1"/>
          <p:nvPr/>
        </p:nvSpPr>
        <p:spPr>
          <a:xfrm>
            <a:off x="521931" y="1673359"/>
            <a:ext cx="241201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s-CO"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JARDÍN BOTÁNICO</a:t>
            </a:r>
          </a:p>
        </p:txBody>
      </p:sp>
      <p:cxnSp>
        <p:nvCxnSpPr>
          <p:cNvPr id="265" name="Shape 265"/>
          <p:cNvCxnSpPr/>
          <p:nvPr/>
        </p:nvCxnSpPr>
        <p:spPr>
          <a:xfrm rot="10800000">
            <a:off x="2767578" y="1975792"/>
            <a:ext cx="115635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ot"/>
            <a:miter/>
            <a:headEnd len="med" w="med" type="none"/>
            <a:tailEnd len="med" w="med" type="oval"/>
          </a:ln>
        </p:spPr>
      </p:cxnSp>
      <p:cxnSp>
        <p:nvCxnSpPr>
          <p:cNvPr id="266" name="Shape 266"/>
          <p:cNvCxnSpPr/>
          <p:nvPr/>
        </p:nvCxnSpPr>
        <p:spPr>
          <a:xfrm>
            <a:off x="1625562" y="3574371"/>
            <a:ext cx="0" cy="993709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ot"/>
            <a:miter/>
            <a:headEnd len="med" w="med" type="none"/>
            <a:tailEnd len="med" w="med" type="oval"/>
          </a:ln>
        </p:spPr>
      </p:cxnSp>
      <p:cxnSp>
        <p:nvCxnSpPr>
          <p:cNvPr id="267" name="Shape 267"/>
          <p:cNvCxnSpPr/>
          <p:nvPr/>
        </p:nvCxnSpPr>
        <p:spPr>
          <a:xfrm flipH="1">
            <a:off x="2521883" y="3876805"/>
            <a:ext cx="465941" cy="1944214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ot"/>
            <a:miter/>
            <a:headEnd len="med" w="med" type="none"/>
            <a:tailEnd len="med" w="med" type="oval"/>
          </a:ln>
        </p:spPr>
      </p:cxnSp>
      <p:sp>
        <p:nvSpPr>
          <p:cNvPr id="268" name="Shape 268"/>
          <p:cNvSpPr txBox="1"/>
          <p:nvPr/>
        </p:nvSpPr>
        <p:spPr>
          <a:xfrm>
            <a:off x="271678" y="5513242"/>
            <a:ext cx="241201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s-CO"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ZOOCRIADERO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-125288" y="4652110"/>
            <a:ext cx="2412014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s-CO"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GRANJA EXPERIMENTAL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-468306" y="2215846"/>
            <a:ext cx="2412014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s-CO"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BOSQUE EXISTENTE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" name="Shape 275"/>
          <p:cNvPicPr preferRelativeResize="0"/>
          <p:nvPr/>
        </p:nvPicPr>
        <p:blipFill/>
        <p:spPr>
          <a:xfrm>
            <a:off x="0" y="0"/>
            <a:ext cx="912709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276" name="Shape 276"/>
          <p:cNvSpPr txBox="1"/>
          <p:nvPr/>
        </p:nvSpPr>
        <p:spPr>
          <a:xfrm>
            <a:off x="934720" y="6156960"/>
            <a:ext cx="8209279" cy="461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CO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DISTRIBUCION DEL PROYECTO TUMACO PACIFICO CAMPUS</a:t>
            </a:r>
          </a:p>
        </p:txBody>
      </p:sp>
      <p:pic>
        <p:nvPicPr>
          <p:cNvPr descr="\\CARLOSMENDEZ\Users\caramendez\Documents\CARLOS MENDEZ\TUMACO\PRESENTACIONES\Presentación 2015-01-26\TUMACO CAMPUS (ACERCAMIENTO) 6.png" id="277" name="Shape 277"/>
          <p:cNvPicPr preferRelativeResize="0"/>
          <p:nvPr/>
        </p:nvPicPr>
        <p:blipFill/>
        <p:spPr>
          <a:xfrm>
            <a:off x="386079" y="1808481"/>
            <a:ext cx="7772513" cy="434847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Shape 282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descr="Machine generated alternative text: e.e.e.e " id="283" name="Shape 283"/>
          <p:cNvPicPr preferRelativeResize="0"/>
          <p:nvPr/>
        </p:nvPicPr>
        <p:blipFill/>
        <p:spPr>
          <a:xfrm>
            <a:off x="0" y="809327"/>
            <a:ext cx="9144000" cy="494123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284" name="Shape 284"/>
          <p:cNvSpPr txBox="1"/>
          <p:nvPr/>
        </p:nvSpPr>
        <p:spPr>
          <a:xfrm>
            <a:off x="179511" y="260647"/>
            <a:ext cx="734481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PRIMER PISO PROYECTO TUMACO PACIFICO CAMPUS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" name="Shape 289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290" name="Shape 290"/>
          <p:cNvSpPr txBox="1"/>
          <p:nvPr/>
        </p:nvSpPr>
        <p:spPr>
          <a:xfrm>
            <a:off x="179511" y="260647"/>
            <a:ext cx="734481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SEGUNDO PISO PROYECTO TUMACO PACIFICO CAMPUS</a:t>
            </a:r>
          </a:p>
        </p:txBody>
      </p:sp>
      <p:pic>
        <p:nvPicPr>
          <p:cNvPr descr="Machine generated alternative text: 111211  SE co ND FLOORPLR  SCALE 1:2EO " id="291" name="Shape 291"/>
          <p:cNvPicPr preferRelativeResize="0"/>
          <p:nvPr/>
        </p:nvPicPr>
        <p:blipFill/>
        <p:spPr>
          <a:xfrm>
            <a:off x="-507" y="913311"/>
            <a:ext cx="9144508" cy="483724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292" name="Shape 292"/>
          <p:cNvSpPr/>
          <p:nvPr/>
        </p:nvSpPr>
        <p:spPr>
          <a:xfrm>
            <a:off x="2987825" y="1398374"/>
            <a:ext cx="1044116" cy="435699"/>
          </a:xfrm>
          <a:prstGeom prst="rect">
            <a:avLst/>
          </a:prstGeom>
          <a:solidFill>
            <a:srgbClr val="5B9BD5">
              <a:alpha val="49803"/>
            </a:srgbClr>
          </a:solidFill>
          <a:ln cap="flat" cmpd="sng" w="12700">
            <a:solidFill>
              <a:srgbClr val="5B9BD5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050">
                <a:solidFill>
                  <a:srgbClr val="FFE593"/>
                </a:solidFill>
                <a:latin typeface="Calibri"/>
                <a:ea typeface="Calibri"/>
                <a:cs typeface="Calibri"/>
                <a:sym typeface="Calibri"/>
              </a:rPr>
              <a:t>LABORA-TORIOS</a:t>
            </a:r>
          </a:p>
        </p:txBody>
      </p:sp>
      <p:sp>
        <p:nvSpPr>
          <p:cNvPr id="293" name="Shape 293"/>
          <p:cNvSpPr/>
          <p:nvPr/>
        </p:nvSpPr>
        <p:spPr>
          <a:xfrm>
            <a:off x="2370991" y="3167950"/>
            <a:ext cx="1228899" cy="429924"/>
          </a:xfrm>
          <a:prstGeom prst="rect">
            <a:avLst/>
          </a:prstGeom>
          <a:solidFill>
            <a:srgbClr val="7030A0">
              <a:alpha val="40392"/>
            </a:srgbClr>
          </a:solidFill>
          <a:ln cap="flat" cmpd="sng" w="12700">
            <a:solidFill>
              <a:srgbClr val="7030A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100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AULAS</a:t>
            </a:r>
          </a:p>
        </p:txBody>
      </p:sp>
      <p:sp>
        <p:nvSpPr>
          <p:cNvPr id="294" name="Shape 294"/>
          <p:cNvSpPr/>
          <p:nvPr/>
        </p:nvSpPr>
        <p:spPr>
          <a:xfrm>
            <a:off x="5710405" y="2764755"/>
            <a:ext cx="877818" cy="338834"/>
          </a:xfrm>
          <a:prstGeom prst="rect">
            <a:avLst/>
          </a:prstGeom>
          <a:solidFill>
            <a:srgbClr val="00B050">
              <a:alpha val="60000"/>
            </a:srgbClr>
          </a:solidFill>
          <a:ln cap="flat" cmpd="sng" w="12700">
            <a:solidFill>
              <a:srgbClr val="00B05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050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TRABAJO</a:t>
            </a:r>
          </a:p>
        </p:txBody>
      </p:sp>
      <p:sp>
        <p:nvSpPr>
          <p:cNvPr id="295" name="Shape 295"/>
          <p:cNvSpPr/>
          <p:nvPr/>
        </p:nvSpPr>
        <p:spPr>
          <a:xfrm>
            <a:off x="5436096" y="4525419"/>
            <a:ext cx="1044116" cy="567236"/>
          </a:xfrm>
          <a:prstGeom prst="rect">
            <a:avLst/>
          </a:prstGeom>
          <a:solidFill>
            <a:srgbClr val="FF0000">
              <a:alpha val="40000"/>
            </a:srgbClr>
          </a:solidFill>
          <a:ln cap="flat" cmpd="sng" w="12700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050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AUDITORIO</a:t>
            </a:r>
          </a:p>
        </p:txBody>
      </p:sp>
      <p:sp>
        <p:nvSpPr>
          <p:cNvPr id="296" name="Shape 296"/>
          <p:cNvSpPr/>
          <p:nvPr/>
        </p:nvSpPr>
        <p:spPr>
          <a:xfrm>
            <a:off x="8133620" y="3049652"/>
            <a:ext cx="650849" cy="432775"/>
          </a:xfrm>
          <a:prstGeom prst="rect">
            <a:avLst/>
          </a:prstGeom>
          <a:solidFill>
            <a:srgbClr val="002060">
              <a:alpha val="69803"/>
            </a:srgbClr>
          </a:solidFill>
          <a:ln cap="flat" cmpd="sng" w="12700">
            <a:solidFill>
              <a:srgbClr val="00206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700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OFICINAS</a:t>
            </a:r>
          </a:p>
        </p:txBody>
      </p:sp>
      <p:sp>
        <p:nvSpPr>
          <p:cNvPr id="297" name="Shape 297"/>
          <p:cNvSpPr/>
          <p:nvPr/>
        </p:nvSpPr>
        <p:spPr>
          <a:xfrm>
            <a:off x="5761314" y="1322025"/>
            <a:ext cx="1307884" cy="499860"/>
          </a:xfrm>
          <a:prstGeom prst="rect">
            <a:avLst/>
          </a:prstGeom>
          <a:solidFill>
            <a:srgbClr val="5B9BD5">
              <a:alpha val="49803"/>
            </a:srgbClr>
          </a:solidFill>
          <a:ln cap="flat" cmpd="sng" w="12700">
            <a:solidFill>
              <a:srgbClr val="5B9BD5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050">
                <a:solidFill>
                  <a:srgbClr val="FFE593"/>
                </a:solidFill>
                <a:latin typeface="Calibri"/>
                <a:ea typeface="Calibri"/>
                <a:cs typeface="Calibri"/>
                <a:sym typeface="Calibri"/>
              </a:rPr>
              <a:t>LABORA-TORIOS</a:t>
            </a:r>
          </a:p>
        </p:txBody>
      </p:sp>
      <p:sp>
        <p:nvSpPr>
          <p:cNvPr id="298" name="Shape 298"/>
          <p:cNvSpPr/>
          <p:nvPr/>
        </p:nvSpPr>
        <p:spPr>
          <a:xfrm>
            <a:off x="611560" y="4070316"/>
            <a:ext cx="1228899" cy="429924"/>
          </a:xfrm>
          <a:prstGeom prst="rect">
            <a:avLst/>
          </a:prstGeom>
          <a:solidFill>
            <a:srgbClr val="7030A0">
              <a:alpha val="40392"/>
            </a:srgbClr>
          </a:solidFill>
          <a:ln cap="flat" cmpd="sng" w="12700">
            <a:solidFill>
              <a:srgbClr val="7030A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100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AULAS</a:t>
            </a:r>
          </a:p>
        </p:txBody>
      </p:sp>
      <p:sp>
        <p:nvSpPr>
          <p:cNvPr id="299" name="Shape 299"/>
          <p:cNvSpPr/>
          <p:nvPr/>
        </p:nvSpPr>
        <p:spPr>
          <a:xfrm>
            <a:off x="4067944" y="2262471"/>
            <a:ext cx="1228899" cy="429924"/>
          </a:xfrm>
          <a:prstGeom prst="rect">
            <a:avLst/>
          </a:prstGeom>
          <a:solidFill>
            <a:srgbClr val="7030A0">
              <a:alpha val="40392"/>
            </a:srgbClr>
          </a:solidFill>
          <a:ln cap="flat" cmpd="sng" w="12700">
            <a:solidFill>
              <a:srgbClr val="7030A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100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AULAS</a:t>
            </a:r>
          </a:p>
        </p:txBody>
      </p:sp>
      <p:sp>
        <p:nvSpPr>
          <p:cNvPr id="300" name="Shape 300"/>
          <p:cNvSpPr/>
          <p:nvPr/>
        </p:nvSpPr>
        <p:spPr>
          <a:xfrm>
            <a:off x="4031942" y="3679537"/>
            <a:ext cx="900099" cy="338834"/>
          </a:xfrm>
          <a:prstGeom prst="rect">
            <a:avLst/>
          </a:prstGeom>
          <a:solidFill>
            <a:srgbClr val="00B050">
              <a:alpha val="60000"/>
            </a:srgbClr>
          </a:solidFill>
          <a:ln cap="flat" cmpd="sng" w="12700">
            <a:solidFill>
              <a:srgbClr val="00B05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050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TRABAJO</a:t>
            </a:r>
          </a:p>
        </p:txBody>
      </p:sp>
      <p:sp>
        <p:nvSpPr>
          <p:cNvPr id="301" name="Shape 301"/>
          <p:cNvSpPr/>
          <p:nvPr/>
        </p:nvSpPr>
        <p:spPr>
          <a:xfrm>
            <a:off x="2303749" y="4547941"/>
            <a:ext cx="900099" cy="338834"/>
          </a:xfrm>
          <a:prstGeom prst="rect">
            <a:avLst/>
          </a:prstGeom>
          <a:solidFill>
            <a:srgbClr val="00B050">
              <a:alpha val="60000"/>
            </a:srgbClr>
          </a:solidFill>
          <a:ln cap="flat" cmpd="sng" w="12700">
            <a:solidFill>
              <a:srgbClr val="00B05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050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TRABAJO</a:t>
            </a:r>
          </a:p>
        </p:txBody>
      </p:sp>
      <p:sp>
        <p:nvSpPr>
          <p:cNvPr id="302" name="Shape 302"/>
          <p:cNvSpPr/>
          <p:nvPr/>
        </p:nvSpPr>
        <p:spPr>
          <a:xfrm>
            <a:off x="7346785" y="3670825"/>
            <a:ext cx="877818" cy="338834"/>
          </a:xfrm>
          <a:prstGeom prst="rect">
            <a:avLst/>
          </a:prstGeom>
          <a:solidFill>
            <a:srgbClr val="00B050">
              <a:alpha val="60000"/>
            </a:srgbClr>
          </a:solidFill>
          <a:ln cap="flat" cmpd="sng" w="12700">
            <a:solidFill>
              <a:srgbClr val="00B05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050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TRABAJO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" name="Shape 307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308" name="Shape 308"/>
          <p:cNvSpPr txBox="1"/>
          <p:nvPr/>
        </p:nvSpPr>
        <p:spPr>
          <a:xfrm>
            <a:off x="179511" y="260647"/>
            <a:ext cx="7344815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CONSTRUCCION FASE  </a:t>
            </a:r>
            <a:r>
              <a:rPr b="1" lang="es-CO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</a:t>
            </a:r>
            <a:r>
              <a:rPr b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PROYECTO TUMACO PACIFICO CAMPUS</a:t>
            </a:r>
          </a:p>
        </p:txBody>
      </p:sp>
      <p:grpSp>
        <p:nvGrpSpPr>
          <p:cNvPr id="309" name="Shape 309"/>
          <p:cNvGrpSpPr/>
          <p:nvPr/>
        </p:nvGrpSpPr>
        <p:grpSpPr>
          <a:xfrm>
            <a:off x="0" y="805704"/>
            <a:ext cx="9143999" cy="5026136"/>
            <a:chOff x="340314" y="139345"/>
            <a:chExt cx="5567917" cy="3175489"/>
          </a:xfrm>
        </p:grpSpPr>
        <p:pic>
          <p:nvPicPr>
            <p:cNvPr id="310" name="Shape 310"/>
            <p:cNvPicPr preferRelativeResize="0"/>
            <p:nvPr/>
          </p:nvPicPr>
          <p:blipFill/>
          <p:spPr>
            <a:xfrm>
              <a:off x="340314" y="139345"/>
              <a:ext cx="5567917" cy="31754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</p:pic>
        <p:sp>
          <p:nvSpPr>
            <p:cNvPr id="311" name="Shape 311"/>
            <p:cNvSpPr/>
            <p:nvPr/>
          </p:nvSpPr>
          <p:spPr>
            <a:xfrm>
              <a:off x="3864719" y="1426263"/>
              <a:ext cx="870133" cy="332698"/>
            </a:xfrm>
            <a:prstGeom prst="rect">
              <a:avLst/>
            </a:prstGeom>
            <a:solidFill>
              <a:srgbClr val="0070C0">
                <a:alpha val="57647"/>
              </a:srgb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2" name="Shape 312"/>
            <p:cNvSpPr/>
            <p:nvPr/>
          </p:nvSpPr>
          <p:spPr>
            <a:xfrm>
              <a:off x="2965336" y="1039944"/>
              <a:ext cx="1105336" cy="331478"/>
            </a:xfrm>
            <a:prstGeom prst="rect">
              <a:avLst/>
            </a:prstGeom>
            <a:solidFill>
              <a:srgbClr val="0070C0">
                <a:alpha val="57647"/>
              </a:srgb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3" name="Shape 313"/>
            <p:cNvSpPr/>
            <p:nvPr/>
          </p:nvSpPr>
          <p:spPr>
            <a:xfrm>
              <a:off x="3864719" y="376986"/>
              <a:ext cx="435066" cy="608119"/>
            </a:xfrm>
            <a:prstGeom prst="rect">
              <a:avLst/>
            </a:prstGeom>
            <a:solidFill>
              <a:srgbClr val="0070C0">
                <a:alpha val="57647"/>
              </a:srgb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4" name="Shape 314"/>
            <p:cNvSpPr/>
            <p:nvPr/>
          </p:nvSpPr>
          <p:spPr>
            <a:xfrm>
              <a:off x="3187135" y="376986"/>
              <a:ext cx="677582" cy="386319"/>
            </a:xfrm>
            <a:prstGeom prst="rect">
              <a:avLst/>
            </a:prstGeom>
            <a:solidFill>
              <a:srgbClr val="0070C0">
                <a:alpha val="57647"/>
              </a:srgb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5" name="Shape 315"/>
            <p:cNvSpPr/>
            <p:nvPr/>
          </p:nvSpPr>
          <p:spPr>
            <a:xfrm>
              <a:off x="2247539" y="763306"/>
              <a:ext cx="717797" cy="414348"/>
            </a:xfrm>
            <a:prstGeom prst="rect">
              <a:avLst/>
            </a:prstGeom>
            <a:solidFill>
              <a:srgbClr val="0070C0">
                <a:alpha val="57647"/>
              </a:srgb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6" name="Shape 316"/>
            <p:cNvSpPr/>
            <p:nvPr/>
          </p:nvSpPr>
          <p:spPr>
            <a:xfrm>
              <a:off x="2910497" y="1758961"/>
              <a:ext cx="954220" cy="441159"/>
            </a:xfrm>
            <a:prstGeom prst="rect">
              <a:avLst/>
            </a:prstGeom>
            <a:solidFill>
              <a:srgbClr val="0070C0">
                <a:alpha val="57647"/>
              </a:srgb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7" name="Shape 317"/>
            <p:cNvSpPr/>
            <p:nvPr/>
          </p:nvSpPr>
          <p:spPr>
            <a:xfrm>
              <a:off x="2965336" y="763306"/>
              <a:ext cx="421661" cy="276638"/>
            </a:xfrm>
            <a:prstGeom prst="rect">
              <a:avLst/>
            </a:prstGeom>
            <a:solidFill>
              <a:srgbClr val="0070C0">
                <a:alpha val="57647"/>
              </a:srgb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Shape 318"/>
            <p:cNvSpPr txBox="1"/>
            <p:nvPr/>
          </p:nvSpPr>
          <p:spPr>
            <a:xfrm>
              <a:off x="3519833" y="479354"/>
              <a:ext cx="414348" cy="1937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lang="es-CO" sz="1800">
                  <a:solidFill>
                    <a:srgbClr val="FFFF00"/>
                  </a:solidFill>
                  <a:latin typeface="Calibri"/>
                  <a:ea typeface="Calibri"/>
                  <a:cs typeface="Calibri"/>
                  <a:sym typeface="Calibri"/>
                </a:rPr>
                <a:t>A1</a:t>
              </a:r>
            </a:p>
          </p:txBody>
        </p:sp>
        <p:sp>
          <p:nvSpPr>
            <p:cNvPr id="319" name="Shape 319"/>
            <p:cNvSpPr txBox="1"/>
            <p:nvPr/>
          </p:nvSpPr>
          <p:spPr>
            <a:xfrm>
              <a:off x="2605828" y="842519"/>
              <a:ext cx="415566" cy="1937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lang="es-CO" sz="1800">
                  <a:solidFill>
                    <a:srgbClr val="FFFF00"/>
                  </a:solidFill>
                  <a:latin typeface="Calibri"/>
                  <a:ea typeface="Calibri"/>
                  <a:cs typeface="Calibri"/>
                  <a:sym typeface="Calibri"/>
                </a:rPr>
                <a:t>B1</a:t>
              </a:r>
            </a:p>
          </p:txBody>
        </p:sp>
        <p:sp>
          <p:nvSpPr>
            <p:cNvPr id="320" name="Shape 320"/>
            <p:cNvSpPr txBox="1"/>
            <p:nvPr/>
          </p:nvSpPr>
          <p:spPr>
            <a:xfrm>
              <a:off x="4092610" y="1475011"/>
              <a:ext cx="414348" cy="1937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lang="es-CO" sz="1800">
                  <a:solidFill>
                    <a:srgbClr val="FFFF00"/>
                  </a:solidFill>
                  <a:latin typeface="Calibri"/>
                  <a:ea typeface="Calibri"/>
                  <a:cs typeface="Calibri"/>
                  <a:sym typeface="Calibri"/>
                </a:rPr>
                <a:t>C1</a:t>
              </a:r>
            </a:p>
          </p:txBody>
        </p:sp>
        <p:sp>
          <p:nvSpPr>
            <p:cNvPr id="321" name="Shape 321"/>
            <p:cNvSpPr txBox="1"/>
            <p:nvPr/>
          </p:nvSpPr>
          <p:spPr>
            <a:xfrm>
              <a:off x="3127421" y="1863767"/>
              <a:ext cx="414348" cy="1937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lang="es-CO" sz="1800">
                  <a:solidFill>
                    <a:srgbClr val="FFFF00"/>
                  </a:solidFill>
                  <a:latin typeface="Calibri"/>
                  <a:ea typeface="Calibri"/>
                  <a:cs typeface="Calibri"/>
                  <a:sym typeface="Calibri"/>
                </a:rPr>
                <a:t>D2</a:t>
              </a: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6" name="Shape 326"/>
          <p:cNvPicPr preferRelativeResize="0"/>
          <p:nvPr/>
        </p:nvPicPr>
        <p:blipFill/>
        <p:spPr>
          <a:xfrm>
            <a:off x="0" y="0"/>
            <a:ext cx="912709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327" name="Shape 327"/>
          <p:cNvSpPr txBox="1"/>
          <p:nvPr/>
        </p:nvSpPr>
        <p:spPr>
          <a:xfrm>
            <a:off x="365759" y="1664409"/>
            <a:ext cx="359664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CO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Esquema de Construcción Proyecto Tumaco Pacifico Campus</a:t>
            </a:r>
          </a:p>
        </p:txBody>
      </p:sp>
      <p:pic>
        <p:nvPicPr>
          <p:cNvPr id="328" name="Shape 328"/>
          <p:cNvPicPr preferRelativeResize="0"/>
          <p:nvPr/>
        </p:nvPicPr>
        <p:blipFill/>
        <p:spPr>
          <a:xfrm>
            <a:off x="318245" y="3007359"/>
            <a:ext cx="3928634" cy="323087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329" name="Shape 329"/>
          <p:cNvPicPr preferRelativeResize="0"/>
          <p:nvPr/>
        </p:nvPicPr>
        <p:blipFill/>
        <p:spPr>
          <a:xfrm>
            <a:off x="4563548" y="3007359"/>
            <a:ext cx="3970850" cy="323087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330" name="Shape 330"/>
          <p:cNvSpPr txBox="1"/>
          <p:nvPr/>
        </p:nvSpPr>
        <p:spPr>
          <a:xfrm>
            <a:off x="5004592" y="1687919"/>
            <a:ext cx="3128585" cy="830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CO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Cuadro General de Áreas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5" name="Shape 335"/>
          <p:cNvPicPr preferRelativeResize="0"/>
          <p:nvPr/>
        </p:nvPicPr>
        <p:blipFill/>
        <p:spPr>
          <a:xfrm>
            <a:off x="0" y="0"/>
            <a:ext cx="912709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descr="Machine generated alternative text: CLÉÃÁNG  115  345  GARDEN " id="336" name="Shape 336"/>
          <p:cNvPicPr preferRelativeResize="0"/>
          <p:nvPr/>
        </p:nvPicPr>
        <p:blipFill/>
        <p:spPr>
          <a:xfrm>
            <a:off x="4641328" y="1543974"/>
            <a:ext cx="3994300" cy="220186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descr="Machine generated alternative text: 00 " id="337" name="Shape 337"/>
          <p:cNvPicPr preferRelativeResize="0"/>
          <p:nvPr/>
        </p:nvPicPr>
        <p:blipFill/>
        <p:spPr>
          <a:xfrm>
            <a:off x="4702639" y="3801025"/>
            <a:ext cx="3932992" cy="2624216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338" name="Shape 338"/>
          <p:cNvSpPr/>
          <p:nvPr/>
        </p:nvSpPr>
        <p:spPr>
          <a:xfrm>
            <a:off x="4641330" y="3352928"/>
            <a:ext cx="969965" cy="392905"/>
          </a:xfrm>
          <a:prstGeom prst="rect">
            <a:avLst/>
          </a:prstGeom>
          <a:solidFill>
            <a:srgbClr val="385623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0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BLOQUE A1-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0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PRIMER PISO</a:t>
            </a:r>
          </a:p>
        </p:txBody>
      </p:sp>
      <p:sp>
        <p:nvSpPr>
          <p:cNvPr id="339" name="Shape 339"/>
          <p:cNvSpPr/>
          <p:nvPr/>
        </p:nvSpPr>
        <p:spPr>
          <a:xfrm>
            <a:off x="4703107" y="5913119"/>
            <a:ext cx="1060913" cy="553249"/>
          </a:xfrm>
          <a:prstGeom prst="rect">
            <a:avLst/>
          </a:prstGeom>
          <a:solidFill>
            <a:srgbClr val="385623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0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BLOQUE A1- SEGUNDO PISO</a:t>
            </a:r>
          </a:p>
        </p:txBody>
      </p:sp>
      <p:sp>
        <p:nvSpPr>
          <p:cNvPr id="340" name="Shape 340"/>
          <p:cNvSpPr/>
          <p:nvPr/>
        </p:nvSpPr>
        <p:spPr>
          <a:xfrm>
            <a:off x="6612549" y="2136506"/>
            <a:ext cx="1658327" cy="617727"/>
          </a:xfrm>
          <a:prstGeom prst="roundRect">
            <a:avLst>
              <a:gd fmla="val 16667" name="adj"/>
            </a:avLst>
          </a:prstGeom>
          <a:solidFill>
            <a:srgbClr val="5B9BD5">
              <a:alpha val="49803"/>
            </a:srgbClr>
          </a:solidFill>
          <a:ln cap="flat" cmpd="sng" w="12700">
            <a:solidFill>
              <a:srgbClr val="5B9BD5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800">
                <a:solidFill>
                  <a:srgbClr val="663300"/>
                </a:solidFill>
                <a:latin typeface="Calibri"/>
                <a:ea typeface="Calibri"/>
                <a:cs typeface="Calibri"/>
                <a:sym typeface="Calibri"/>
              </a:rPr>
              <a:t>BIBLIOTECA</a:t>
            </a:r>
          </a:p>
        </p:txBody>
      </p:sp>
      <p:sp>
        <p:nvSpPr>
          <p:cNvPr id="341" name="Shape 341"/>
          <p:cNvSpPr/>
          <p:nvPr/>
        </p:nvSpPr>
        <p:spPr>
          <a:xfrm>
            <a:off x="5382635" y="2136506"/>
            <a:ext cx="408680" cy="522692"/>
          </a:xfrm>
          <a:prstGeom prst="roundRect">
            <a:avLst>
              <a:gd fmla="val 16667" name="adj"/>
            </a:avLst>
          </a:prstGeom>
          <a:solidFill>
            <a:srgbClr val="92D050">
              <a:alpha val="60000"/>
            </a:srgbClr>
          </a:solidFill>
          <a:ln cap="flat" cmpd="sng" w="12700">
            <a:solidFill>
              <a:srgbClr val="92D05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050">
                <a:solidFill>
                  <a:srgbClr val="663300"/>
                </a:solidFill>
                <a:latin typeface="Calibri"/>
                <a:ea typeface="Calibri"/>
                <a:cs typeface="Calibri"/>
                <a:sym typeface="Calibri"/>
              </a:rPr>
              <a:t>WC</a:t>
            </a:r>
          </a:p>
        </p:txBody>
      </p:sp>
      <p:sp>
        <p:nvSpPr>
          <p:cNvPr id="342" name="Shape 342"/>
          <p:cNvSpPr/>
          <p:nvPr/>
        </p:nvSpPr>
        <p:spPr>
          <a:xfrm>
            <a:off x="5494726" y="4290537"/>
            <a:ext cx="2247424" cy="778703"/>
          </a:xfrm>
          <a:prstGeom prst="roundRect">
            <a:avLst>
              <a:gd fmla="val 16667" name="adj"/>
            </a:avLst>
          </a:prstGeom>
          <a:solidFill>
            <a:srgbClr val="FFFF00">
              <a:alpha val="40000"/>
            </a:srgbClr>
          </a:solidFill>
          <a:ln cap="flat" cmpd="sng" w="12700">
            <a:solidFill>
              <a:srgbClr val="FFFF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800">
                <a:solidFill>
                  <a:srgbClr val="663300"/>
                </a:solidFill>
                <a:latin typeface="Calibri"/>
                <a:ea typeface="Calibri"/>
                <a:cs typeface="Calibri"/>
                <a:sym typeface="Calibri"/>
              </a:rPr>
              <a:t>LABORATORIOS</a:t>
            </a:r>
          </a:p>
        </p:txBody>
      </p:sp>
      <p:pic>
        <p:nvPicPr>
          <p:cNvPr descr="C:\Users\caramendez\Desktop\TUMACO DICIEMBRE 2015\INFORMACIÓN RECIBIDA_NOVIEMBRE 2015\Modelos fotos e imágenes\IMAGENES\MAURICIO\OTRAS\PISO 2 HACIA PATIO - FINAL BAJA.jpg" id="343" name="Shape 343"/>
          <p:cNvPicPr preferRelativeResize="0"/>
          <p:nvPr/>
        </p:nvPicPr>
        <p:blipFill/>
        <p:spPr>
          <a:xfrm>
            <a:off x="66679" y="1572563"/>
            <a:ext cx="4270735" cy="344061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344" name="Shape 344"/>
          <p:cNvSpPr txBox="1"/>
          <p:nvPr/>
        </p:nvSpPr>
        <p:spPr>
          <a:xfrm>
            <a:off x="66679" y="5276869"/>
            <a:ext cx="4356483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CO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BLOQUE A</a:t>
            </a:r>
            <a:r>
              <a:rPr b="1" lang="es-CO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1" lang="es-CO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PROYECTO TUMACO PACIFICO CAMPUS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9" name="Shape 349"/>
          <p:cNvPicPr preferRelativeResize="0"/>
          <p:nvPr/>
        </p:nvPicPr>
        <p:blipFill/>
        <p:spPr>
          <a:xfrm>
            <a:off x="0" y="0"/>
            <a:ext cx="912709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350" name="Shape 350"/>
          <p:cNvSpPr txBox="1"/>
          <p:nvPr/>
        </p:nvSpPr>
        <p:spPr>
          <a:xfrm>
            <a:off x="51069" y="356385"/>
            <a:ext cx="2771386" cy="1015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CO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BLOQUE B</a:t>
            </a:r>
            <a:r>
              <a:rPr b="1" lang="es-CO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1" lang="es-CO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PROYECTO TUMACO PACIFICO CAMPUS</a:t>
            </a:r>
          </a:p>
        </p:txBody>
      </p:sp>
      <p:pic>
        <p:nvPicPr>
          <p:cNvPr descr="C:\Users\caramendez\Desktop\TUMACO DICIEMBRE 2015\INFORMACIÓN RECIBIDA_NOVIEMBRE 2015\Modelos fotos e imágenes\IMAGENES\MAURICIO\OTRAS\MESAS - FINAL BAJA.jpg" id="351" name="Shape 351"/>
          <p:cNvPicPr preferRelativeResize="0"/>
          <p:nvPr/>
        </p:nvPicPr>
        <p:blipFill/>
        <p:spPr>
          <a:xfrm>
            <a:off x="4860032" y="1556791"/>
            <a:ext cx="4081387" cy="3067364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descr="E:\Bam Bam\U\Tumaco\Trabajo actual\Modificaciones Enero\Persona sentada.jpg" id="352" name="Shape 352"/>
          <p:cNvPicPr preferRelativeResize="0"/>
          <p:nvPr/>
        </p:nvPicPr>
        <p:blipFill/>
        <p:spPr>
          <a:xfrm>
            <a:off x="4860032" y="4941167"/>
            <a:ext cx="3996443" cy="170972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descr="Machine generated alternative text: CAPAOTY 16  FREE C OVEREO AREA " id="353" name="Shape 353"/>
          <p:cNvPicPr preferRelativeResize="0"/>
          <p:nvPr/>
        </p:nvPicPr>
        <p:blipFill/>
        <p:spPr>
          <a:xfrm>
            <a:off x="335809" y="1692251"/>
            <a:ext cx="4179651" cy="2219238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descr="Machine generated alternative text: " id="354" name="Shape 354"/>
          <p:cNvPicPr preferRelativeResize="0"/>
          <p:nvPr/>
        </p:nvPicPr>
        <p:blipFill/>
        <p:spPr>
          <a:xfrm>
            <a:off x="335809" y="4223489"/>
            <a:ext cx="4179651" cy="237552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355" name="Shape 355"/>
          <p:cNvSpPr/>
          <p:nvPr/>
        </p:nvSpPr>
        <p:spPr>
          <a:xfrm>
            <a:off x="330661" y="3391367"/>
            <a:ext cx="1020482" cy="462919"/>
          </a:xfrm>
          <a:prstGeom prst="rect">
            <a:avLst/>
          </a:prstGeom>
          <a:solidFill>
            <a:srgbClr val="385623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0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BLOQUE B1-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0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PRIMER PISO</a:t>
            </a:r>
          </a:p>
        </p:txBody>
      </p:sp>
      <p:sp>
        <p:nvSpPr>
          <p:cNvPr id="356" name="Shape 356"/>
          <p:cNvSpPr/>
          <p:nvPr/>
        </p:nvSpPr>
        <p:spPr>
          <a:xfrm>
            <a:off x="322211" y="6116175"/>
            <a:ext cx="919095" cy="432810"/>
          </a:xfrm>
          <a:prstGeom prst="rect">
            <a:avLst/>
          </a:prstGeom>
          <a:solidFill>
            <a:srgbClr val="385623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0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BLOQUE B1- SEGUNDO PISO</a:t>
            </a:r>
          </a:p>
        </p:txBody>
      </p:sp>
      <p:sp>
        <p:nvSpPr>
          <p:cNvPr id="357" name="Shape 357"/>
          <p:cNvSpPr/>
          <p:nvPr/>
        </p:nvSpPr>
        <p:spPr>
          <a:xfrm>
            <a:off x="1081878" y="2177572"/>
            <a:ext cx="1540100" cy="533010"/>
          </a:xfrm>
          <a:prstGeom prst="roundRect">
            <a:avLst>
              <a:gd fmla="val 16667" name="adj"/>
            </a:avLst>
          </a:prstGeom>
          <a:solidFill>
            <a:srgbClr val="5B9BD5">
              <a:alpha val="49803"/>
            </a:srgbClr>
          </a:solidFill>
          <a:ln cap="flat" cmpd="sng" w="12700">
            <a:solidFill>
              <a:srgbClr val="5B9BD5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8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CAFETERÍA</a:t>
            </a:r>
          </a:p>
        </p:txBody>
      </p:sp>
      <p:sp>
        <p:nvSpPr>
          <p:cNvPr id="358" name="Shape 358"/>
          <p:cNvSpPr/>
          <p:nvPr/>
        </p:nvSpPr>
        <p:spPr>
          <a:xfrm>
            <a:off x="655200" y="2164243"/>
            <a:ext cx="329138" cy="553991"/>
          </a:xfrm>
          <a:prstGeom prst="roundRect">
            <a:avLst>
              <a:gd fmla="val 16667" name="adj"/>
            </a:avLst>
          </a:prstGeom>
          <a:solidFill>
            <a:srgbClr val="92D050">
              <a:alpha val="60000"/>
            </a:srgbClr>
          </a:solidFill>
          <a:ln cap="flat" cmpd="sng" w="12700">
            <a:solidFill>
              <a:srgbClr val="92D05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2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WC</a:t>
            </a:r>
          </a:p>
        </p:txBody>
      </p:sp>
      <p:sp>
        <p:nvSpPr>
          <p:cNvPr id="359" name="Shape 359"/>
          <p:cNvSpPr/>
          <p:nvPr/>
        </p:nvSpPr>
        <p:spPr>
          <a:xfrm>
            <a:off x="514133" y="4718375"/>
            <a:ext cx="1674022" cy="543764"/>
          </a:xfrm>
          <a:prstGeom prst="roundRect">
            <a:avLst>
              <a:gd fmla="val 16667" name="adj"/>
            </a:avLst>
          </a:prstGeom>
          <a:solidFill>
            <a:srgbClr val="7030A0">
              <a:alpha val="40000"/>
            </a:srgbClr>
          </a:solidFill>
          <a:ln cap="flat" cmpd="sng" w="12700">
            <a:solidFill>
              <a:srgbClr val="7030A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AULAS</a:t>
            </a:r>
          </a:p>
        </p:txBody>
      </p:sp>
      <p:sp>
        <p:nvSpPr>
          <p:cNvPr id="360" name="Shape 360"/>
          <p:cNvSpPr/>
          <p:nvPr/>
        </p:nvSpPr>
        <p:spPr>
          <a:xfrm>
            <a:off x="2625676" y="5501821"/>
            <a:ext cx="1004412" cy="521128"/>
          </a:xfrm>
          <a:prstGeom prst="roundRect">
            <a:avLst>
              <a:gd fmla="val 16667" name="adj"/>
            </a:avLst>
          </a:prstGeom>
          <a:solidFill>
            <a:srgbClr val="FFFF00">
              <a:alpha val="40000"/>
            </a:srgbClr>
          </a:solidFill>
          <a:ln cap="flat" cmpd="sng" w="12700">
            <a:solidFill>
              <a:srgbClr val="FFFF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TRABAJO AUTONOMO / PROFESORES</a:t>
            </a:r>
          </a:p>
        </p:txBody>
      </p:sp>
      <p:sp>
        <p:nvSpPr>
          <p:cNvPr id="361" name="Shape 361"/>
          <p:cNvSpPr/>
          <p:nvPr/>
        </p:nvSpPr>
        <p:spPr>
          <a:xfrm>
            <a:off x="3659532" y="5527362"/>
            <a:ext cx="390604" cy="495783"/>
          </a:xfrm>
          <a:prstGeom prst="roundRect">
            <a:avLst>
              <a:gd fmla="val 16667" name="adj"/>
            </a:avLst>
          </a:prstGeom>
          <a:solidFill>
            <a:srgbClr val="92D050">
              <a:alpha val="60000"/>
            </a:srgbClr>
          </a:solidFill>
          <a:ln cap="flat" cmpd="sng" w="12700">
            <a:solidFill>
              <a:srgbClr val="92D05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2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WC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6" name="Shape 366"/>
          <p:cNvPicPr preferRelativeResize="0"/>
          <p:nvPr/>
        </p:nvPicPr>
        <p:blipFill/>
        <p:spPr>
          <a:xfrm>
            <a:off x="16902" y="9025"/>
            <a:ext cx="912709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367" name="Shape 367"/>
          <p:cNvSpPr/>
          <p:nvPr/>
        </p:nvSpPr>
        <p:spPr>
          <a:xfrm>
            <a:off x="1" y="6499346"/>
            <a:ext cx="7130591" cy="396754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ED7D31">
                  <a:alpha val="35686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8" name="Shape 368"/>
          <p:cNvPicPr preferRelativeResize="0"/>
          <p:nvPr/>
        </p:nvPicPr>
        <p:blipFill/>
        <p:spPr>
          <a:xfrm>
            <a:off x="3908301" y="4033330"/>
            <a:ext cx="4540625" cy="2396126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369" name="Shape 369"/>
          <p:cNvSpPr/>
          <p:nvPr/>
        </p:nvSpPr>
        <p:spPr>
          <a:xfrm>
            <a:off x="3926589" y="5791200"/>
            <a:ext cx="1116571" cy="538867"/>
          </a:xfrm>
          <a:prstGeom prst="rect">
            <a:avLst/>
          </a:prstGeom>
          <a:solidFill>
            <a:srgbClr val="385623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0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BLOQUE C1- SEGUNDO PISO</a:t>
            </a:r>
          </a:p>
        </p:txBody>
      </p:sp>
      <p:sp>
        <p:nvSpPr>
          <p:cNvPr id="370" name="Shape 370"/>
          <p:cNvSpPr/>
          <p:nvPr/>
        </p:nvSpPr>
        <p:spPr>
          <a:xfrm>
            <a:off x="4940367" y="4139626"/>
            <a:ext cx="793938" cy="677655"/>
          </a:xfrm>
          <a:prstGeom prst="roundRect">
            <a:avLst>
              <a:gd fmla="val 16667" name="adj"/>
            </a:avLst>
          </a:prstGeom>
          <a:solidFill>
            <a:srgbClr val="FFC000">
              <a:alpha val="49803"/>
            </a:srgbClr>
          </a:solidFill>
          <a:ln cap="flat" cmpd="sng" w="12700">
            <a:solidFill>
              <a:srgbClr val="FFC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1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CUARTO DE CONTROL</a:t>
            </a:r>
          </a:p>
        </p:txBody>
      </p:sp>
      <p:sp>
        <p:nvSpPr>
          <p:cNvPr id="371" name="Shape 371"/>
          <p:cNvSpPr/>
          <p:nvPr/>
        </p:nvSpPr>
        <p:spPr>
          <a:xfrm>
            <a:off x="5960219" y="4128792"/>
            <a:ext cx="1345856" cy="677655"/>
          </a:xfrm>
          <a:prstGeom prst="roundRect">
            <a:avLst>
              <a:gd fmla="val 16667" name="adj"/>
            </a:avLst>
          </a:prstGeom>
          <a:solidFill>
            <a:srgbClr val="FFFF00">
              <a:alpha val="40000"/>
            </a:srgbClr>
          </a:solidFill>
          <a:ln cap="flat" cmpd="sng" w="12700">
            <a:solidFill>
              <a:srgbClr val="FFFF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1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TRABAJO AUTÓNOMO</a:t>
            </a:r>
          </a:p>
        </p:txBody>
      </p:sp>
      <p:sp>
        <p:nvSpPr>
          <p:cNvPr id="372" name="Shape 372"/>
          <p:cNvSpPr/>
          <p:nvPr/>
        </p:nvSpPr>
        <p:spPr>
          <a:xfrm>
            <a:off x="7688411" y="4139623"/>
            <a:ext cx="647863" cy="677655"/>
          </a:xfrm>
          <a:prstGeom prst="roundRect">
            <a:avLst>
              <a:gd fmla="val 16667" name="adj"/>
            </a:avLst>
          </a:prstGeom>
          <a:solidFill>
            <a:srgbClr val="FFC000">
              <a:alpha val="49803"/>
            </a:srgbClr>
          </a:solidFill>
          <a:ln cap="flat" cmpd="sng" w="12700">
            <a:solidFill>
              <a:srgbClr val="FFC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1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SALA INFOR-MÁTICA</a:t>
            </a:r>
          </a:p>
        </p:txBody>
      </p:sp>
      <p:pic>
        <p:nvPicPr>
          <p:cNvPr descr="Machine generated alternative text: cl  cl  FFEE *FEA  FREE COVERED AREA  385 " id="373" name="Shape 373"/>
          <p:cNvPicPr preferRelativeResize="0"/>
          <p:nvPr/>
        </p:nvPicPr>
        <p:blipFill/>
        <p:spPr>
          <a:xfrm>
            <a:off x="3922848" y="1645100"/>
            <a:ext cx="4540624" cy="225557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374" name="Shape 374"/>
          <p:cNvSpPr/>
          <p:nvPr/>
        </p:nvSpPr>
        <p:spPr>
          <a:xfrm>
            <a:off x="4022164" y="3436387"/>
            <a:ext cx="1116571" cy="464283"/>
          </a:xfrm>
          <a:prstGeom prst="rect">
            <a:avLst/>
          </a:prstGeom>
          <a:solidFill>
            <a:srgbClr val="385623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0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BLOQUE C1-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0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PRIMER PISO</a:t>
            </a:r>
          </a:p>
        </p:txBody>
      </p:sp>
      <p:pic>
        <p:nvPicPr>
          <p:cNvPr descr="C:\Users\caramendez\Desktop\TUMACO DICIEMBRE 2015\INFORMACIÓN RECIBIDA_NOVIEMBRE 2015\Modelos fotos e imágenes\IMAGENES\@ Renders Andrés Quiroga Mayo 2014 a holandeses\PRIMER PISO TUMACO.tif" id="375" name="Shape 375"/>
          <p:cNvPicPr preferRelativeResize="0"/>
          <p:nvPr/>
        </p:nvPicPr>
        <p:blipFill/>
        <p:spPr>
          <a:xfrm>
            <a:off x="409991" y="4060139"/>
            <a:ext cx="3362853" cy="2269927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descr="C:\Users\caramendez\Desktop\TUMACO DICIEMBRE 2015\INFORMACIÓN RECIBIDA_NOVIEMBRE 2015\Modelos fotos e imágenes\IMAGENES\PARA PUBLICACION\4.tif" id="376" name="Shape 376"/>
          <p:cNvPicPr preferRelativeResize="0"/>
          <p:nvPr/>
        </p:nvPicPr>
        <p:blipFill/>
        <p:spPr>
          <a:xfrm>
            <a:off x="409991" y="1645100"/>
            <a:ext cx="3498310" cy="2361357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377" name="Shape 377"/>
          <p:cNvSpPr txBox="1"/>
          <p:nvPr/>
        </p:nvSpPr>
        <p:spPr>
          <a:xfrm>
            <a:off x="16902" y="196995"/>
            <a:ext cx="3086897" cy="1015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CO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BLOQUE C </a:t>
            </a:r>
            <a:r>
              <a:rPr b="1" lang="es-CO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1" lang="es-CO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PROYECTO TUMACO PACIFICO CAMPUS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2" name="Shape 382"/>
          <p:cNvPicPr preferRelativeResize="0"/>
          <p:nvPr/>
        </p:nvPicPr>
        <p:blipFill/>
        <p:spPr>
          <a:xfrm>
            <a:off x="0" y="0"/>
            <a:ext cx="912709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descr="Machine generated alternative text: 3d2  : 9,26  41 S  4d2 " id="383" name="Shape 383"/>
          <p:cNvPicPr preferRelativeResize="0"/>
          <p:nvPr/>
        </p:nvPicPr>
        <p:blipFill/>
        <p:spPr>
          <a:xfrm>
            <a:off x="361948" y="4129319"/>
            <a:ext cx="4201598" cy="2489445"/>
          </a:xfrm>
          <a:prstGeom prst="rect">
            <a:avLst/>
          </a:prstGeom>
          <a:solidFill>
            <a:schemeClr val="lt2"/>
          </a:solidFill>
          <a:ln>
            <a:noFill/>
          </a:ln>
        </p:spPr>
      </p:pic>
      <p:pic>
        <p:nvPicPr>
          <p:cNvPr descr="Machine generated alternative text: Id  37,5  FREE$TVERED AREA  ELECTRICAL ROOMS  FO'vVER " id="384" name="Shape 384"/>
          <p:cNvPicPr preferRelativeResize="0"/>
          <p:nvPr/>
        </p:nvPicPr>
        <p:blipFill/>
        <p:spPr>
          <a:xfrm>
            <a:off x="361950" y="1599959"/>
            <a:ext cx="4201598" cy="247956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385" name="Shape 385"/>
          <p:cNvSpPr/>
          <p:nvPr/>
        </p:nvSpPr>
        <p:spPr>
          <a:xfrm>
            <a:off x="377922" y="5884023"/>
            <a:ext cx="1099161" cy="616490"/>
          </a:xfrm>
          <a:prstGeom prst="rect">
            <a:avLst/>
          </a:prstGeom>
          <a:solidFill>
            <a:srgbClr val="385623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0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BLOQUE D2- SEGUNDO PISO</a:t>
            </a:r>
          </a:p>
        </p:txBody>
      </p:sp>
      <p:sp>
        <p:nvSpPr>
          <p:cNvPr id="386" name="Shape 386"/>
          <p:cNvSpPr/>
          <p:nvPr/>
        </p:nvSpPr>
        <p:spPr>
          <a:xfrm>
            <a:off x="354126" y="3428998"/>
            <a:ext cx="1419194" cy="552944"/>
          </a:xfrm>
          <a:prstGeom prst="rect">
            <a:avLst/>
          </a:prstGeom>
          <a:solidFill>
            <a:srgbClr val="385623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0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BLOQUE D2-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10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PRIMER PISO</a:t>
            </a:r>
          </a:p>
        </p:txBody>
      </p:sp>
      <p:sp>
        <p:nvSpPr>
          <p:cNvPr id="387" name="Shape 387"/>
          <p:cNvSpPr/>
          <p:nvPr/>
        </p:nvSpPr>
        <p:spPr>
          <a:xfrm>
            <a:off x="1532633" y="4954617"/>
            <a:ext cx="2156003" cy="705843"/>
          </a:xfrm>
          <a:prstGeom prst="roundRect">
            <a:avLst>
              <a:gd fmla="val 16667" name="adj"/>
            </a:avLst>
          </a:prstGeom>
          <a:solidFill>
            <a:srgbClr val="FF0000">
              <a:alpha val="40000"/>
            </a:srgbClr>
          </a:solidFill>
          <a:ln cap="flat" cmpd="sng" w="12700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CO" sz="2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AUDITORIO</a:t>
            </a:r>
          </a:p>
        </p:txBody>
      </p:sp>
      <p:pic>
        <p:nvPicPr>
          <p:cNvPr descr="D:\GOOGLE DRIVE\TUMACO ELIAS\6 de enero\PRESENTACION\2.jpg" id="388" name="Shape 388"/>
          <p:cNvPicPr preferRelativeResize="0"/>
          <p:nvPr/>
        </p:nvPicPr>
        <p:blipFill/>
        <p:spPr>
          <a:xfrm>
            <a:off x="4909033" y="2050397"/>
            <a:ext cx="3361362" cy="157137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descr="C:\Users\caramendez\Downloads\D2.jpg" id="389" name="Shape 389"/>
          <p:cNvPicPr preferRelativeResize="0"/>
          <p:nvPr/>
        </p:nvPicPr>
        <p:blipFill/>
        <p:spPr>
          <a:xfrm>
            <a:off x="5197833" y="4270412"/>
            <a:ext cx="3186191" cy="1769457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390" name="Shape 390"/>
          <p:cNvSpPr txBox="1"/>
          <p:nvPr/>
        </p:nvSpPr>
        <p:spPr>
          <a:xfrm>
            <a:off x="93469" y="302484"/>
            <a:ext cx="2878331" cy="1015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CO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BLOQUE D</a:t>
            </a:r>
            <a:r>
              <a:rPr b="1" lang="es-CO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1" lang="es-CO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PROYECTO TUMACO PACIFICO CAMPUS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Shape 98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descr="C:\Users\caramendez\Desktop\1.tif" id="99" name="Shape 99"/>
          <p:cNvPicPr preferRelativeResize="0"/>
          <p:nvPr/>
        </p:nvPicPr>
        <p:blipFill/>
        <p:spPr>
          <a:xfrm>
            <a:off x="5628512" y="879762"/>
            <a:ext cx="3299972" cy="529006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grpSp>
        <p:nvGrpSpPr>
          <p:cNvPr id="100" name="Shape 100"/>
          <p:cNvGrpSpPr/>
          <p:nvPr/>
        </p:nvGrpSpPr>
        <p:grpSpPr>
          <a:xfrm>
            <a:off x="3275855" y="1022468"/>
            <a:ext cx="2179357" cy="2716825"/>
            <a:chOff x="3419871" y="1709602"/>
            <a:chExt cx="2179357" cy="2264021"/>
          </a:xfrm>
        </p:grpSpPr>
        <p:pic>
          <p:nvPicPr>
            <p:cNvPr descr="C:\Users\caramendez\Desktop\2.tif" id="101" name="Shape 101"/>
            <p:cNvPicPr preferRelativeResize="0"/>
            <p:nvPr/>
          </p:nvPicPr>
          <p:blipFill/>
          <p:spPr>
            <a:xfrm>
              <a:off x="3563887" y="1709602"/>
              <a:ext cx="1834181" cy="20119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</p:pic>
        <p:sp>
          <p:nvSpPr>
            <p:cNvPr id="102" name="Shape 102"/>
            <p:cNvSpPr/>
            <p:nvPr/>
          </p:nvSpPr>
          <p:spPr>
            <a:xfrm>
              <a:off x="3419871" y="1778478"/>
              <a:ext cx="2179357" cy="2195145"/>
            </a:xfrm>
            <a:prstGeom prst="ellipse">
              <a:avLst/>
            </a:prstGeom>
            <a:noFill/>
            <a:ln cap="flat" cmpd="sng" w="12700">
              <a:solidFill>
                <a:schemeClr val="dk1"/>
              </a:solidFill>
              <a:prstDash val="dash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03" name="Shape 103"/>
          <p:cNvCxnSpPr/>
          <p:nvPr/>
        </p:nvCxnSpPr>
        <p:spPr>
          <a:xfrm flipH="1">
            <a:off x="2663788" y="2422207"/>
            <a:ext cx="936103" cy="1774828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dash"/>
            <a:miter/>
            <a:headEnd len="med" w="med" type="none"/>
            <a:tailEnd len="med" w="med" type="none"/>
          </a:ln>
        </p:spPr>
      </p:cxnSp>
      <p:cxnSp>
        <p:nvCxnSpPr>
          <p:cNvPr id="104" name="Shape 104"/>
          <p:cNvCxnSpPr/>
          <p:nvPr/>
        </p:nvCxnSpPr>
        <p:spPr>
          <a:xfrm rot="10800000">
            <a:off x="1979712" y="1988840"/>
            <a:ext cx="1620181" cy="433367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dash"/>
            <a:miter/>
            <a:headEnd len="med" w="med" type="none"/>
            <a:tailEnd len="med" w="med" type="none"/>
          </a:ln>
        </p:spPr>
      </p:cxnSp>
      <p:grpSp>
        <p:nvGrpSpPr>
          <p:cNvPr id="105" name="Shape 105"/>
          <p:cNvGrpSpPr/>
          <p:nvPr/>
        </p:nvGrpSpPr>
        <p:grpSpPr>
          <a:xfrm>
            <a:off x="199702" y="1876274"/>
            <a:ext cx="2608102" cy="3108634"/>
            <a:chOff x="611560" y="2751248"/>
            <a:chExt cx="2608102" cy="2590528"/>
          </a:xfrm>
        </p:grpSpPr>
        <p:pic>
          <p:nvPicPr>
            <p:cNvPr descr="C:\Users\caramendez\Desktop\3.tif" id="106" name="Shape 106"/>
            <p:cNvPicPr preferRelativeResize="0"/>
            <p:nvPr/>
          </p:nvPicPr>
          <p:blipFill/>
          <p:spPr>
            <a:xfrm>
              <a:off x="639683" y="3114030"/>
              <a:ext cx="2209963" cy="17191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</p:pic>
        <p:sp>
          <p:nvSpPr>
            <p:cNvPr id="107" name="Shape 107"/>
            <p:cNvSpPr/>
            <p:nvPr/>
          </p:nvSpPr>
          <p:spPr>
            <a:xfrm>
              <a:off x="611560" y="2751248"/>
              <a:ext cx="2608102" cy="2590528"/>
            </a:xfrm>
            <a:prstGeom prst="ellipse">
              <a:avLst/>
            </a:prstGeom>
            <a:noFill/>
            <a:ln cap="flat" cmpd="sng" w="12700">
              <a:solidFill>
                <a:schemeClr val="dk1"/>
              </a:solidFill>
              <a:prstDash val="dash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08" name="Shape 108"/>
          <p:cNvCxnSpPr>
            <a:stCxn id="102" idx="6"/>
          </p:cNvCxnSpPr>
          <p:nvPr/>
        </p:nvCxnSpPr>
        <p:spPr>
          <a:xfrm>
            <a:off x="5455213" y="2422207"/>
            <a:ext cx="304800" cy="17748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dash"/>
            <a:miter/>
            <a:headEnd len="med" w="med" type="none"/>
            <a:tailEnd len="med" w="med" type="none"/>
          </a:ln>
        </p:spPr>
      </p:cxnSp>
      <p:cxnSp>
        <p:nvCxnSpPr>
          <p:cNvPr id="109" name="Shape 109"/>
          <p:cNvCxnSpPr>
            <a:endCxn id="102" idx="4"/>
          </p:cNvCxnSpPr>
          <p:nvPr/>
        </p:nvCxnSpPr>
        <p:spPr>
          <a:xfrm rot="10800000">
            <a:off x="4365534" y="3739293"/>
            <a:ext cx="1394700" cy="4578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dash"/>
            <a:miter/>
            <a:headEnd len="med" w="med" type="none"/>
            <a:tailEnd len="med" w="med" type="none"/>
          </a:ln>
        </p:spPr>
      </p:cxnSp>
      <p:sp>
        <p:nvSpPr>
          <p:cNvPr id="110" name="Shape 110"/>
          <p:cNvSpPr txBox="1"/>
          <p:nvPr/>
        </p:nvSpPr>
        <p:spPr>
          <a:xfrm>
            <a:off x="323528" y="5517232"/>
            <a:ext cx="475252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UBICACIÓN TUMACO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323528" y="548679"/>
            <a:ext cx="3672407" cy="461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CONTEXTO REGIONAL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5" name="Shape 395"/>
          <p:cNvPicPr preferRelativeResize="0"/>
          <p:nvPr/>
        </p:nvPicPr>
        <p:blipFill/>
        <p:spPr>
          <a:xfrm>
            <a:off x="0" y="0"/>
            <a:ext cx="912709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descr="D:\GOOGLE DRIVE\TUMACO ELIAS\6 de enero\PRESENTACION\2.jpg" id="396" name="Shape 396"/>
          <p:cNvPicPr preferRelativeResize="0"/>
          <p:nvPr/>
        </p:nvPicPr>
        <p:blipFill/>
        <p:spPr>
          <a:xfrm>
            <a:off x="3048000" y="1793102"/>
            <a:ext cx="4953795" cy="456655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397" name="Shape 397"/>
          <p:cNvSpPr txBox="1"/>
          <p:nvPr/>
        </p:nvSpPr>
        <p:spPr>
          <a:xfrm>
            <a:off x="318598" y="2086064"/>
            <a:ext cx="2462702" cy="1015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CO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AUDITORIO PROYECTO TUMACO PACIFICO CAMPUS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2" name="Shape 402"/>
          <p:cNvPicPr preferRelativeResize="0"/>
          <p:nvPr/>
        </p:nvPicPr>
        <p:blipFill/>
        <p:spPr>
          <a:xfrm>
            <a:off x="0" y="0"/>
            <a:ext cx="912709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descr="C:\Users\caramendez\Desktop\CUBIERTAS FASE 1.jpg" id="403" name="Shape 403"/>
          <p:cNvPicPr preferRelativeResize="0"/>
          <p:nvPr/>
        </p:nvPicPr>
        <p:blipFill/>
        <p:spPr>
          <a:xfrm>
            <a:off x="1844643" y="1805164"/>
            <a:ext cx="5823699" cy="4442503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404" name="Shape 404"/>
          <p:cNvSpPr txBox="1"/>
          <p:nvPr/>
        </p:nvSpPr>
        <p:spPr>
          <a:xfrm>
            <a:off x="179511" y="260647"/>
            <a:ext cx="2437621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CO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CUBIERTA VERDE A DESARROLLARDA PROYECTO TUMACO PACIFICO CAMPUS</a:t>
            </a:r>
          </a:p>
        </p:txBody>
      </p:sp>
      <p:sp>
        <p:nvSpPr>
          <p:cNvPr id="405" name="Shape 405"/>
          <p:cNvSpPr txBox="1"/>
          <p:nvPr/>
        </p:nvSpPr>
        <p:spPr>
          <a:xfrm>
            <a:off x="6651178" y="1989830"/>
            <a:ext cx="5400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s-CO" sz="1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A1</a:t>
            </a:r>
          </a:p>
        </p:txBody>
      </p:sp>
      <p:sp>
        <p:nvSpPr>
          <p:cNvPr id="406" name="Shape 406"/>
          <p:cNvSpPr txBox="1"/>
          <p:nvPr/>
        </p:nvSpPr>
        <p:spPr>
          <a:xfrm>
            <a:off x="2114674" y="3605869"/>
            <a:ext cx="5024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s-CO" sz="1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B1</a:t>
            </a:r>
          </a:p>
        </p:txBody>
      </p:sp>
      <p:sp>
        <p:nvSpPr>
          <p:cNvPr id="407" name="Shape 407"/>
          <p:cNvSpPr txBox="1"/>
          <p:nvPr/>
        </p:nvSpPr>
        <p:spPr>
          <a:xfrm>
            <a:off x="6148717" y="4951626"/>
            <a:ext cx="5024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s-CO" sz="1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C1</a:t>
            </a:r>
          </a:p>
        </p:txBody>
      </p:sp>
      <p:sp>
        <p:nvSpPr>
          <p:cNvPr id="408" name="Shape 408"/>
          <p:cNvSpPr txBox="1"/>
          <p:nvPr/>
        </p:nvSpPr>
        <p:spPr>
          <a:xfrm>
            <a:off x="3012375" y="5878335"/>
            <a:ext cx="5024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s-CO" sz="1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D2</a:t>
            </a:r>
          </a:p>
        </p:txBody>
      </p:sp>
      <p:sp>
        <p:nvSpPr>
          <p:cNvPr id="409" name="Shape 409"/>
          <p:cNvSpPr/>
          <p:nvPr/>
        </p:nvSpPr>
        <p:spPr>
          <a:xfrm>
            <a:off x="5281889" y="3511467"/>
            <a:ext cx="1909346" cy="1684993"/>
          </a:xfrm>
          <a:prstGeom prst="ellipse">
            <a:avLst/>
          </a:prstGeom>
          <a:solidFill>
            <a:schemeClr val="accent1">
              <a:alpha val="28627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Shape 414"/>
          <p:cNvPicPr preferRelativeResize="0"/>
          <p:nvPr/>
        </p:nvPicPr>
        <p:blipFill/>
        <p:spPr>
          <a:xfrm>
            <a:off x="0" y="0"/>
            <a:ext cx="912709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415" name="Shape 415"/>
          <p:cNvSpPr txBox="1"/>
          <p:nvPr/>
        </p:nvSpPr>
        <p:spPr>
          <a:xfrm>
            <a:off x="389062" y="2401093"/>
            <a:ext cx="4680520" cy="3139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CO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 Diseño se fundamenta  en un sistema modular  espacial independiente del sistema estructural. Este sistema contiene la unidades que contienen la unidad básica universitaria: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b="1" lang="es-CO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Área Académica </a:t>
            </a:r>
          </a:p>
          <a:p>
            <a:pPr indent="-342900" lvl="0" marL="342900" marR="0" rtl="0" algn="l">
              <a:spcBef>
                <a:spcPts val="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b="1" lang="es-CO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Área de Bienestar</a:t>
            </a:r>
          </a:p>
          <a:p>
            <a:pPr indent="-342900" lvl="0" marL="342900" marR="0" rtl="0" algn="l">
              <a:spcBef>
                <a:spcPts val="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b="1" lang="es-CO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Área Administrativa</a:t>
            </a:r>
          </a:p>
          <a:p>
            <a:pPr indent="-342900" lvl="0" marL="342900" marR="0" rtl="0" algn="l">
              <a:spcBef>
                <a:spcPts val="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b="1" lang="es-CO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Área de servicios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16" name="Shape 416"/>
          <p:cNvPicPr preferRelativeResize="0"/>
          <p:nvPr/>
        </p:nvPicPr>
        <p:blipFill/>
        <p:spPr>
          <a:xfrm>
            <a:off x="4908798" y="1920651"/>
            <a:ext cx="3523258" cy="252027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417" name="Shape 417"/>
          <p:cNvSpPr txBox="1"/>
          <p:nvPr/>
        </p:nvSpPr>
        <p:spPr>
          <a:xfrm>
            <a:off x="4211960" y="4771257"/>
            <a:ext cx="4392488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CO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  sistema propuesto permite transformaciones en el tiempo , adaptación de los programas  y crecimiento progresivo.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2" name="Shape 422"/>
          <p:cNvPicPr preferRelativeResize="0"/>
          <p:nvPr/>
        </p:nvPicPr>
        <p:blipFill/>
        <p:spPr>
          <a:xfrm>
            <a:off x="0" y="0"/>
            <a:ext cx="912709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descr="\\CARLOSMENDEZ\Users\caramendez\Documents\CARLOS MENDEZ\TUMACO\IMAGENES\MAURICIO\ACCESO PLAZA RV3 - FINAL ALTA.tif" id="423" name="Shape 423"/>
          <p:cNvPicPr preferRelativeResize="0"/>
          <p:nvPr/>
        </p:nvPicPr>
        <p:blipFill/>
        <p:spPr>
          <a:xfrm>
            <a:off x="476250" y="1943100"/>
            <a:ext cx="7914455" cy="411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424" name="Shape 424"/>
          <p:cNvSpPr txBox="1"/>
          <p:nvPr/>
        </p:nvSpPr>
        <p:spPr>
          <a:xfrm>
            <a:off x="257993" y="460702"/>
            <a:ext cx="2923356" cy="1015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CO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PROYECTO TUMACO PACIFICO CAMPUS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9" name="Shape 429"/>
          <p:cNvPicPr preferRelativeResize="0"/>
          <p:nvPr/>
        </p:nvPicPr>
        <p:blipFill/>
        <p:spPr>
          <a:xfrm>
            <a:off x="0" y="0"/>
            <a:ext cx="912709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descr="C:\Users\Jorge\Desktop\SEDE TUMACO_RENDERS-3.jpg" id="430" name="Shape 430"/>
          <p:cNvPicPr preferRelativeResize="0"/>
          <p:nvPr/>
        </p:nvPicPr>
        <p:blipFill/>
        <p:spPr>
          <a:xfrm>
            <a:off x="457200" y="1885950"/>
            <a:ext cx="7943849" cy="417195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431" name="Shape 431"/>
          <p:cNvSpPr txBox="1"/>
          <p:nvPr/>
        </p:nvSpPr>
        <p:spPr>
          <a:xfrm>
            <a:off x="171450" y="428166"/>
            <a:ext cx="2609849" cy="1015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CO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PROYECTO TUMACO PACIFICO CAMPUS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6" name="Shape 436"/>
          <p:cNvPicPr preferRelativeResize="0"/>
          <p:nvPr/>
        </p:nvPicPr>
        <p:blipFill/>
        <p:spPr>
          <a:xfrm>
            <a:off x="0" y="0"/>
            <a:ext cx="912709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descr="C:\Users\Jorge\Desktop\SEDE TUMACO_RENDERS-2.jpg" id="437" name="Shape 437"/>
          <p:cNvPicPr preferRelativeResize="0"/>
          <p:nvPr/>
        </p:nvPicPr>
        <p:blipFill/>
        <p:spPr>
          <a:xfrm>
            <a:off x="496527" y="2076450"/>
            <a:ext cx="7828323" cy="394945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438" name="Shape 438"/>
          <p:cNvSpPr txBox="1"/>
          <p:nvPr/>
        </p:nvSpPr>
        <p:spPr>
          <a:xfrm>
            <a:off x="395536" y="614591"/>
            <a:ext cx="2328613" cy="1015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CO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PROYECTO TUMACO PACIFICO CAMPUS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3" name="Shape 443"/>
          <p:cNvPicPr preferRelativeResize="0"/>
          <p:nvPr/>
        </p:nvPicPr>
        <p:blipFill/>
        <p:spPr>
          <a:xfrm>
            <a:off x="0" y="0"/>
            <a:ext cx="912709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descr="C:\Users\Jorge\Desktop\SEDE TUMACO_RENDERS-1.jpg" id="444" name="Shape 444"/>
          <p:cNvPicPr preferRelativeResize="0"/>
          <p:nvPr/>
        </p:nvPicPr>
        <p:blipFill/>
        <p:spPr>
          <a:xfrm>
            <a:off x="448493" y="1962150"/>
            <a:ext cx="7914455" cy="41528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445" name="Shape 445"/>
          <p:cNvSpPr txBox="1"/>
          <p:nvPr/>
        </p:nvSpPr>
        <p:spPr>
          <a:xfrm>
            <a:off x="395536" y="347190"/>
            <a:ext cx="2271463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CO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PROYECTO TUMACO PACIFICO CAMPUS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" name="Shape 450"/>
          <p:cNvPicPr preferRelativeResize="0"/>
          <p:nvPr/>
        </p:nvPicPr>
        <p:blipFill/>
        <p:spPr>
          <a:xfrm>
            <a:off x="0" y="0"/>
            <a:ext cx="912709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descr="C:\Users\caramendez\Google Drive\PARA COMPARTIR\Infografía y mapa Nariño\IMG_20150803_083828.jpg" id="451" name="Shape 451"/>
          <p:cNvPicPr preferRelativeResize="0"/>
          <p:nvPr/>
        </p:nvPicPr>
        <p:blipFill/>
        <p:spPr>
          <a:xfrm>
            <a:off x="4655721" y="3960032"/>
            <a:ext cx="3847001" cy="2709327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452" name="Shape 452"/>
          <p:cNvPicPr preferRelativeResize="0"/>
          <p:nvPr/>
        </p:nvPicPr>
        <p:blipFill/>
        <p:spPr>
          <a:xfrm>
            <a:off x="406658" y="3990662"/>
            <a:ext cx="4134765" cy="2678698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453" name="Shape 453"/>
          <p:cNvPicPr preferRelativeResize="0"/>
          <p:nvPr/>
        </p:nvPicPr>
        <p:blipFill/>
        <p:spPr>
          <a:xfrm>
            <a:off x="544979" y="1604757"/>
            <a:ext cx="3812044" cy="234270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descr="http://agenciadenoticias.unal.edu.co/uploads/pics/AgenciaNoticias-20160126-03_01.jpg" id="454" name="Shape 454"/>
          <p:cNvPicPr preferRelativeResize="0"/>
          <p:nvPr/>
        </p:nvPicPr>
        <p:blipFill/>
        <p:spPr>
          <a:xfrm>
            <a:off x="4655721" y="1604754"/>
            <a:ext cx="3802261" cy="2292828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455" name="Shape 455"/>
          <p:cNvSpPr txBox="1"/>
          <p:nvPr/>
        </p:nvSpPr>
        <p:spPr>
          <a:xfrm>
            <a:off x="171450" y="281316"/>
            <a:ext cx="2609849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CO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INFRAESTRUCTURA ACTUAL TUMACO PACIFICO CAMPUS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" name="Shape 460"/>
          <p:cNvPicPr preferRelativeResize="0"/>
          <p:nvPr/>
        </p:nvPicPr>
        <p:blipFill/>
        <p:spPr>
          <a:xfrm>
            <a:off x="0" y="0"/>
            <a:ext cx="912709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461" name="Shape 461"/>
          <p:cNvPicPr preferRelativeResize="0"/>
          <p:nvPr/>
        </p:nvPicPr>
        <p:blipFill/>
        <p:spPr>
          <a:xfrm>
            <a:off x="590550" y="2038350"/>
            <a:ext cx="7753350" cy="391512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462" name="Shape 462"/>
          <p:cNvSpPr txBox="1"/>
          <p:nvPr/>
        </p:nvSpPr>
        <p:spPr>
          <a:xfrm>
            <a:off x="395536" y="260647"/>
            <a:ext cx="2557213" cy="163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CO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CENTRO DE ESTUDIOS DEL PACIFICO TUMACO PACIFICO CAMPUS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7" name="Shape 467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468" name="Shape 468"/>
          <p:cNvSpPr txBox="1"/>
          <p:nvPr/>
        </p:nvSpPr>
        <p:spPr>
          <a:xfrm>
            <a:off x="323528" y="379139"/>
            <a:ext cx="8568951" cy="6408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080" lvl="0" marL="6858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lang="es-CO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 a atendido el Diseño de la Sede la exigencia de la certificación HQE?</a:t>
            </a:r>
          </a:p>
        </p:txBody>
      </p:sp>
      <p:pic>
        <p:nvPicPr>
          <p:cNvPr descr="Diapositiva25.JPG" id="469" name="Shape 469"/>
          <p:cNvPicPr preferRelativeResize="0"/>
          <p:nvPr/>
        </p:nvPicPr>
        <p:blipFill/>
        <p:spPr>
          <a:xfrm>
            <a:off x="3059832" y="1603275"/>
            <a:ext cx="5877272" cy="423477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470" name="Shape 470"/>
          <p:cNvSpPr/>
          <p:nvPr/>
        </p:nvSpPr>
        <p:spPr>
          <a:xfrm>
            <a:off x="251519" y="1963316"/>
            <a:ext cx="2664295" cy="20005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080" lvl="0" marL="68580" marR="0" rtl="0" algn="l">
              <a:spcBef>
                <a:spcPts val="0"/>
              </a:spcBef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Acondicionamiento  del sitio de implantación para un desarrollo urbano sostenible.</a:t>
            </a:r>
          </a:p>
        </p:txBody>
      </p:sp>
      <p:sp>
        <p:nvSpPr>
          <p:cNvPr id="471" name="Shape 471"/>
          <p:cNvSpPr/>
          <p:nvPr/>
        </p:nvSpPr>
        <p:spPr>
          <a:xfrm>
            <a:off x="251519" y="4076516"/>
            <a:ext cx="2592287" cy="163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Calidad del ambiente de los espacios exteriores asequibles para los usuarios .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251519" y="1554509"/>
            <a:ext cx="288032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1 SITIO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Shape 116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/>
        <p:spPr>
          <a:xfrm>
            <a:off x="108654" y="273961"/>
            <a:ext cx="4773333" cy="289472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/>
        <p:spPr>
          <a:xfrm>
            <a:off x="2231740" y="3211886"/>
            <a:ext cx="1843987" cy="282680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/>
        <p:spPr>
          <a:xfrm>
            <a:off x="611560" y="3168683"/>
            <a:ext cx="1693482" cy="2870007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20" name="Shape 120"/>
          <p:cNvSpPr/>
          <p:nvPr/>
        </p:nvSpPr>
        <p:spPr>
          <a:xfrm>
            <a:off x="4932039" y="1314728"/>
            <a:ext cx="4067944" cy="40934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buSzPct val="25000"/>
              <a:buNone/>
            </a:pPr>
            <a:r>
              <a:rPr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Pacífico colombiano, región donde se ubica la Sede Tumaco, reúne prácticamente todos los ambientes y ecosistemas marinos del Pacífico oriental tropical. </a:t>
            </a:r>
          </a:p>
          <a:p>
            <a:pPr indent="0" lvl="0" marL="0" marR="0" rtl="0" algn="just">
              <a:spcBef>
                <a:spcPts val="0"/>
              </a:spcBef>
              <a:buSzPct val="25000"/>
              <a:buNone/>
            </a:pPr>
            <a:r>
              <a:rPr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esta zona colombiana se encuentra el 70% de las especies marinas de la región. </a:t>
            </a:r>
          </a:p>
          <a:p>
            <a:pPr indent="0" lvl="0" marL="0" marR="0" rtl="0" algn="just">
              <a:spcBef>
                <a:spcPts val="0"/>
              </a:spcBef>
              <a:buSzPct val="25000"/>
              <a:buNone/>
            </a:pPr>
            <a:r>
              <a:rPr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considerada una de las regiones de mayor biodiversidad y pluviosidad del planeta con precipitaciones del orden de los cuatro mil (4.000) mm/anuales.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7" name="Shape 477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478" name="Shape 478"/>
          <p:cNvSpPr/>
          <p:nvPr/>
        </p:nvSpPr>
        <p:spPr>
          <a:xfrm>
            <a:off x="35495" y="1519624"/>
            <a:ext cx="4248472" cy="1261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b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la durabilidad y la adaptabilidad de la construcción</a:t>
            </a:r>
          </a:p>
        </p:txBody>
      </p:sp>
      <p:pic>
        <p:nvPicPr>
          <p:cNvPr descr="E:\IED CUNDINAMARCA\TALLER DISEÑO\TUMACO\PLAN MAESTRO\TU-Arquitectónicos\TU-Entregas\PRESENTACIONES\EXTERIOR.jpg" id="479" name="Shape 479"/>
          <p:cNvPicPr preferRelativeResize="0"/>
          <p:nvPr/>
        </p:nvPicPr>
        <p:blipFill/>
        <p:spPr>
          <a:xfrm>
            <a:off x="4304508" y="980729"/>
            <a:ext cx="4424906" cy="432048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480" name="Shape 480"/>
          <p:cNvSpPr/>
          <p:nvPr/>
        </p:nvSpPr>
        <p:spPr>
          <a:xfrm>
            <a:off x="-36511" y="2815767"/>
            <a:ext cx="453650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b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la facilitar el  mantenimiento de la edificación</a:t>
            </a:r>
          </a:p>
        </p:txBody>
      </p:sp>
      <p:sp>
        <p:nvSpPr>
          <p:cNvPr id="481" name="Shape 481"/>
          <p:cNvSpPr/>
          <p:nvPr/>
        </p:nvSpPr>
        <p:spPr>
          <a:xfrm>
            <a:off x="107504" y="4725144"/>
            <a:ext cx="4176464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b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Limitar los impactos ambientales de la construcción.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b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Limitar los impactos sanitarios de la construcción.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2" name="Shape 482"/>
          <p:cNvSpPr/>
          <p:nvPr/>
        </p:nvSpPr>
        <p:spPr>
          <a:xfrm>
            <a:off x="179511" y="1516721"/>
            <a:ext cx="2952328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Elección constructiva:</a:t>
            </a:r>
          </a:p>
        </p:txBody>
      </p:sp>
      <p:sp>
        <p:nvSpPr>
          <p:cNvPr id="483" name="Shape 483"/>
          <p:cNvSpPr/>
          <p:nvPr/>
        </p:nvSpPr>
        <p:spPr>
          <a:xfrm>
            <a:off x="107504" y="3801233"/>
            <a:ext cx="4104456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Seleccionar productos de construcción con el objetivo: </a:t>
            </a:r>
          </a:p>
        </p:txBody>
      </p:sp>
      <p:sp>
        <p:nvSpPr>
          <p:cNvPr id="484" name="Shape 484"/>
          <p:cNvSpPr txBox="1"/>
          <p:nvPr/>
        </p:nvSpPr>
        <p:spPr>
          <a:xfrm>
            <a:off x="179511" y="576114"/>
            <a:ext cx="288032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2 COMPONENTES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9" name="Shape 489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490" name="Shape 490"/>
          <p:cNvSpPr/>
          <p:nvPr/>
        </p:nvSpPr>
        <p:spPr>
          <a:xfrm>
            <a:off x="323528" y="1704290"/>
            <a:ext cx="388843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Optimización de la gestión de residuos de obra</a:t>
            </a:r>
          </a:p>
        </p:txBody>
      </p:sp>
      <p:pic>
        <p:nvPicPr>
          <p:cNvPr descr="018B" id="491" name="Shape 491"/>
          <p:cNvPicPr preferRelativeResize="0"/>
          <p:nvPr/>
        </p:nvPicPr>
        <p:blipFill/>
        <p:spPr>
          <a:xfrm>
            <a:off x="4687482" y="692695"/>
            <a:ext cx="3628932" cy="504055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492" name="Shape 492"/>
          <p:cNvSpPr/>
          <p:nvPr/>
        </p:nvSpPr>
        <p:spPr>
          <a:xfrm>
            <a:off x="251519" y="2782668"/>
            <a:ext cx="4572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Limitación de molestias y contaminación sobre la obra</a:t>
            </a:r>
          </a:p>
        </p:txBody>
      </p:sp>
      <p:sp>
        <p:nvSpPr>
          <p:cNvPr id="493" name="Shape 493"/>
          <p:cNvSpPr/>
          <p:nvPr/>
        </p:nvSpPr>
        <p:spPr>
          <a:xfrm>
            <a:off x="323528" y="3862789"/>
            <a:ext cx="410445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Reducir los consumos de energía y agua en la obra.</a:t>
            </a:r>
          </a:p>
        </p:txBody>
      </p:sp>
      <p:sp>
        <p:nvSpPr>
          <p:cNvPr id="494" name="Shape 494"/>
          <p:cNvSpPr/>
          <p:nvPr/>
        </p:nvSpPr>
        <p:spPr>
          <a:xfrm>
            <a:off x="323528" y="4870901"/>
            <a:ext cx="4572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Facilitar la reutilización en sitio de tierras escavadas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179511" y="863133"/>
            <a:ext cx="288032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3 OBRA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0" name="Shape 500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501" name="Shape 501"/>
          <p:cNvSpPr txBox="1"/>
          <p:nvPr/>
        </p:nvSpPr>
        <p:spPr>
          <a:xfrm>
            <a:off x="179511" y="778074"/>
            <a:ext cx="288032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4 ENERGÍA</a:t>
            </a:r>
          </a:p>
        </p:txBody>
      </p:sp>
      <p:sp>
        <p:nvSpPr>
          <p:cNvPr id="502" name="Shape 502"/>
          <p:cNvSpPr/>
          <p:nvPr/>
        </p:nvSpPr>
        <p:spPr>
          <a:xfrm>
            <a:off x="251519" y="1403483"/>
            <a:ext cx="889247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Reducción de la demanda energética debido a la concepción arquitectónica</a:t>
            </a:r>
          </a:p>
        </p:txBody>
      </p:sp>
      <p:sp>
        <p:nvSpPr>
          <p:cNvPr id="503" name="Shape 503"/>
          <p:cNvSpPr/>
          <p:nvPr/>
        </p:nvSpPr>
        <p:spPr>
          <a:xfrm>
            <a:off x="323528" y="2339588"/>
            <a:ext cx="83529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Reducción de los consumos de energía primaria</a:t>
            </a:r>
          </a:p>
        </p:txBody>
      </p:sp>
      <p:sp>
        <p:nvSpPr>
          <p:cNvPr id="504" name="Shape 504"/>
          <p:cNvSpPr/>
          <p:nvPr/>
        </p:nvSpPr>
        <p:spPr>
          <a:xfrm>
            <a:off x="395536" y="3203683"/>
            <a:ext cx="813690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Reducir las emisiones de contaminantes a la atmósfera</a:t>
            </a:r>
          </a:p>
        </p:txBody>
      </p:sp>
      <p:pic>
        <p:nvPicPr>
          <p:cNvPr descr="C:\Users\Jorge\Desktop\SEDE TUMACO_EDPALAFÍTICO.jpg" id="505" name="Shape 505"/>
          <p:cNvPicPr preferRelativeResize="0"/>
          <p:nvPr/>
        </p:nvPicPr>
        <p:blipFill/>
        <p:spPr>
          <a:xfrm>
            <a:off x="539552" y="4149080"/>
            <a:ext cx="8280919" cy="244827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0" name="Shape 510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511" name="Shape 511"/>
          <p:cNvSpPr txBox="1"/>
          <p:nvPr/>
        </p:nvSpPr>
        <p:spPr>
          <a:xfrm>
            <a:off x="179511" y="980729"/>
            <a:ext cx="288032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 AGUA</a:t>
            </a:r>
          </a:p>
        </p:txBody>
      </p:sp>
      <p:sp>
        <p:nvSpPr>
          <p:cNvPr id="512" name="Shape 512"/>
          <p:cNvSpPr/>
          <p:nvPr/>
        </p:nvSpPr>
        <p:spPr>
          <a:xfrm>
            <a:off x="179511" y="1857017"/>
            <a:ext cx="432048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Reducción de los consumos de agua potable</a:t>
            </a:r>
          </a:p>
        </p:txBody>
      </p:sp>
      <p:sp>
        <p:nvSpPr>
          <p:cNvPr id="513" name="Shape 513"/>
          <p:cNvSpPr/>
          <p:nvPr/>
        </p:nvSpPr>
        <p:spPr>
          <a:xfrm>
            <a:off x="107504" y="3081153"/>
            <a:ext cx="4176464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Gestión de las aguas lluvias en la zona del proyecto</a:t>
            </a:r>
          </a:p>
        </p:txBody>
      </p:sp>
      <p:sp>
        <p:nvSpPr>
          <p:cNvPr descr="Resultado de imagen para agua" id="514" name="Shape 514"/>
          <p:cNvSpPr/>
          <p:nvPr/>
        </p:nvSpPr>
        <p:spPr>
          <a:xfrm>
            <a:off x="155575" y="-144463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Resultado de imagen para agua" id="515" name="Shape 515"/>
          <p:cNvSpPr/>
          <p:nvPr/>
        </p:nvSpPr>
        <p:spPr>
          <a:xfrm>
            <a:off x="155575" y="-144463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Resultado de imagen para agua" id="516" name="Shape 516"/>
          <p:cNvSpPr/>
          <p:nvPr/>
        </p:nvSpPr>
        <p:spPr>
          <a:xfrm>
            <a:off x="155575" y="-144463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7" name="Shape 517"/>
          <p:cNvSpPr/>
          <p:nvPr/>
        </p:nvSpPr>
        <p:spPr>
          <a:xfrm>
            <a:off x="107504" y="4161273"/>
            <a:ext cx="3816424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Gestión de las aguas residuales</a:t>
            </a:r>
          </a:p>
        </p:txBody>
      </p:sp>
      <p:pic>
        <p:nvPicPr>
          <p:cNvPr descr="C:\Users\Jorge\Desktop\SEDE TUMACO_LOTE-2.jpg" id="518" name="Shape 518"/>
          <p:cNvPicPr preferRelativeResize="0"/>
          <p:nvPr/>
        </p:nvPicPr>
        <p:blipFill/>
        <p:spPr>
          <a:xfrm>
            <a:off x="4211960" y="980729"/>
            <a:ext cx="4743362" cy="4160503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2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3" name="Shape 523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524" name="Shape 524"/>
          <p:cNvSpPr txBox="1"/>
          <p:nvPr/>
        </p:nvSpPr>
        <p:spPr>
          <a:xfrm>
            <a:off x="251519" y="529516"/>
            <a:ext cx="4680520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6</a:t>
            </a:r>
            <a:r>
              <a:rPr b="1" i="1" lang="es-CO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RESIDUOS</a:t>
            </a:r>
          </a:p>
        </p:txBody>
      </p:sp>
      <p:sp>
        <p:nvSpPr>
          <p:cNvPr id="525" name="Shape 525"/>
          <p:cNvSpPr/>
          <p:nvPr/>
        </p:nvSpPr>
        <p:spPr>
          <a:xfrm>
            <a:off x="4499992" y="2492896"/>
            <a:ext cx="464400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Optimización de la valorización de los residuos de la operación</a:t>
            </a:r>
          </a:p>
        </p:txBody>
      </p:sp>
      <p:sp>
        <p:nvSpPr>
          <p:cNvPr id="526" name="Shape 526"/>
          <p:cNvSpPr/>
          <p:nvPr/>
        </p:nvSpPr>
        <p:spPr>
          <a:xfrm>
            <a:off x="4572000" y="3933055"/>
            <a:ext cx="4572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Calidad del sistema de gestión de residuos de operación</a:t>
            </a:r>
          </a:p>
        </p:txBody>
      </p:sp>
      <p:pic>
        <p:nvPicPr>
          <p:cNvPr id="527" name="Shape 527"/>
          <p:cNvPicPr preferRelativeResize="0"/>
          <p:nvPr/>
        </p:nvPicPr>
        <p:blipFill/>
        <p:spPr>
          <a:xfrm>
            <a:off x="395536" y="1700808"/>
            <a:ext cx="3976796" cy="3096343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" name="Shape 532"/>
          <p:cNvPicPr preferRelativeResize="0"/>
          <p:nvPr/>
        </p:nvPicPr>
        <p:blipFill/>
        <p:spPr>
          <a:xfrm>
            <a:off x="0" y="0"/>
            <a:ext cx="912709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533" name="Shape 533"/>
          <p:cNvSpPr txBox="1"/>
          <p:nvPr/>
        </p:nvSpPr>
        <p:spPr>
          <a:xfrm>
            <a:off x="251519" y="2011224"/>
            <a:ext cx="4680520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TEMA 7</a:t>
            </a:r>
            <a:r>
              <a:rPr b="1" i="1" lang="es-CO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1" lang="es-CO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MANTENIMIENTO</a:t>
            </a:r>
          </a:p>
        </p:txBody>
      </p:sp>
      <p:sp>
        <p:nvSpPr>
          <p:cNvPr id="534" name="Shape 534"/>
          <p:cNvSpPr/>
          <p:nvPr/>
        </p:nvSpPr>
        <p:spPr>
          <a:xfrm>
            <a:off x="274762" y="2907258"/>
            <a:ext cx="4572000" cy="923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Optimizar la concepción de la construcción para un mantenimiento simplificado de los sistemas y del edificio</a:t>
            </a:r>
          </a:p>
        </p:txBody>
      </p:sp>
      <p:sp>
        <p:nvSpPr>
          <p:cNvPr id="535" name="Shape 535"/>
          <p:cNvSpPr/>
          <p:nvPr/>
        </p:nvSpPr>
        <p:spPr>
          <a:xfrm>
            <a:off x="274762" y="4129483"/>
            <a:ext cx="4572000" cy="923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Concepción de la construcción para el seguimiento y control de los consumos energéticos</a:t>
            </a:r>
          </a:p>
        </p:txBody>
      </p:sp>
      <p:sp>
        <p:nvSpPr>
          <p:cNvPr id="536" name="Shape 536"/>
          <p:cNvSpPr/>
          <p:nvPr/>
        </p:nvSpPr>
        <p:spPr>
          <a:xfrm>
            <a:off x="346769" y="5165401"/>
            <a:ext cx="4572000" cy="923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Concepción de la construcción para el seguimiento y control del rendimiento de los sistemas y condiciones de confort</a:t>
            </a:r>
          </a:p>
        </p:txBody>
      </p:sp>
      <p:pic>
        <p:nvPicPr>
          <p:cNvPr id="537" name="Shape 537"/>
          <p:cNvPicPr preferRelativeResize="0"/>
          <p:nvPr/>
        </p:nvPicPr>
        <p:blipFill/>
        <p:spPr>
          <a:xfrm>
            <a:off x="4716016" y="2128291"/>
            <a:ext cx="3570734" cy="3456383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" name="Shape 542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543" name="Shape 543"/>
          <p:cNvSpPr txBox="1"/>
          <p:nvPr/>
        </p:nvSpPr>
        <p:spPr>
          <a:xfrm>
            <a:off x="330678" y="743258"/>
            <a:ext cx="4680520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8</a:t>
            </a:r>
            <a:r>
              <a:rPr b="1" i="1" lang="es-CO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CONFORT HIGROTÉRMICO</a:t>
            </a:r>
          </a:p>
        </p:txBody>
      </p:sp>
      <p:sp>
        <p:nvSpPr>
          <p:cNvPr id="544" name="Shape 544"/>
          <p:cNvSpPr/>
          <p:nvPr/>
        </p:nvSpPr>
        <p:spPr>
          <a:xfrm>
            <a:off x="402686" y="1467375"/>
            <a:ext cx="84969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buSzPct val="25000"/>
              <a:buNone/>
            </a:pPr>
            <a:r>
              <a:rPr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Disposiciones arquitectónicas que optimizan el confort higrotérmico </a:t>
            </a:r>
          </a:p>
        </p:txBody>
      </p:sp>
      <p:sp>
        <p:nvSpPr>
          <p:cNvPr id="545" name="Shape 545"/>
          <p:cNvSpPr/>
          <p:nvPr/>
        </p:nvSpPr>
        <p:spPr>
          <a:xfrm>
            <a:off x="361628" y="2158111"/>
            <a:ext cx="8424935" cy="923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Creación de condiciones de confort higrotérmico en las zonas que no requieren un sistemas de refrigeración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\\CARLOSMENDEZ\Users\caramendez\Documents\CARLOS MENDEZ\TUMACO\IMAGENES\MAURICIO\ACCESO PLAZA RV3 - FINAL ALTA.tif" id="546" name="Shape 546"/>
          <p:cNvPicPr preferRelativeResize="0"/>
          <p:nvPr/>
        </p:nvPicPr>
        <p:blipFill/>
        <p:spPr>
          <a:xfrm>
            <a:off x="1162050" y="4439394"/>
            <a:ext cx="7812596" cy="1504206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547" name="Shape 547"/>
          <p:cNvSpPr/>
          <p:nvPr/>
        </p:nvSpPr>
        <p:spPr>
          <a:xfrm>
            <a:off x="395536" y="3136607"/>
            <a:ext cx="850409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Creación de condiciones de confort higrotérmico durante los periodos de refrigeración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" name="Shape 552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553" name="Shape 553"/>
          <p:cNvSpPr txBox="1"/>
          <p:nvPr/>
        </p:nvSpPr>
        <p:spPr>
          <a:xfrm>
            <a:off x="251519" y="673531"/>
            <a:ext cx="4680520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9</a:t>
            </a:r>
            <a:r>
              <a:rPr b="1" i="1" lang="es-CO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CONFORT ACUSTICO</a:t>
            </a:r>
          </a:p>
        </p:txBody>
      </p:sp>
      <p:sp>
        <p:nvSpPr>
          <p:cNvPr id="554" name="Shape 554"/>
          <p:cNvSpPr/>
          <p:nvPr/>
        </p:nvSpPr>
        <p:spPr>
          <a:xfrm>
            <a:off x="179511" y="1835532"/>
            <a:ext cx="4283968" cy="1015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Creación de una calidad de ambiente acústico adaptado a los diferentes locales en:</a:t>
            </a:r>
          </a:p>
        </p:txBody>
      </p:sp>
      <p:sp>
        <p:nvSpPr>
          <p:cNvPr id="555" name="Shape 555"/>
          <p:cNvSpPr/>
          <p:nvPr/>
        </p:nvSpPr>
        <p:spPr>
          <a:xfrm>
            <a:off x="107504" y="3347700"/>
            <a:ext cx="49685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Espacios de oficina con particiones fijas</a:t>
            </a:r>
          </a:p>
        </p:txBody>
      </p:sp>
      <p:sp>
        <p:nvSpPr>
          <p:cNvPr id="556" name="Shape 556"/>
          <p:cNvSpPr/>
          <p:nvPr/>
        </p:nvSpPr>
        <p:spPr>
          <a:xfrm>
            <a:off x="107504" y="3923764"/>
            <a:ext cx="4572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Salones de educación y de trabajos prácticos </a:t>
            </a:r>
          </a:p>
        </p:txBody>
      </p:sp>
      <p:sp>
        <p:nvSpPr>
          <p:cNvPr id="557" name="Shape 557"/>
          <p:cNvSpPr/>
          <p:nvPr/>
        </p:nvSpPr>
        <p:spPr>
          <a:xfrm>
            <a:off x="179511" y="4787860"/>
            <a:ext cx="49685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Espacios asociados </a:t>
            </a:r>
          </a:p>
        </p:txBody>
      </p:sp>
      <p:pic>
        <p:nvPicPr>
          <p:cNvPr descr="C:\Users\Jorge\Desktop\SEDE TUMACO_RENDERS-3.jpg" id="558" name="Shape 558"/>
          <p:cNvPicPr preferRelativeResize="0"/>
          <p:nvPr/>
        </p:nvPicPr>
        <p:blipFill/>
        <p:spPr>
          <a:xfrm>
            <a:off x="4499992" y="1500062"/>
            <a:ext cx="4608512" cy="358512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2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" name="Shape 563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564" name="Shape 564"/>
          <p:cNvSpPr txBox="1"/>
          <p:nvPr/>
        </p:nvSpPr>
        <p:spPr>
          <a:xfrm>
            <a:off x="251519" y="313491"/>
            <a:ext cx="4680520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10</a:t>
            </a:r>
            <a:r>
              <a:rPr b="1" i="1" lang="es-CO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CONFORT VISUAL</a:t>
            </a:r>
          </a:p>
        </p:txBody>
      </p:sp>
      <p:sp>
        <p:nvSpPr>
          <p:cNvPr id="565" name="Shape 565"/>
          <p:cNvSpPr/>
          <p:nvPr/>
        </p:nvSpPr>
        <p:spPr>
          <a:xfrm>
            <a:off x="251519" y="1005116"/>
            <a:ext cx="3528391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Optimización de la iluminación natural:</a:t>
            </a:r>
          </a:p>
        </p:txBody>
      </p:sp>
      <p:pic>
        <p:nvPicPr>
          <p:cNvPr descr="C:\Users\Jorge\Desktop\SEDE TUMACO_RENDERS-2.jpg" id="566" name="Shape 566"/>
          <p:cNvPicPr preferRelativeResize="0"/>
          <p:nvPr/>
        </p:nvPicPr>
        <p:blipFill/>
        <p:spPr>
          <a:xfrm>
            <a:off x="3923928" y="1268759"/>
            <a:ext cx="5057276" cy="4536504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567" name="Shape 567"/>
          <p:cNvSpPr/>
          <p:nvPr/>
        </p:nvSpPr>
        <p:spPr>
          <a:xfrm>
            <a:off x="251519" y="1919733"/>
            <a:ext cx="345638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Espacios de oficina</a:t>
            </a:r>
          </a:p>
        </p:txBody>
      </p:sp>
      <p:sp>
        <p:nvSpPr>
          <p:cNvPr id="568" name="Shape 568"/>
          <p:cNvSpPr/>
          <p:nvPr/>
        </p:nvSpPr>
        <p:spPr>
          <a:xfrm>
            <a:off x="251519" y="2639814"/>
            <a:ext cx="367240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Salas de educación y de trabajos prácticos (educación)</a:t>
            </a:r>
          </a:p>
        </p:txBody>
      </p:sp>
      <p:sp>
        <p:nvSpPr>
          <p:cNvPr id="569" name="Shape 569"/>
          <p:cNvSpPr/>
          <p:nvPr/>
        </p:nvSpPr>
        <p:spPr>
          <a:xfrm>
            <a:off x="251519" y="3431901"/>
            <a:ext cx="352839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Grandes espacios comunes dedicados a la circulación</a:t>
            </a:r>
          </a:p>
        </p:txBody>
      </p:sp>
      <p:sp>
        <p:nvSpPr>
          <p:cNvPr id="570" name="Shape 570"/>
          <p:cNvSpPr/>
          <p:nvPr/>
        </p:nvSpPr>
        <p:spPr>
          <a:xfrm>
            <a:off x="251519" y="4151982"/>
            <a:ext cx="49685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Espacios asociados </a:t>
            </a:r>
          </a:p>
        </p:txBody>
      </p:sp>
      <p:sp>
        <p:nvSpPr>
          <p:cNvPr id="571" name="Shape 571"/>
          <p:cNvSpPr/>
          <p:nvPr/>
        </p:nvSpPr>
        <p:spPr>
          <a:xfrm>
            <a:off x="287523" y="4803228"/>
            <a:ext cx="3456383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Iluminación artificial confortable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5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6" name="Shape 576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577" name="Shape 577"/>
          <p:cNvSpPr txBox="1"/>
          <p:nvPr/>
        </p:nvSpPr>
        <p:spPr>
          <a:xfrm>
            <a:off x="179511" y="1033571"/>
            <a:ext cx="4680520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11</a:t>
            </a:r>
            <a:r>
              <a:rPr b="1" i="1" lang="es-CO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CONFORT  OLFATIVO</a:t>
            </a:r>
          </a:p>
        </p:txBody>
      </p:sp>
      <p:sp>
        <p:nvSpPr>
          <p:cNvPr id="578" name="Shape 578"/>
          <p:cNvSpPr/>
          <p:nvPr/>
        </p:nvSpPr>
        <p:spPr>
          <a:xfrm>
            <a:off x="395536" y="2380890"/>
            <a:ext cx="3168351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 de las fuentes de olores desagradables</a:t>
            </a:r>
          </a:p>
        </p:txBody>
      </p:sp>
      <p:pic>
        <p:nvPicPr>
          <p:cNvPr descr="\\CARLOSMENDEZ\Users\caramendez\Documents\CARLOS MENDEZ\TUMACO\IMAGENES\MAURICIO\AEREA 1 - FINAL ALTA - RV3.tif" id="579" name="Shape 579"/>
          <p:cNvPicPr preferRelativeResize="0"/>
          <p:nvPr/>
        </p:nvPicPr>
        <p:blipFill/>
        <p:spPr>
          <a:xfrm>
            <a:off x="3707903" y="1628800"/>
            <a:ext cx="5256583" cy="390558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Shape 125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descr="C:\Users\caramendez\Google Drive\PARA COMPARTIR\Infografía y mapa Nariño\AgenciaNoticias_110915-01_09.jpg" id="126" name="Shape 126"/>
          <p:cNvPicPr preferRelativeResize="0"/>
          <p:nvPr/>
        </p:nvPicPr>
        <p:blipFill/>
        <p:spPr>
          <a:xfrm>
            <a:off x="5292080" y="242104"/>
            <a:ext cx="3632591" cy="289472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/>
        <p:spPr>
          <a:xfrm>
            <a:off x="5508103" y="3186935"/>
            <a:ext cx="3209794" cy="2665266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28" name="Shape 128"/>
          <p:cNvSpPr/>
          <p:nvPr/>
        </p:nvSpPr>
        <p:spPr>
          <a:xfrm>
            <a:off x="720079" y="585995"/>
            <a:ext cx="4572000" cy="40934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buSzPct val="25000"/>
              <a:buNone/>
            </a:pPr>
            <a:r>
              <a:rPr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Actualmente, Tumaco es el epicentro urbano de la región.</a:t>
            </a:r>
          </a:p>
          <a:p>
            <a:pPr indent="0" lvl="0" marL="0" marR="0" rtl="0" algn="just">
              <a:spcBef>
                <a:spcPts val="0"/>
              </a:spcBef>
              <a:buSzPct val="25000"/>
              <a:buNone/>
            </a:pPr>
            <a:r>
              <a:rPr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Cuenta con 175 corregimientos que conforman su área rural –45.8% del territorio– y 75 barrios, repartidos en cinco comunas, que representan su área urbana –equivalente al 54.2%.</a:t>
            </a:r>
          </a:p>
          <a:p>
            <a:pPr indent="0" lvl="0" marL="0" marR="0" rtl="0" algn="just">
              <a:spcBef>
                <a:spcPts val="0"/>
              </a:spcBef>
              <a:buSzPct val="25000"/>
              <a:buNone/>
            </a:pPr>
            <a:r>
              <a:rPr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estima que para el año 2015 el total de la población de Tumaco es de 199.659 habitantes (DANE, 2006), esto equivale a un 11,2% de la población total del departamento de Nariño y a un 2.37% de la población total de la región Pacífico.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4" name="Shape 584"/>
          <p:cNvPicPr preferRelativeResize="0"/>
          <p:nvPr/>
        </p:nvPicPr>
        <p:blipFill/>
        <p:spPr>
          <a:xfrm>
            <a:off x="0" y="0"/>
            <a:ext cx="912709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585" name="Shape 585"/>
          <p:cNvSpPr txBox="1"/>
          <p:nvPr/>
        </p:nvSpPr>
        <p:spPr>
          <a:xfrm>
            <a:off x="287523" y="1908840"/>
            <a:ext cx="4680520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TEMA 12</a:t>
            </a:r>
            <a:r>
              <a:rPr b="1" i="1" lang="es-CO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1" lang="es-CO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CALIDAD DE LOS ESPACIOS</a:t>
            </a:r>
          </a:p>
        </p:txBody>
      </p:sp>
      <p:pic>
        <p:nvPicPr>
          <p:cNvPr descr="\\CARLOSMENDEZ\Users\caramendez\Documents\TALLER DISEÑO\TUMACO\SEDE TUMACO UNIVERSIDAD NACIONAL DE COLOMBIA\TU-Arquitectónicos\TU-Carpeta diaria\2015-01_ENERO\2015-01-26\ENTREGA 10_FINAL\PDF\1- PLANTA DE PRIMER PISO.jpg" id="586" name="Shape 586"/>
          <p:cNvPicPr preferRelativeResize="0"/>
          <p:nvPr/>
        </p:nvPicPr>
        <p:blipFill/>
        <p:spPr>
          <a:xfrm>
            <a:off x="3782380" y="2444893"/>
            <a:ext cx="4608512" cy="344155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587" name="Shape 587"/>
          <p:cNvSpPr/>
          <p:nvPr/>
        </p:nvSpPr>
        <p:spPr>
          <a:xfrm>
            <a:off x="359532" y="3060967"/>
            <a:ext cx="3672407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Limitación de la exposición electromagnética</a:t>
            </a:r>
          </a:p>
        </p:txBody>
      </p:sp>
      <p:sp>
        <p:nvSpPr>
          <p:cNvPr id="588" name="Shape 588"/>
          <p:cNvSpPr/>
          <p:nvPr/>
        </p:nvSpPr>
        <p:spPr>
          <a:xfrm>
            <a:off x="359532" y="3925064"/>
            <a:ext cx="3744415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Creación de condiciones especiales de salud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2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" name="Shape 593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594" name="Shape 594"/>
          <p:cNvSpPr txBox="1"/>
          <p:nvPr/>
        </p:nvSpPr>
        <p:spPr>
          <a:xfrm>
            <a:off x="251519" y="476672"/>
            <a:ext cx="468052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13 CALIDAD DEL AIRE</a:t>
            </a:r>
          </a:p>
        </p:txBody>
      </p:sp>
      <p:sp>
        <p:nvSpPr>
          <p:cNvPr id="595" name="Shape 595"/>
          <p:cNvSpPr/>
          <p:nvPr/>
        </p:nvSpPr>
        <p:spPr>
          <a:xfrm>
            <a:off x="814635" y="1187459"/>
            <a:ext cx="45720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Garantizar una ventilación eficaz</a:t>
            </a:r>
          </a:p>
        </p:txBody>
      </p:sp>
      <p:sp>
        <p:nvSpPr>
          <p:cNvPr id="596" name="Shape 596"/>
          <p:cNvSpPr/>
          <p:nvPr/>
        </p:nvSpPr>
        <p:spPr>
          <a:xfrm>
            <a:off x="3923928" y="2276872"/>
            <a:ext cx="4572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 de las fuentes de polución del aire interior</a:t>
            </a:r>
          </a:p>
        </p:txBody>
      </p:sp>
      <p:pic>
        <p:nvPicPr>
          <p:cNvPr descr="E:\IED CUNDINAMARCA\TALLER DISEÑO\TUMACO\PLAN MAESTRO\TU-Arquitectónicos\TU-Entregas\PRESENTACIONES\EXTERIOR.jpg" id="597" name="Shape 597"/>
          <p:cNvPicPr preferRelativeResize="0"/>
          <p:nvPr/>
        </p:nvPicPr>
        <p:blipFill/>
        <p:spPr>
          <a:xfrm>
            <a:off x="1371600" y="3429000"/>
            <a:ext cx="7124327" cy="22097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2" name="Shape 602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603" name="Shape 603"/>
          <p:cNvSpPr txBox="1"/>
          <p:nvPr/>
        </p:nvSpPr>
        <p:spPr>
          <a:xfrm>
            <a:off x="251519" y="648122"/>
            <a:ext cx="4680520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14</a:t>
            </a:r>
            <a:r>
              <a:rPr b="1" i="1" lang="es-CO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CALIDAD DEL AGUA</a:t>
            </a:r>
          </a:p>
        </p:txBody>
      </p:sp>
      <p:sp>
        <p:nvSpPr>
          <p:cNvPr id="604" name="Shape 604"/>
          <p:cNvSpPr/>
          <p:nvPr/>
        </p:nvSpPr>
        <p:spPr>
          <a:xfrm>
            <a:off x="467543" y="1513958"/>
            <a:ext cx="720079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Calidad de la concepción de la red interior</a:t>
            </a:r>
          </a:p>
        </p:txBody>
      </p:sp>
      <p:sp>
        <p:nvSpPr>
          <p:cNvPr id="605" name="Shape 605"/>
          <p:cNvSpPr/>
          <p:nvPr/>
        </p:nvSpPr>
        <p:spPr>
          <a:xfrm>
            <a:off x="467543" y="2421819"/>
            <a:ext cx="691276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 de los tratamientos</a:t>
            </a:r>
          </a:p>
        </p:txBody>
      </p:sp>
      <p:pic>
        <p:nvPicPr>
          <p:cNvPr descr="Diapositiva10.JPG" id="606" name="Shape 606"/>
          <p:cNvPicPr preferRelativeResize="0"/>
          <p:nvPr/>
        </p:nvPicPr>
        <p:blipFill/>
        <p:spPr>
          <a:xfrm>
            <a:off x="611558" y="4310235"/>
            <a:ext cx="7827692" cy="1512167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0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1" name="Shape 611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612" name="Shape 612"/>
          <p:cNvSpPr txBox="1"/>
          <p:nvPr/>
        </p:nvSpPr>
        <p:spPr>
          <a:xfrm>
            <a:off x="1043608" y="404663"/>
            <a:ext cx="7560839" cy="461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DISEÑADORES PROYECTO TUMACO PACIFICO CAMPUS</a:t>
            </a:r>
          </a:p>
        </p:txBody>
      </p:sp>
      <p:sp>
        <p:nvSpPr>
          <p:cNvPr id="613" name="Shape 613"/>
          <p:cNvSpPr txBox="1"/>
          <p:nvPr/>
        </p:nvSpPr>
        <p:spPr>
          <a:xfrm>
            <a:off x="1403648" y="1196751"/>
            <a:ext cx="8928992" cy="6432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Diseños Arquitectónicos  </a:t>
            </a:r>
            <a:r>
              <a:rPr b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Arquitecto Leonardo Álvarez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Diseños Eléctricos                      </a:t>
            </a:r>
            <a:r>
              <a:rPr b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Ingeniero Luis Sánchez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Diseños Mecánico	      </a:t>
            </a:r>
            <a:r>
              <a:rPr b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Ingeniero Diego Castro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Diseños Hidráulico	      </a:t>
            </a:r>
            <a:r>
              <a:rPr b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Ingeniero María Eugenia Bejarano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Diseños Acústico	                      </a:t>
            </a:r>
            <a:r>
              <a:rPr b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Arquitecto Daniel Duplat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Diseño Seguridad y Control    </a:t>
            </a:r>
            <a:r>
              <a:rPr b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Ingeniero Guillermo García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7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8" name="Shape 618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619" name="Shape 619"/>
          <p:cNvSpPr txBox="1"/>
          <p:nvPr/>
        </p:nvSpPr>
        <p:spPr>
          <a:xfrm>
            <a:off x="2987823" y="47120"/>
            <a:ext cx="4356483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CO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GRACIAS!</a:t>
            </a:r>
          </a:p>
        </p:txBody>
      </p:sp>
      <p:pic>
        <p:nvPicPr>
          <p:cNvPr descr="C:\Users\caramendez\Google Drive\PARA COMPARTIR\Infografía y mapa Nariño\UNAL AEREA.RGB_color (2).jpg" id="620" name="Shape 620"/>
          <p:cNvPicPr preferRelativeResize="0"/>
          <p:nvPr/>
        </p:nvPicPr>
        <p:blipFill/>
        <p:spPr>
          <a:xfrm>
            <a:off x="1400950" y="816560"/>
            <a:ext cx="7444599" cy="4900524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Shape 133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34" name="Shape 134"/>
          <p:cNvSpPr/>
          <p:nvPr/>
        </p:nvSpPr>
        <p:spPr>
          <a:xfrm>
            <a:off x="448991" y="609720"/>
            <a:ext cx="45720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ASPECTOS EDUCATIVOS</a:t>
            </a:r>
          </a:p>
        </p:txBody>
      </p:sp>
      <p:pic>
        <p:nvPicPr>
          <p:cNvPr descr="C:\Users\Jorge\Desktop\SEDE TUMACO_1CONTEXTO-6.jpg" id="135" name="Shape 135"/>
          <p:cNvPicPr preferRelativeResize="0"/>
          <p:nvPr/>
        </p:nvPicPr>
        <p:blipFill/>
        <p:spPr>
          <a:xfrm>
            <a:off x="448991" y="1268759"/>
            <a:ext cx="4627064" cy="460851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36" name="Shape 136"/>
          <p:cNvSpPr/>
          <p:nvPr/>
        </p:nvSpPr>
        <p:spPr>
          <a:xfrm>
            <a:off x="5220071" y="1196751"/>
            <a:ext cx="3744415" cy="47089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buSzPct val="25000"/>
              <a:buNone/>
            </a:pPr>
            <a:r>
              <a:rPr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Tumaco tiene un nivel de analfabetismo del 17,1% para la población de 15 años en adelante (DANE, 2005). </a:t>
            </a:r>
          </a:p>
          <a:p>
            <a:pPr indent="0" lvl="0" marL="0" marR="0" rtl="0" algn="just">
              <a:spcBef>
                <a:spcPts val="0"/>
              </a:spcBef>
              <a:buSzPct val="25000"/>
              <a:buNone/>
            </a:pPr>
            <a:r>
              <a:rPr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porcentaje de analfabetismo se encuentra por encima del regional, el cual para el mismo año era del 8,1% y, muy por encima del promedio nacional: 7,2%.</a:t>
            </a:r>
          </a:p>
          <a:p>
            <a:pPr indent="0" lvl="0" marL="0" marR="0" rtl="0" algn="just">
              <a:spcBef>
                <a:spcPts val="0"/>
              </a:spcBef>
              <a:buSzPct val="25000"/>
              <a:buNone/>
            </a:pPr>
            <a:r>
              <a:rPr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 diferencias entre sectores: el 15.9 % de la población urbana es analfabeta</a:t>
            </a:r>
          </a:p>
          <a:p>
            <a:pPr indent="0" lvl="0" marL="0" marR="0" rtl="0" algn="just">
              <a:spcBef>
                <a:spcPts val="0"/>
              </a:spcBef>
              <a:buSzPct val="25000"/>
              <a:buNone/>
            </a:pPr>
            <a:r>
              <a:rPr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frente al 31.8% de la población rural.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Shape 141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42" name="Shape 142"/>
          <p:cNvSpPr/>
          <p:nvPr/>
        </p:nvSpPr>
        <p:spPr>
          <a:xfrm>
            <a:off x="273615" y="962183"/>
            <a:ext cx="4572000" cy="50167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buSzPct val="25000"/>
              <a:buNone/>
            </a:pPr>
            <a:r>
              <a:rPr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Tumaco cuenta con trece instituciones educativas públicas y once privadas, las cuales prestan servicio de educación básica y media vocacional en la zona urbana.</a:t>
            </a:r>
          </a:p>
          <a:p>
            <a:pPr indent="0" lvl="0" marL="0" marR="0" rtl="0" algn="just">
              <a:spcBef>
                <a:spcPts val="0"/>
              </a:spcBef>
              <a:buSzPct val="25000"/>
              <a:buNone/>
            </a:pPr>
            <a:r>
              <a:rPr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la zona rural, cuenta con catorce instituciones públicas, entre las que se cuenta una institución dentro del Resguardo de la comunidad Indígena Awa Inda Sabaleta.</a:t>
            </a:r>
          </a:p>
          <a:p>
            <a:pPr indent="0" lvl="0" marL="0" marR="0" rtl="0" algn="just">
              <a:spcBef>
                <a:spcPts val="0"/>
              </a:spcBef>
              <a:buSzPct val="25000"/>
              <a:buNone/>
            </a:pPr>
            <a:r>
              <a:rPr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 oferta de instituciones educativas permite que el Municipio tenga altas tasas de cobertura, reportando entre el 98% y 99% de la población en edad escolar (entre 5 y 16 años) como matriculada en una institución educativa.</a:t>
            </a:r>
          </a:p>
        </p:txBody>
      </p:sp>
      <p:pic>
        <p:nvPicPr>
          <p:cNvPr descr="D:\TUMACO LILIANA\4.PONENCIA TUMACO\2.jpg" id="143" name="Shape 143"/>
          <p:cNvPicPr preferRelativeResize="0"/>
          <p:nvPr/>
        </p:nvPicPr>
        <p:blipFill/>
        <p:spPr>
          <a:xfrm>
            <a:off x="4954135" y="1898288"/>
            <a:ext cx="4067944" cy="2924943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Shape 148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descr="C:\Users\Jorge\Desktop\SEDE TUMACO_1CONTEXTO-1.jpg" id="149" name="Shape 149"/>
          <p:cNvPicPr preferRelativeResize="0"/>
          <p:nvPr/>
        </p:nvPicPr>
        <p:blipFill/>
        <p:spPr>
          <a:xfrm>
            <a:off x="1060375" y="273471"/>
            <a:ext cx="7549808" cy="56675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Shape 154"/>
          <p:cNvPicPr preferRelativeResize="0"/>
          <p:nvPr/>
        </p:nvPicPr>
        <p:blipFill/>
        <p:spPr>
          <a:xfrm>
            <a:off x="0" y="0"/>
            <a:ext cx="9144000" cy="68452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descr="E:\IED CUNDINAMARCA\TALLER DISEÑO\TUMACO\1piso_400-633da.jpg" id="155" name="Shape 155"/>
          <p:cNvPicPr preferRelativeResize="0"/>
          <p:nvPr/>
        </p:nvPicPr>
        <p:blipFill/>
        <p:spPr>
          <a:xfrm>
            <a:off x="2819400" y="3793067"/>
            <a:ext cx="2722563" cy="166793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descr="E:\IED CUNDINAMARCA\TALLER DISEÑO\TUMACO\200px-Unal-Leticia.png" id="156" name="Shape 156"/>
          <p:cNvPicPr preferRelativeResize="0"/>
          <p:nvPr/>
        </p:nvPicPr>
        <p:blipFill/>
        <p:spPr>
          <a:xfrm>
            <a:off x="947737" y="3799417"/>
            <a:ext cx="1795461" cy="1655233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descr="E:\IED CUNDINAMARCA\TALLER DISEÑO\TUMACO\arauca.png" id="157" name="Shape 157"/>
          <p:cNvPicPr preferRelativeResize="0"/>
          <p:nvPr/>
        </p:nvPicPr>
        <p:blipFill/>
        <p:spPr>
          <a:xfrm>
            <a:off x="5638801" y="3788833"/>
            <a:ext cx="2270124" cy="1665817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descr="E:\IED CUNDINAMARCA\TALLER DISEÑO\TUMACO\arauca_a.jpg" id="158" name="Shape 158"/>
          <p:cNvPicPr preferRelativeResize="0"/>
          <p:nvPr/>
        </p:nvPicPr>
        <p:blipFill/>
        <p:spPr>
          <a:xfrm>
            <a:off x="5610226" y="1437216"/>
            <a:ext cx="3533774" cy="217381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descr="\\CARLOSMENDEZ\Users\caramendez\Documents\CARLOS MENDEZ\TUMACO\PRESENTACIONES\Presentación 2015-01-26\csm_Sede_Amazonia-2309_92b1c3a341.jpg" id="159" name="Shape 159"/>
          <p:cNvPicPr preferRelativeResize="0"/>
          <p:nvPr/>
        </p:nvPicPr>
        <p:blipFill/>
        <p:spPr>
          <a:xfrm>
            <a:off x="76200" y="1456267"/>
            <a:ext cx="2666999" cy="2173817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descr="\\CARLOSMENDEZ\Users\caramendez\Documents\CARLOS MENDEZ\TUMACO\PRESENTACIONES\Presentación 2015-01-26\csm_25-SAN-ANDRES_c9449ea8b4.jpg" id="160" name="Shape 160"/>
          <p:cNvPicPr preferRelativeResize="0"/>
          <p:nvPr/>
        </p:nvPicPr>
        <p:blipFill/>
        <p:spPr>
          <a:xfrm>
            <a:off x="2828925" y="1422400"/>
            <a:ext cx="2713037" cy="22097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61" name="Shape 161"/>
          <p:cNvSpPr txBox="1"/>
          <p:nvPr/>
        </p:nvSpPr>
        <p:spPr>
          <a:xfrm>
            <a:off x="467543" y="332656"/>
            <a:ext cx="8676456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s-CO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UNIVERSIDAD Y SUS SEDES DE FRONTERA </a:t>
            </a:r>
          </a:p>
        </p:txBody>
      </p:sp>
      <p:sp>
        <p:nvSpPr>
          <p:cNvPr id="162" name="Shape 162"/>
          <p:cNvSpPr/>
          <p:nvPr/>
        </p:nvSpPr>
        <p:spPr>
          <a:xfrm>
            <a:off x="1038773" y="5661248"/>
            <a:ext cx="124906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1" lang="es-CO" sz="1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Sede caribe</a:t>
            </a:r>
          </a:p>
        </p:txBody>
      </p:sp>
      <p:sp>
        <p:nvSpPr>
          <p:cNvPr id="163" name="Shape 163"/>
          <p:cNvSpPr/>
          <p:nvPr/>
        </p:nvSpPr>
        <p:spPr>
          <a:xfrm>
            <a:off x="2933515" y="5635848"/>
            <a:ext cx="1564852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1" lang="es-CO" sz="1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Sede Amazonia</a:t>
            </a:r>
          </a:p>
        </p:txBody>
      </p:sp>
      <p:sp>
        <p:nvSpPr>
          <p:cNvPr id="164" name="Shape 164"/>
          <p:cNvSpPr/>
          <p:nvPr/>
        </p:nvSpPr>
        <p:spPr>
          <a:xfrm>
            <a:off x="5769707" y="5669185"/>
            <a:ext cx="153920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1" lang="es-CO" sz="1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Sede Orinoquia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