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0" r:id="rId4"/>
    <p:sldMasterId id="2147483681" r:id="rId5"/>
    <p:sldMasterId id="2147483682" r:id="rId6"/>
    <p:sldMasterId id="2147483683" r:id="rId7"/>
    <p:sldMasterId id="2147483684" r:id="rId8"/>
    <p:sldMasterId id="2147483685" r:id="rId9"/>
    <p:sldMasterId id="2147483686" r:id="rId10"/>
    <p:sldMasterId id="2147483687" r:id="rId11"/>
    <p:sldMasterId id="2147483688" r:id="rId12"/>
    <p:sldMasterId id="2147483689" r:id="rId13"/>
    <p:sldMasterId id="2147483690" r:id="rId14"/>
    <p:sldMasterId id="2147483691" r:id="rId15"/>
    <p:sldMasterId id="2147483692" r:id="rId16"/>
    <p:sldMasterId id="2147483693" r:id="rId17"/>
    <p:sldMasterId id="2147483694" r:id="rId18"/>
    <p:sldMasterId id="2147483695" r:id="rId19"/>
    <p:sldMasterId id="2147483696" r:id="rId20"/>
    <p:sldMasterId id="2147483697" r:id="rId21"/>
    <p:sldMasterId id="2147483698" r:id="rId22"/>
    <p:sldMasterId id="2147483699" r:id="rId23"/>
    <p:sldMasterId id="2147483700" r:id="rId24"/>
    <p:sldMasterId id="2147483701" r:id="rId25"/>
    <p:sldMasterId id="2147483702" r:id="rId26"/>
    <p:sldMasterId id="2147483703" r:id="rId27"/>
  </p:sldMasterIdLst>
  <p:notesMasterIdLst>
    <p:notesMasterId r:id="rId28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</p:sldIdLst>
  <p:sldSz cy="6858000" cx="9144000"/>
  <p:notesSz cx="6858000" cy="9144000"/>
  <p:embeddedFontLst>
    <p:embeddedFont>
      <p:font typeface="Helvetica Neue"/>
      <p:regular r:id="rId89"/>
      <p:bold r:id="rId90"/>
      <p:italic r:id="rId91"/>
      <p:boldItalic r:id="rId9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6952D79-0E30-4593-ADE6-C148992F3AFF}">
  <a:tblStyle styleId="{06952D79-0E30-4593-ADE6-C148992F3AFF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2.xml"/><Relationship Id="rId84" Type="http://schemas.openxmlformats.org/officeDocument/2006/relationships/slide" Target="slides/slide56.xml"/><Relationship Id="rId83" Type="http://schemas.openxmlformats.org/officeDocument/2006/relationships/slide" Target="slides/slide55.xml"/><Relationship Id="rId42" Type="http://schemas.openxmlformats.org/officeDocument/2006/relationships/slide" Target="slides/slide14.xml"/><Relationship Id="rId86" Type="http://schemas.openxmlformats.org/officeDocument/2006/relationships/slide" Target="slides/slide58.xml"/><Relationship Id="rId41" Type="http://schemas.openxmlformats.org/officeDocument/2006/relationships/slide" Target="slides/slide13.xml"/><Relationship Id="rId85" Type="http://schemas.openxmlformats.org/officeDocument/2006/relationships/slide" Target="slides/slide57.xml"/><Relationship Id="rId44" Type="http://schemas.openxmlformats.org/officeDocument/2006/relationships/slide" Target="slides/slide16.xml"/><Relationship Id="rId88" Type="http://schemas.openxmlformats.org/officeDocument/2006/relationships/slide" Target="slides/slide60.xml"/><Relationship Id="rId43" Type="http://schemas.openxmlformats.org/officeDocument/2006/relationships/slide" Target="slides/slide15.xml"/><Relationship Id="rId87" Type="http://schemas.openxmlformats.org/officeDocument/2006/relationships/slide" Target="slides/slide59.xml"/><Relationship Id="rId46" Type="http://schemas.openxmlformats.org/officeDocument/2006/relationships/slide" Target="slides/slide18.xml"/><Relationship Id="rId45" Type="http://schemas.openxmlformats.org/officeDocument/2006/relationships/slide" Target="slides/slide17.xml"/><Relationship Id="rId89" Type="http://schemas.openxmlformats.org/officeDocument/2006/relationships/font" Target="fonts/HelveticaNeue-regular.fntdata"/><Relationship Id="rId80" Type="http://schemas.openxmlformats.org/officeDocument/2006/relationships/slide" Target="slides/slide52.xml"/><Relationship Id="rId82" Type="http://schemas.openxmlformats.org/officeDocument/2006/relationships/slide" Target="slides/slide54.xml"/><Relationship Id="rId81" Type="http://schemas.openxmlformats.org/officeDocument/2006/relationships/slide" Target="slides/slide53.xml"/><Relationship Id="rId1" Type="http://schemas.openxmlformats.org/officeDocument/2006/relationships/theme" Target="theme/theme19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0.xml"/><Relationship Id="rId47" Type="http://schemas.openxmlformats.org/officeDocument/2006/relationships/slide" Target="slides/slide19.xml"/><Relationship Id="rId49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45.xml"/><Relationship Id="rId72" Type="http://schemas.openxmlformats.org/officeDocument/2006/relationships/slide" Target="slides/slide44.xml"/><Relationship Id="rId31" Type="http://schemas.openxmlformats.org/officeDocument/2006/relationships/slide" Target="slides/slide3.xml"/><Relationship Id="rId75" Type="http://schemas.openxmlformats.org/officeDocument/2006/relationships/slide" Target="slides/slide47.xml"/><Relationship Id="rId30" Type="http://schemas.openxmlformats.org/officeDocument/2006/relationships/slide" Target="slides/slide2.xml"/><Relationship Id="rId74" Type="http://schemas.openxmlformats.org/officeDocument/2006/relationships/slide" Target="slides/slide46.xml"/><Relationship Id="rId33" Type="http://schemas.openxmlformats.org/officeDocument/2006/relationships/slide" Target="slides/slide5.xml"/><Relationship Id="rId77" Type="http://schemas.openxmlformats.org/officeDocument/2006/relationships/slide" Target="slides/slide49.xml"/><Relationship Id="rId32" Type="http://schemas.openxmlformats.org/officeDocument/2006/relationships/slide" Target="slides/slide4.xml"/><Relationship Id="rId76" Type="http://schemas.openxmlformats.org/officeDocument/2006/relationships/slide" Target="slides/slide48.xml"/><Relationship Id="rId35" Type="http://schemas.openxmlformats.org/officeDocument/2006/relationships/slide" Target="slides/slide7.xml"/><Relationship Id="rId79" Type="http://schemas.openxmlformats.org/officeDocument/2006/relationships/slide" Target="slides/slide51.xml"/><Relationship Id="rId34" Type="http://schemas.openxmlformats.org/officeDocument/2006/relationships/slide" Target="slides/slide6.xml"/><Relationship Id="rId78" Type="http://schemas.openxmlformats.org/officeDocument/2006/relationships/slide" Target="slides/slide50.xml"/><Relationship Id="rId71" Type="http://schemas.openxmlformats.org/officeDocument/2006/relationships/slide" Target="slides/slide43.xml"/><Relationship Id="rId70" Type="http://schemas.openxmlformats.org/officeDocument/2006/relationships/slide" Target="slides/slide42.xml"/><Relationship Id="rId37" Type="http://schemas.openxmlformats.org/officeDocument/2006/relationships/slide" Target="slides/slide9.xml"/><Relationship Id="rId36" Type="http://schemas.openxmlformats.org/officeDocument/2006/relationships/slide" Target="slides/slide8.xml"/><Relationship Id="rId39" Type="http://schemas.openxmlformats.org/officeDocument/2006/relationships/slide" Target="slides/slide11.xml"/><Relationship Id="rId38" Type="http://schemas.openxmlformats.org/officeDocument/2006/relationships/slide" Target="slides/slide10.xml"/><Relationship Id="rId62" Type="http://schemas.openxmlformats.org/officeDocument/2006/relationships/slide" Target="slides/slide34.xml"/><Relationship Id="rId61" Type="http://schemas.openxmlformats.org/officeDocument/2006/relationships/slide" Target="slides/slide33.xml"/><Relationship Id="rId20" Type="http://schemas.openxmlformats.org/officeDocument/2006/relationships/slideMaster" Target="slideMasters/slideMaster17.xml"/><Relationship Id="rId64" Type="http://schemas.openxmlformats.org/officeDocument/2006/relationships/slide" Target="slides/slide36.xml"/><Relationship Id="rId63" Type="http://schemas.openxmlformats.org/officeDocument/2006/relationships/slide" Target="slides/slide35.xml"/><Relationship Id="rId22" Type="http://schemas.openxmlformats.org/officeDocument/2006/relationships/slideMaster" Target="slideMasters/slideMaster19.xml"/><Relationship Id="rId66" Type="http://schemas.openxmlformats.org/officeDocument/2006/relationships/slide" Target="slides/slide38.xml"/><Relationship Id="rId21" Type="http://schemas.openxmlformats.org/officeDocument/2006/relationships/slideMaster" Target="slideMasters/slideMaster18.xml"/><Relationship Id="rId65" Type="http://schemas.openxmlformats.org/officeDocument/2006/relationships/slide" Target="slides/slide37.xml"/><Relationship Id="rId24" Type="http://schemas.openxmlformats.org/officeDocument/2006/relationships/slideMaster" Target="slideMasters/slideMaster21.xml"/><Relationship Id="rId68" Type="http://schemas.openxmlformats.org/officeDocument/2006/relationships/slide" Target="slides/slide40.xml"/><Relationship Id="rId23" Type="http://schemas.openxmlformats.org/officeDocument/2006/relationships/slideMaster" Target="slideMasters/slideMaster20.xml"/><Relationship Id="rId67" Type="http://schemas.openxmlformats.org/officeDocument/2006/relationships/slide" Target="slides/slide39.xml"/><Relationship Id="rId60" Type="http://schemas.openxmlformats.org/officeDocument/2006/relationships/slide" Target="slides/slide32.xml"/><Relationship Id="rId26" Type="http://schemas.openxmlformats.org/officeDocument/2006/relationships/slideMaster" Target="slideMasters/slideMaster23.xml"/><Relationship Id="rId25" Type="http://schemas.openxmlformats.org/officeDocument/2006/relationships/slideMaster" Target="slideMasters/slideMaster22.xml"/><Relationship Id="rId69" Type="http://schemas.openxmlformats.org/officeDocument/2006/relationships/slide" Target="slides/slide41.xml"/><Relationship Id="rId28" Type="http://schemas.openxmlformats.org/officeDocument/2006/relationships/notesMaster" Target="notesMasters/notesMaster1.xml"/><Relationship Id="rId27" Type="http://schemas.openxmlformats.org/officeDocument/2006/relationships/slideMaster" Target="slideMasters/slideMaster24.xml"/><Relationship Id="rId29" Type="http://schemas.openxmlformats.org/officeDocument/2006/relationships/slide" Target="slides/slide1.xml"/><Relationship Id="rId51" Type="http://schemas.openxmlformats.org/officeDocument/2006/relationships/slide" Target="slides/slide23.xml"/><Relationship Id="rId50" Type="http://schemas.openxmlformats.org/officeDocument/2006/relationships/slide" Target="slides/slide22.xml"/><Relationship Id="rId53" Type="http://schemas.openxmlformats.org/officeDocument/2006/relationships/slide" Target="slides/slide25.xml"/><Relationship Id="rId52" Type="http://schemas.openxmlformats.org/officeDocument/2006/relationships/slide" Target="slides/slide24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27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26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29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28.xml"/><Relationship Id="rId91" Type="http://schemas.openxmlformats.org/officeDocument/2006/relationships/font" Target="fonts/HelveticaNeue-italic.fntdata"/><Relationship Id="rId90" Type="http://schemas.openxmlformats.org/officeDocument/2006/relationships/font" Target="fonts/HelveticaNeue-bold.fntdata"/><Relationship Id="rId92" Type="http://schemas.openxmlformats.org/officeDocument/2006/relationships/font" Target="fonts/HelveticaNeue-boldItalic.fntdata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31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30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1" name="Shape 6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7" name="Shape 7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3" name="Shape 7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4" name="Shape 8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7" name="Shape 8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9" name="Shape 8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1" name="Shape 9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20" name="Shape 9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21" name="Shape 9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32" name="Shape 9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1" name="Shape 9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50" name="Shape 9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51" name="Shape 9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5" name="Shape 9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82" name="Shape 9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83" name="Shape 9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95" name="Shape 9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96" name="Shape 9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10" name="Shape 10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4" name="Shape 10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7" name="Shape 10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8" name="Shape 10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93" name="Shape 10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94" name="Shape 10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4" name="Shape 1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0" name="Shape 1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 rot="5400000">
            <a:off x="2396331" y="57943"/>
            <a:ext cx="4351336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Shape 337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 rot="5400000">
            <a:off x="2396331" y="57943"/>
            <a:ext cx="4351336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792288" y="4800601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792288" y="5367339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4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4645028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4" type="body"/>
          </p:nvPr>
        </p:nvSpPr>
        <p:spPr>
          <a:xfrm>
            <a:off x="4645028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9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9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1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8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2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5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5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7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0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28650" y="1825625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0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0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Shape 360"/>
          <p:cNvPicPr preferRelativeResize="0"/>
          <p:nvPr/>
        </p:nvPicPr>
        <p:blipFill/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142875" y="1844675"/>
            <a:ext cx="8786812" cy="3684587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Cartilla  “Guía Administración del Riesgo” obedece a la armonización entre el Modelo Estándar de Control Interno (MECI) y la Norma Técnica de Calidad NTCGP1000:2009, se sugiere adoptar la metodología planteada por la Dirección de Control Interno y Racionalización de Trámites del Departamento Administrativo de la Función Pública, con el fin de facilitarle a las entidades el ejercicio de la administración del riesgo. Cabe anotar que el ICONTEC a través de la norma NTC-ISO 31000 actualizó la norma NTC5254 base para el documento original. </a:t>
            </a:r>
          </a:p>
        </p:txBody>
      </p:sp>
      <p:pic>
        <p:nvPicPr>
          <p:cNvPr id="476" name="Shape 476"/>
          <p:cNvPicPr preferRelativeResize="0"/>
          <p:nvPr/>
        </p:nvPicPr>
        <p:blipFill/>
        <p:spPr>
          <a:xfrm>
            <a:off x="2516186" y="295275"/>
            <a:ext cx="4464050" cy="1543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77" name="Shape 477"/>
          <p:cNvGrpSpPr/>
          <p:nvPr/>
        </p:nvGrpSpPr>
        <p:grpSpPr>
          <a:xfrm>
            <a:off x="1017587" y="969962"/>
            <a:ext cx="3030537" cy="962024"/>
            <a:chOff x="1017587" y="969962"/>
            <a:chExt cx="3030537" cy="962024"/>
          </a:xfrm>
        </p:grpSpPr>
        <p:pic>
          <p:nvPicPr>
            <p:cNvPr id="478" name="Shape 478"/>
            <p:cNvPicPr preferRelativeResize="0"/>
            <p:nvPr/>
          </p:nvPicPr>
          <p:blipFill/>
          <p:spPr>
            <a:xfrm>
              <a:off x="1017587" y="969962"/>
              <a:ext cx="3030537" cy="962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79" name="Shape 479"/>
            <p:cNvSpPr txBox="1"/>
            <p:nvPr/>
          </p:nvSpPr>
          <p:spPr>
            <a:xfrm>
              <a:off x="1189037" y="1154112"/>
              <a:ext cx="2690811" cy="42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</a:t>
              </a:r>
            </a:p>
          </p:txBody>
        </p:sp>
      </p:grpSp>
      <p:pic>
        <p:nvPicPr>
          <p:cNvPr id="480" name="Shape 480"/>
          <p:cNvPicPr preferRelativeResize="0"/>
          <p:nvPr/>
        </p:nvPicPr>
        <p:blipFill/>
        <p:spPr>
          <a:xfrm>
            <a:off x="4478337" y="5724525"/>
            <a:ext cx="3816349" cy="10096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Shape 486"/>
          <p:cNvGrpSpPr/>
          <p:nvPr/>
        </p:nvGrpSpPr>
        <p:grpSpPr>
          <a:xfrm>
            <a:off x="1925636" y="249237"/>
            <a:ext cx="5730875" cy="1177924"/>
            <a:chOff x="1925636" y="249237"/>
            <a:chExt cx="5730875" cy="1177924"/>
          </a:xfrm>
        </p:grpSpPr>
        <p:pic>
          <p:nvPicPr>
            <p:cNvPr id="487" name="Shape 487"/>
            <p:cNvPicPr preferRelativeResize="0"/>
            <p:nvPr/>
          </p:nvPicPr>
          <p:blipFill/>
          <p:spPr>
            <a:xfrm>
              <a:off x="1925636" y="249237"/>
              <a:ext cx="5730875" cy="1177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88" name="Shape 488"/>
            <p:cNvSpPr txBox="1"/>
            <p:nvPr/>
          </p:nvSpPr>
          <p:spPr>
            <a:xfrm>
              <a:off x="2006600" y="498475"/>
              <a:ext cx="5567361" cy="485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NORMATIVIDAD </a:t>
              </a:r>
            </a:p>
          </p:txBody>
        </p:sp>
      </p:grpSp>
      <p:pic>
        <p:nvPicPr>
          <p:cNvPr id="489" name="Shape 489"/>
          <p:cNvPicPr preferRelativeResize="0"/>
          <p:nvPr/>
        </p:nvPicPr>
        <p:blipFill/>
        <p:spPr>
          <a:xfrm>
            <a:off x="611187" y="263525"/>
            <a:ext cx="846136" cy="9334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179386" y="1279525"/>
            <a:ext cx="8424862" cy="510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 1599 de 2005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el cual se adopta el Modelo Estándar de Control Interno para el Estado colombiano y se presenta el anexo técnico del MECI 1000:2005. 1.3 Componentes de administración del riesgo.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 4485 de 2009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el cual se adopta la actualización de la NTCGP a su versión 2009. Numeral 4.1 Requisitos generales literal g) “establecer controles sobre los riesgos identificados y valorados que puedan afectar la satisfacción del cliente y el logro de los objetivos de la entidad; cuando un riesgo se materializa es necesario tomar acciones correctivas para evitar o disminuir la probabilidad de que vuelva a suceder”. Este decreto aclara la importancia de la Administración del riesgo en el Sistema de Gestión de la Calidad en las entidades. 5.6.2 Entradas a la revisión. Riesgos actualizados e identificados por la entidad, </a:t>
            </a: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7.5.1 C g) los riesgos de mayor probabilidad e impacto.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 1474 de 2011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Estatuto Anticorrupción. Artículo 73. “Plan Anticorrupción y de Atención al Ciudadano” que deben elaborar anualmente todas las entidades, incluyendo el mapa de riesgos de corrupción, las medidas concretas para mitigar esos riesgos, las estrategias anti trámites y los mecanismos para mejorar la atención al ciudadano.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2357436"/>
            <a:ext cx="4902200" cy="359251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Shape 497"/>
          <p:cNvGrpSpPr/>
          <p:nvPr/>
        </p:nvGrpSpPr>
        <p:grpSpPr>
          <a:xfrm>
            <a:off x="1706561" y="103186"/>
            <a:ext cx="7304087" cy="622299"/>
            <a:chOff x="1706561" y="103186"/>
            <a:chExt cx="7304087" cy="622299"/>
          </a:xfrm>
        </p:grpSpPr>
        <p:pic>
          <p:nvPicPr>
            <p:cNvPr id="498" name="Shape 498"/>
            <p:cNvPicPr preferRelativeResize="0"/>
            <p:nvPr/>
          </p:nvPicPr>
          <p:blipFill/>
          <p:spPr>
            <a:xfrm>
              <a:off x="1706561" y="103186"/>
              <a:ext cx="7304087" cy="622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99" name="Shape 499"/>
            <p:cNvSpPr txBox="1"/>
            <p:nvPr/>
          </p:nvSpPr>
          <p:spPr>
            <a:xfrm>
              <a:off x="1785936" y="160336"/>
              <a:ext cx="7148511" cy="425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MECI – Modelo Estándar de Control Interno</a:t>
              </a:r>
            </a:p>
          </p:txBody>
        </p:sp>
      </p:grpSp>
      <p:pic>
        <p:nvPicPr>
          <p:cNvPr id="500" name="Shape 500"/>
          <p:cNvPicPr preferRelativeResize="0"/>
          <p:nvPr/>
        </p:nvPicPr>
        <p:blipFill/>
        <p:spPr>
          <a:xfrm>
            <a:off x="33336" y="692150"/>
            <a:ext cx="4402136" cy="32083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3998912" y="1357312"/>
            <a:ext cx="57626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02" name="Shape 502"/>
          <p:cNvSpPr/>
          <p:nvPr/>
        </p:nvSpPr>
        <p:spPr>
          <a:xfrm>
            <a:off x="5580062" y="5516562"/>
            <a:ext cx="576262" cy="43338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Shape 508"/>
          <p:cNvGrpSpPr/>
          <p:nvPr/>
        </p:nvGrpSpPr>
        <p:grpSpPr>
          <a:xfrm>
            <a:off x="2000250" y="354012"/>
            <a:ext cx="5729287" cy="1292225"/>
            <a:chOff x="2000250" y="354012"/>
            <a:chExt cx="5729287" cy="1292225"/>
          </a:xfrm>
        </p:grpSpPr>
        <p:pic>
          <p:nvPicPr>
            <p:cNvPr id="509" name="Shape 509"/>
            <p:cNvPicPr preferRelativeResize="0"/>
            <p:nvPr/>
          </p:nvPicPr>
          <p:blipFill/>
          <p:spPr>
            <a:xfrm>
              <a:off x="2000250" y="354012"/>
              <a:ext cx="5729287" cy="129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10" name="Shape 510"/>
            <p:cNvSpPr txBox="1"/>
            <p:nvPr/>
          </p:nvSpPr>
          <p:spPr>
            <a:xfrm>
              <a:off x="2108200" y="439737"/>
              <a:ext cx="5508625" cy="1039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 </a:t>
              </a:r>
            </a:p>
          </p:txBody>
        </p:sp>
      </p:grp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062" y="4657725"/>
            <a:ext cx="1257299" cy="12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/>
        <p:spPr>
          <a:xfrm>
            <a:off x="568325" y="385762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3" name="Shape 513"/>
          <p:cNvSpPr/>
          <p:nvPr/>
        </p:nvSpPr>
        <p:spPr>
          <a:xfrm>
            <a:off x="568325" y="3433762"/>
            <a:ext cx="7993062" cy="1223961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 la Probabilidad o Posibilidad de que un hecho o fenómeno afecte o impacte de manera significativa los objetivos a la empresa ( proceso, estratégicos o de calidad )  </a:t>
            </a:r>
          </a:p>
        </p:txBody>
      </p:sp>
      <p:sp>
        <p:nvSpPr>
          <p:cNvPr id="514" name="Shape 514"/>
          <p:cNvSpPr/>
          <p:nvPr/>
        </p:nvSpPr>
        <p:spPr>
          <a:xfrm>
            <a:off x="801687" y="1882775"/>
            <a:ext cx="7189787" cy="482599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 la exposición a la incertidumbre</a:t>
            </a:r>
          </a:p>
        </p:txBody>
      </p:sp>
      <p:pic>
        <p:nvPicPr>
          <p:cNvPr descr="C:\Program Files\Microsoft Office\MEDIA\CAGCAT10\j0292152.wmf" id="515" name="Shape 515"/>
          <p:cNvPicPr preferRelativeResize="0"/>
          <p:nvPr/>
        </p:nvPicPr>
        <p:blipFill/>
        <p:spPr>
          <a:xfrm>
            <a:off x="6588125" y="4792662"/>
            <a:ext cx="869949" cy="10318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6" name="Shape 516"/>
          <p:cNvSpPr/>
          <p:nvPr/>
        </p:nvSpPr>
        <p:spPr>
          <a:xfrm>
            <a:off x="803275" y="2647950"/>
            <a:ext cx="7304087" cy="57626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Evento que pone en peligro la existencia de la entidad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782637" y="4805362"/>
            <a:ext cx="36004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“Más de 76 definiciones en las normas técnicas de calidad”. XI Foro internacional de la calidad. Cartagena 2016.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Shape 523"/>
          <p:cNvGrpSpPr/>
          <p:nvPr/>
        </p:nvGrpSpPr>
        <p:grpSpPr>
          <a:xfrm>
            <a:off x="2000250" y="835025"/>
            <a:ext cx="5729287" cy="1298575"/>
            <a:chOff x="2000250" y="835025"/>
            <a:chExt cx="5729287" cy="1298575"/>
          </a:xfrm>
        </p:grpSpPr>
        <p:pic>
          <p:nvPicPr>
            <p:cNvPr id="524" name="Shape 524"/>
            <p:cNvPicPr preferRelativeResize="0"/>
            <p:nvPr/>
          </p:nvPicPr>
          <p:blipFill/>
          <p:spPr>
            <a:xfrm>
              <a:off x="2000250" y="835025"/>
              <a:ext cx="5729287" cy="129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25" name="Shape 525"/>
            <p:cNvSpPr txBox="1"/>
            <p:nvPr/>
          </p:nvSpPr>
          <p:spPr>
            <a:xfrm>
              <a:off x="2108200" y="923925"/>
              <a:ext cx="5508625" cy="1039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 </a:t>
              </a:r>
            </a:p>
          </p:txBody>
        </p:sp>
      </p:grp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5737" y="4529137"/>
            <a:ext cx="1257299" cy="12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/>
        <p:spPr>
          <a:xfrm>
            <a:off x="601662" y="9080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5364162" y="3305175"/>
            <a:ext cx="36004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“Más de 76 definiciones en las normas técnicas de calidad”. XI Foro internacional de la calidad. Cartagena. </a:t>
            </a:r>
          </a:p>
        </p:txBody>
      </p:sp>
      <p:pic>
        <p:nvPicPr>
          <p:cNvPr id="529" name="Shape 529"/>
          <p:cNvPicPr preferRelativeResize="0"/>
          <p:nvPr/>
        </p:nvPicPr>
        <p:blipFill/>
        <p:spPr>
          <a:xfrm>
            <a:off x="601662" y="2513011"/>
            <a:ext cx="4646612" cy="3257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Shape 535"/>
          <p:cNvGrpSpPr/>
          <p:nvPr/>
        </p:nvGrpSpPr>
        <p:grpSpPr>
          <a:xfrm>
            <a:off x="1938336" y="890587"/>
            <a:ext cx="5730875" cy="852487"/>
            <a:chOff x="1938336" y="890587"/>
            <a:chExt cx="5730875" cy="852487"/>
          </a:xfrm>
        </p:grpSpPr>
        <p:pic>
          <p:nvPicPr>
            <p:cNvPr id="536" name="Shape 536"/>
            <p:cNvPicPr preferRelativeResize="0"/>
            <p:nvPr/>
          </p:nvPicPr>
          <p:blipFill/>
          <p:spPr>
            <a:xfrm>
              <a:off x="1938336" y="890587"/>
              <a:ext cx="5730875" cy="8524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37" name="Shape 537"/>
            <p:cNvSpPr txBox="1"/>
            <p:nvPr/>
          </p:nvSpPr>
          <p:spPr>
            <a:xfrm>
              <a:off x="2019300" y="979487"/>
              <a:ext cx="5564187" cy="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OPORTUNIDAD </a:t>
              </a:r>
            </a:p>
          </p:txBody>
        </p:sp>
      </p:grpSp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75" y="5634037"/>
            <a:ext cx="1141411" cy="11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487" y="5592762"/>
            <a:ext cx="1257299" cy="12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/>
        <p:spPr>
          <a:xfrm>
            <a:off x="323850" y="4762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41" name="Shape 541"/>
          <p:cNvSpPr/>
          <p:nvPr/>
        </p:nvSpPr>
        <p:spPr>
          <a:xfrm>
            <a:off x="323850" y="4633912"/>
            <a:ext cx="8270874" cy="815975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 necesario analizar las oportunidades y considerar cual o cuales se debería implementar, se debe de tomar en consideración tanto el impacto como la factibilidad</a:t>
            </a:r>
          </a:p>
        </p:txBody>
      </p:sp>
      <p:sp>
        <p:nvSpPr>
          <p:cNvPr id="542" name="Shape 542"/>
          <p:cNvSpPr/>
          <p:nvPr/>
        </p:nvSpPr>
        <p:spPr>
          <a:xfrm>
            <a:off x="498475" y="3573462"/>
            <a:ext cx="8096250" cy="7842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oportunidad no siempre se relaciona directamente con el riesgo, pero siempre se relaciona con los objetivos, al considerar una situación puede ser posible identificar oportunidades para mejorar </a:t>
            </a:r>
          </a:p>
        </p:txBody>
      </p:sp>
      <p:sp>
        <p:nvSpPr>
          <p:cNvPr id="543" name="Shape 543"/>
          <p:cNvSpPr/>
          <p:nvPr/>
        </p:nvSpPr>
        <p:spPr>
          <a:xfrm>
            <a:off x="498475" y="1966911"/>
            <a:ext cx="8096250" cy="5302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denomina oportunidad a toda circunstancia en la cual existe la posibilidad de lograr algún tipo de mejora</a:t>
            </a:r>
          </a:p>
        </p:txBody>
      </p:sp>
      <p:sp>
        <p:nvSpPr>
          <p:cNvPr id="544" name="Shape 544"/>
          <p:cNvSpPr/>
          <p:nvPr/>
        </p:nvSpPr>
        <p:spPr>
          <a:xfrm>
            <a:off x="498475" y="2770186"/>
            <a:ext cx="8096250" cy="5302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 aquellas situaciones positivas que se generan en el entorno y que una vez identificadas pueden ser aprovechadas 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Shape 550"/>
          <p:cNvGrpSpPr/>
          <p:nvPr/>
        </p:nvGrpSpPr>
        <p:grpSpPr>
          <a:xfrm>
            <a:off x="2041525" y="328612"/>
            <a:ext cx="5730875" cy="1792286"/>
            <a:chOff x="2041525" y="328612"/>
            <a:chExt cx="5730875" cy="1792286"/>
          </a:xfrm>
        </p:grpSpPr>
        <p:pic>
          <p:nvPicPr>
            <p:cNvPr id="551" name="Shape 551"/>
            <p:cNvPicPr preferRelativeResize="0"/>
            <p:nvPr/>
          </p:nvPicPr>
          <p:blipFill/>
          <p:spPr>
            <a:xfrm>
              <a:off x="2041525" y="328612"/>
              <a:ext cx="5730875" cy="1792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52" name="Shape 552"/>
            <p:cNvSpPr txBox="1"/>
            <p:nvPr/>
          </p:nvSpPr>
          <p:spPr>
            <a:xfrm>
              <a:off x="2154236" y="606425"/>
              <a:ext cx="5508625" cy="1039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EJEMPLO DE RIESGOS </a:t>
              </a:r>
            </a:p>
          </p:txBody>
        </p:sp>
      </p:grpSp>
      <p:pic>
        <p:nvPicPr>
          <p:cNvPr id="553" name="Shape 553"/>
          <p:cNvPicPr preferRelativeResize="0"/>
          <p:nvPr/>
        </p:nvPicPr>
        <p:blipFill/>
        <p:spPr>
          <a:xfrm>
            <a:off x="393700" y="4762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/>
        <p:spPr>
          <a:xfrm>
            <a:off x="6729411" y="4238625"/>
            <a:ext cx="2366962" cy="174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/>
        <p:spPr>
          <a:xfrm>
            <a:off x="4572000" y="4914900"/>
            <a:ext cx="2333625" cy="18637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/>
        <p:spPr>
          <a:xfrm>
            <a:off x="314325" y="1976436"/>
            <a:ext cx="2466974" cy="18478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/>
        <p:spPr>
          <a:xfrm>
            <a:off x="123825" y="3729037"/>
            <a:ext cx="2466974" cy="18478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/>
        <p:spPr>
          <a:xfrm>
            <a:off x="2757486" y="1844675"/>
            <a:ext cx="2619375" cy="174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/>
        <p:spPr>
          <a:xfrm>
            <a:off x="2386011" y="3460750"/>
            <a:ext cx="3019424" cy="1514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/>
        <p:spPr>
          <a:xfrm>
            <a:off x="153986" y="5487987"/>
            <a:ext cx="2041524" cy="13573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/>
        <p:spPr>
          <a:xfrm>
            <a:off x="5364162" y="1844675"/>
            <a:ext cx="2619375" cy="17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/>
        <p:spPr>
          <a:xfrm>
            <a:off x="2195511" y="4975225"/>
            <a:ext cx="2466974" cy="19161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/>
        <p:spPr>
          <a:xfrm>
            <a:off x="5405437" y="3597275"/>
            <a:ext cx="1758949" cy="13176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/>
        <p:spPr>
          <a:xfrm>
            <a:off x="7164386" y="2879725"/>
            <a:ext cx="1916112" cy="11509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Shape 570"/>
          <p:cNvGrpSpPr/>
          <p:nvPr/>
        </p:nvGrpSpPr>
        <p:grpSpPr>
          <a:xfrm>
            <a:off x="2041525" y="328612"/>
            <a:ext cx="5730875" cy="1792286"/>
            <a:chOff x="2041525" y="328612"/>
            <a:chExt cx="5730875" cy="1792286"/>
          </a:xfrm>
        </p:grpSpPr>
        <p:pic>
          <p:nvPicPr>
            <p:cNvPr id="571" name="Shape 571"/>
            <p:cNvPicPr preferRelativeResize="0"/>
            <p:nvPr/>
          </p:nvPicPr>
          <p:blipFill/>
          <p:spPr>
            <a:xfrm>
              <a:off x="2041525" y="328612"/>
              <a:ext cx="5730875" cy="1792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72" name="Shape 572"/>
            <p:cNvSpPr txBox="1"/>
            <p:nvPr/>
          </p:nvSpPr>
          <p:spPr>
            <a:xfrm>
              <a:off x="2154236" y="606425"/>
              <a:ext cx="5508625" cy="1039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EJEMPLO DE OPORTUNIDADES </a:t>
              </a:r>
            </a:p>
          </p:txBody>
        </p:sp>
      </p:grpSp>
      <p:pic>
        <p:nvPicPr>
          <p:cNvPr id="573" name="Shape 573"/>
          <p:cNvPicPr preferRelativeResize="0"/>
          <p:nvPr/>
        </p:nvPicPr>
        <p:blipFill/>
        <p:spPr>
          <a:xfrm>
            <a:off x="393700" y="4762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/>
        <p:spPr>
          <a:xfrm>
            <a:off x="393700" y="1701800"/>
            <a:ext cx="2286000" cy="17335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/>
        <p:spPr>
          <a:xfrm>
            <a:off x="3090861" y="1701800"/>
            <a:ext cx="2158999" cy="16208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/>
        <p:spPr>
          <a:xfrm>
            <a:off x="5608637" y="1893886"/>
            <a:ext cx="2628899" cy="174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/>
        <p:spPr>
          <a:xfrm>
            <a:off x="5621337" y="3636962"/>
            <a:ext cx="2616200" cy="18478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/>
        <p:spPr>
          <a:xfrm>
            <a:off x="2960686" y="3322637"/>
            <a:ext cx="2647950" cy="172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9" name="Shape 579"/>
          <p:cNvPicPr preferRelativeResize="0"/>
          <p:nvPr/>
        </p:nvPicPr>
        <p:blipFill/>
        <p:spPr>
          <a:xfrm>
            <a:off x="393700" y="3322637"/>
            <a:ext cx="2619375" cy="174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0" name="Shape 580"/>
          <p:cNvPicPr preferRelativeResize="0"/>
          <p:nvPr/>
        </p:nvPicPr>
        <p:blipFill/>
        <p:spPr>
          <a:xfrm>
            <a:off x="3362325" y="5065712"/>
            <a:ext cx="2228850" cy="14827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/>
        <p:spPr>
          <a:xfrm>
            <a:off x="393700" y="5046662"/>
            <a:ext cx="2924175" cy="16097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Shape 587"/>
          <p:cNvPicPr preferRelativeResize="0"/>
          <p:nvPr/>
        </p:nvPicPr>
        <p:blipFill/>
        <p:spPr>
          <a:xfrm>
            <a:off x="4761" y="115886"/>
            <a:ext cx="9145586" cy="5834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3" name="Shape 593"/>
          <p:cNvGrpSpPr/>
          <p:nvPr/>
        </p:nvGrpSpPr>
        <p:grpSpPr>
          <a:xfrm>
            <a:off x="2425700" y="414337"/>
            <a:ext cx="5730875" cy="877887"/>
            <a:chOff x="2425700" y="414337"/>
            <a:chExt cx="5730875" cy="877887"/>
          </a:xfrm>
        </p:grpSpPr>
        <p:pic>
          <p:nvPicPr>
            <p:cNvPr id="594" name="Shape 594"/>
            <p:cNvPicPr preferRelativeResize="0"/>
            <p:nvPr/>
          </p:nvPicPr>
          <p:blipFill/>
          <p:spPr>
            <a:xfrm>
              <a:off x="2425700" y="414337"/>
              <a:ext cx="5730875" cy="877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95" name="Shape 595"/>
            <p:cNvSpPr txBox="1"/>
            <p:nvPr/>
          </p:nvSpPr>
          <p:spPr>
            <a:xfrm>
              <a:off x="2508250" y="569912"/>
              <a:ext cx="5570536" cy="458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riesgos y las oportunidades frente a las metas de los planes estratégicos  </a:t>
              </a:r>
            </a:p>
          </p:txBody>
        </p:sp>
      </p:grpSp>
      <p:pic>
        <p:nvPicPr>
          <p:cNvPr id="596" name="Shape 596"/>
          <p:cNvPicPr preferRelativeResize="0"/>
          <p:nvPr/>
        </p:nvPicPr>
        <p:blipFill/>
        <p:spPr>
          <a:xfrm>
            <a:off x="684212" y="325437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/>
        <p:spPr>
          <a:xfrm>
            <a:off x="1289050" y="1085850"/>
            <a:ext cx="7027861" cy="49355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/>
        <p:spPr>
          <a:xfrm>
            <a:off x="0" y="0"/>
            <a:ext cx="91265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57337"/>
            <a:ext cx="8281986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1476375" y="4508500"/>
            <a:ext cx="6408737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ct val="25000"/>
              <a:buFont typeface="Helvetica Neue"/>
              <a:buNone/>
            </a:pPr>
            <a:r>
              <a:rPr b="1" i="0" lang="es-ES" sz="2000" u="none" cap="none" strike="noStrike">
                <a:solidFill>
                  <a:srgbClr val="3857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Controles preventivos y Correctivos, aspectos para mitigar riesgos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755775" y="5233987"/>
            <a:ext cx="5616575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ct val="25000"/>
              <a:buFont typeface="Helvetica Neue"/>
              <a:buNone/>
            </a:pPr>
            <a:r>
              <a:rPr b="1" i="0" lang="es-ES" sz="1400" u="none" cap="none" strike="noStrike">
                <a:solidFill>
                  <a:srgbClr val="3857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Victor Hugo Zea Robledo / Profesional Especializado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ct val="25000"/>
              <a:buFont typeface="Helvetica Neue"/>
              <a:buNone/>
            </a:pPr>
            <a:r>
              <a:rPr b="1" i="0" lang="es-ES" sz="1400" u="none" cap="none" strike="noStrike">
                <a:solidFill>
                  <a:srgbClr val="3857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Proceso de Planeación y Desarrollo –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723"/>
              </a:buClr>
              <a:buSzPct val="25000"/>
              <a:buFont typeface="Helvetica Neue"/>
              <a:buNone/>
            </a:pPr>
            <a:r>
              <a:rPr b="1" i="0" lang="es-ES" sz="1400" u="none" cap="none" strike="noStrike">
                <a:solidFill>
                  <a:srgbClr val="3857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INTEGRANTE EQUIPO SIG ( Sistema Integrado de Gestión)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Shape 603"/>
          <p:cNvPicPr preferRelativeResize="0"/>
          <p:nvPr/>
        </p:nvPicPr>
        <p:blipFill/>
        <p:spPr>
          <a:xfrm>
            <a:off x="198436" y="692150"/>
            <a:ext cx="8920161" cy="513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Shape 609"/>
          <p:cNvGrpSpPr/>
          <p:nvPr/>
        </p:nvGrpSpPr>
        <p:grpSpPr>
          <a:xfrm>
            <a:off x="2041525" y="133350"/>
            <a:ext cx="5730875" cy="598487"/>
            <a:chOff x="2041525" y="133350"/>
            <a:chExt cx="5730875" cy="598487"/>
          </a:xfrm>
        </p:grpSpPr>
        <p:pic>
          <p:nvPicPr>
            <p:cNvPr id="610" name="Shape 610"/>
            <p:cNvPicPr preferRelativeResize="0"/>
            <p:nvPr/>
          </p:nvPicPr>
          <p:blipFill/>
          <p:spPr>
            <a:xfrm>
              <a:off x="2041525" y="133350"/>
              <a:ext cx="5730875" cy="5984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11" name="Shape 611"/>
            <p:cNvSpPr txBox="1"/>
            <p:nvPr/>
          </p:nvSpPr>
          <p:spPr>
            <a:xfrm>
              <a:off x="2117725" y="201611"/>
              <a:ext cx="5581650" cy="354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Política de riesgos</a:t>
              </a:r>
            </a:p>
          </p:txBody>
        </p:sp>
      </p:grpSp>
      <p:pic>
        <p:nvPicPr>
          <p:cNvPr id="612" name="Shape 612"/>
          <p:cNvPicPr preferRelativeResize="0"/>
          <p:nvPr/>
        </p:nvPicPr>
        <p:blipFill/>
        <p:spPr>
          <a:xfrm>
            <a:off x="393700" y="4762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13" name="Shape 613"/>
          <p:cNvSpPr txBox="1"/>
          <p:nvPr/>
        </p:nvSpPr>
        <p:spPr>
          <a:xfrm>
            <a:off x="2341561" y="630237"/>
            <a:ext cx="513397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Shape 614"/>
          <p:cNvPicPr preferRelativeResize="0"/>
          <p:nvPr/>
        </p:nvPicPr>
        <p:blipFill/>
        <p:spPr>
          <a:xfrm>
            <a:off x="2555875" y="625475"/>
            <a:ext cx="3990975" cy="52308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Shape 620"/>
          <p:cNvGrpSpPr/>
          <p:nvPr/>
        </p:nvGrpSpPr>
        <p:grpSpPr>
          <a:xfrm>
            <a:off x="2041525" y="377825"/>
            <a:ext cx="5730875" cy="993774"/>
            <a:chOff x="2041525" y="377825"/>
            <a:chExt cx="5730875" cy="993774"/>
          </a:xfrm>
        </p:grpSpPr>
        <p:pic>
          <p:nvPicPr>
            <p:cNvPr id="621" name="Shape 621"/>
            <p:cNvPicPr preferRelativeResize="0"/>
            <p:nvPr/>
          </p:nvPicPr>
          <p:blipFill/>
          <p:spPr>
            <a:xfrm>
              <a:off x="2041525" y="377825"/>
              <a:ext cx="5730875" cy="993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22" name="Shape 622"/>
            <p:cNvSpPr txBox="1"/>
            <p:nvPr/>
          </p:nvSpPr>
          <p:spPr>
            <a:xfrm>
              <a:off x="2141536" y="450850"/>
              <a:ext cx="5534024" cy="795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3" name="Shape 623"/>
          <p:cNvPicPr preferRelativeResize="0"/>
          <p:nvPr/>
        </p:nvPicPr>
        <p:blipFill/>
        <p:spPr>
          <a:xfrm>
            <a:off x="393700" y="476250"/>
            <a:ext cx="793749" cy="10096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24" name="Shape 624"/>
          <p:cNvSpPr/>
          <p:nvPr/>
        </p:nvSpPr>
        <p:spPr>
          <a:xfrm>
            <a:off x="2341561" y="457200"/>
            <a:ext cx="5132386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Impacto sobre los objetivos de macroproceso,  estratégicos y/o Calidad 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07950" y="1550987"/>
            <a:ext cx="8642349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.Consolidar una oferta académica pertinente y de alta calidad, mediante el aseguramiento de los procesos académicos, de investigación y extensión, para garantizar la formación desde el ser, el saber y el hacer.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Posicionar la investigación y la innovación pertinente como referente institucional, a través de grupos y programas de investigación consolidados, fortaleciendo su impacto en la transformación de la sociedad desde lo humano, lo económico, lo industrial, lo ambiental, lo cultural y lo político.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Fortalecer los procesos de extensión para satisfacer las exigencias y necesidades del entorno, aportando a la solución de problemáticas del desarrollo social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Fortalecer la gestión universitaria y el mejoramiento continuo, a través de la innovación y la creatividad para alcanzar y sostener la acreditación institucional.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Asegurar un enfoque humano multidimensional en todos los procesos de bienestar, mediante su transversalización, para consolidar la formación integral y el mejoramiento del clima organizacional.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Generar impacto social mediante la participación activa de los egresados en la región y el país, para el mejoramiento de su posicionamiento en el entorno.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Articular los procesos académicos, de investigación, extensión y de cultura, mediante convenios y redes a nivel mundial, con el fin de visibilizar la Universidad en el entorno internacional.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Contribuir en la construcción de una sociedad sostenible y resiliente, educando para la paz en el posconflicto con sensibilidad estética y ambiental; así mismo con la cultura, la formación académica y científica para tener un papel protagónico e influyente en la sociedad.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Shape 631"/>
          <p:cNvGrpSpPr/>
          <p:nvPr/>
        </p:nvGrpSpPr>
        <p:grpSpPr>
          <a:xfrm>
            <a:off x="2041525" y="377825"/>
            <a:ext cx="5730875" cy="1116012"/>
            <a:chOff x="2041525" y="377825"/>
            <a:chExt cx="5730875" cy="1116012"/>
          </a:xfrm>
        </p:grpSpPr>
        <p:pic>
          <p:nvPicPr>
            <p:cNvPr id="632" name="Shape 632"/>
            <p:cNvPicPr preferRelativeResize="0"/>
            <p:nvPr/>
          </p:nvPicPr>
          <p:blipFill/>
          <p:spPr>
            <a:xfrm>
              <a:off x="2041525" y="377825"/>
              <a:ext cx="5730875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33" name="Shape 633"/>
            <p:cNvSpPr txBox="1"/>
            <p:nvPr/>
          </p:nvSpPr>
          <p:spPr>
            <a:xfrm>
              <a:off x="2146300" y="457200"/>
              <a:ext cx="5522911" cy="90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4" name="Shape 634"/>
          <p:cNvPicPr preferRelativeResize="0"/>
          <p:nvPr/>
        </p:nvPicPr>
        <p:blipFill/>
        <p:spPr>
          <a:xfrm>
            <a:off x="425450" y="3365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35" name="Shape 635"/>
          <p:cNvSpPr/>
          <p:nvPr/>
        </p:nvSpPr>
        <p:spPr>
          <a:xfrm>
            <a:off x="2341561" y="628650"/>
            <a:ext cx="5132386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Agentes Generadores 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393700" y="1844675"/>
            <a:ext cx="2663824" cy="14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Instalaciones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Entorno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</a:t>
            </a:r>
          </a:p>
        </p:txBody>
      </p:sp>
      <p:pic>
        <p:nvPicPr>
          <p:cNvPr id="637" name="Shape 637"/>
          <p:cNvPicPr preferRelativeResize="0"/>
          <p:nvPr/>
        </p:nvPicPr>
        <p:blipFill/>
        <p:spPr>
          <a:xfrm>
            <a:off x="4259262" y="1506537"/>
            <a:ext cx="2590800" cy="1676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/>
        <p:spPr>
          <a:xfrm>
            <a:off x="4170362" y="3182936"/>
            <a:ext cx="2770187" cy="18938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536" y="1498600"/>
            <a:ext cx="2393950" cy="25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/>
        <p:spPr>
          <a:xfrm>
            <a:off x="782637" y="4068762"/>
            <a:ext cx="3405187" cy="224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/>
        <p:spPr>
          <a:xfrm>
            <a:off x="3367087" y="4991100"/>
            <a:ext cx="3082924" cy="160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/>
        <p:spPr>
          <a:xfrm>
            <a:off x="6427787" y="5076825"/>
            <a:ext cx="2716211" cy="9413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/>
        <p:spPr>
          <a:xfrm>
            <a:off x="6850061" y="3443287"/>
            <a:ext cx="2393950" cy="16573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/>
        <p:spPr>
          <a:xfrm>
            <a:off x="273050" y="3224211"/>
            <a:ext cx="1506537" cy="1047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/>
        <p:spPr>
          <a:xfrm>
            <a:off x="7019925" y="1568450"/>
            <a:ext cx="1743075" cy="1762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Shape 651"/>
          <p:cNvGrpSpPr/>
          <p:nvPr/>
        </p:nvGrpSpPr>
        <p:grpSpPr>
          <a:xfrm>
            <a:off x="2041525" y="377825"/>
            <a:ext cx="5730875" cy="1116012"/>
            <a:chOff x="2041525" y="377825"/>
            <a:chExt cx="5730875" cy="1116012"/>
          </a:xfrm>
        </p:grpSpPr>
        <p:pic>
          <p:nvPicPr>
            <p:cNvPr id="652" name="Shape 652"/>
            <p:cNvPicPr preferRelativeResize="0"/>
            <p:nvPr/>
          </p:nvPicPr>
          <p:blipFill/>
          <p:spPr>
            <a:xfrm>
              <a:off x="2041525" y="377825"/>
              <a:ext cx="5730875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53" name="Shape 653"/>
            <p:cNvSpPr txBox="1"/>
            <p:nvPr/>
          </p:nvSpPr>
          <p:spPr>
            <a:xfrm>
              <a:off x="2146300" y="457200"/>
              <a:ext cx="5522911" cy="906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4" name="Shape 654"/>
          <p:cNvPicPr preferRelativeResize="0"/>
          <p:nvPr/>
        </p:nvPicPr>
        <p:blipFill/>
        <p:spPr>
          <a:xfrm>
            <a:off x="425450" y="336550"/>
            <a:ext cx="963612" cy="1225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2341561" y="628650"/>
            <a:ext cx="5132386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Descripción del Riesgo  </a:t>
            </a:r>
          </a:p>
        </p:txBody>
      </p:sp>
      <p:sp>
        <p:nvSpPr>
          <p:cNvPr id="656" name="Shape 656"/>
          <p:cNvSpPr/>
          <p:nvPr/>
        </p:nvSpPr>
        <p:spPr>
          <a:xfrm>
            <a:off x="109536" y="1408112"/>
            <a:ext cx="8742362" cy="227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es-ES" sz="5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Causas</a:t>
            </a:r>
            <a:r>
              <a:rPr b="1" i="0" lang="es-ES" sz="5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+ Riesgos + </a:t>
            </a:r>
            <a:r>
              <a:rPr b="1" i="0" lang="es-E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Efectos</a:t>
            </a:r>
            <a:r>
              <a:rPr b="1" i="0" lang="es-ES" sz="5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b="1" i="0" lang="es-ES" sz="5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Descripción 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788987" y="3371850"/>
            <a:ext cx="823912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Debido a  desastres,  manejos inadecuados del acervo documental, alteración de condiciones medioambientales, presencia de polvo, ingreso de animales y plagas a las instalaciones del archivo , proliferación de agentes bióticos y Fallas técnicas en las herramientas tecnológicas para la administración de la información </a:t>
            </a:r>
            <a:r>
              <a:rPr b="1" i="0" lang="es-ES" sz="18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pueden ocurrir un riesgo de pérdidas o deterioro de los documentos</a:t>
            </a:r>
            <a:r>
              <a:rPr b="1" i="0" lang="es-ES" sz="1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 que conllevaría a la Pérdida de la memoria institucional, procesos disciplinarios internos e Investigaciones a cargo de los entes de control estatales, reprocesos , pérdidas económicas y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enfermedades ocupacionales</a:t>
            </a:r>
          </a:p>
        </p:txBody>
      </p:sp>
      <p:cxnSp>
        <p:nvCxnSpPr>
          <p:cNvPr id="658" name="Shape 658"/>
          <p:cNvCxnSpPr/>
          <p:nvPr/>
        </p:nvCxnSpPr>
        <p:spPr>
          <a:xfrm>
            <a:off x="425450" y="3333750"/>
            <a:ext cx="83232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Shape 664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665" name="Shape 665"/>
          <p:cNvGrpSpPr/>
          <p:nvPr/>
        </p:nvGrpSpPr>
        <p:grpSpPr>
          <a:xfrm>
            <a:off x="2286000" y="493712"/>
            <a:ext cx="4516436" cy="804861"/>
            <a:chOff x="2286000" y="493712"/>
            <a:chExt cx="4516436" cy="804861"/>
          </a:xfrm>
        </p:grpSpPr>
        <p:pic>
          <p:nvPicPr>
            <p:cNvPr id="666" name="Shape 666"/>
            <p:cNvPicPr preferRelativeResize="0"/>
            <p:nvPr/>
          </p:nvPicPr>
          <p:blipFill/>
          <p:spPr>
            <a:xfrm>
              <a:off x="2286000" y="493712"/>
              <a:ext cx="4516436" cy="8048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67" name="Shape 667"/>
            <p:cNvSpPr txBox="1"/>
            <p:nvPr/>
          </p:nvSpPr>
          <p:spPr>
            <a:xfrm>
              <a:off x="2371725" y="555625"/>
              <a:ext cx="4344986" cy="582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Clases de Riesgos </a:t>
              </a:r>
            </a:p>
          </p:txBody>
        </p:sp>
      </p:grpSp>
      <p:sp>
        <p:nvSpPr>
          <p:cNvPr id="668" name="Shape 668"/>
          <p:cNvSpPr txBox="1"/>
          <p:nvPr/>
        </p:nvSpPr>
        <p:spPr>
          <a:xfrm>
            <a:off x="254000" y="1916111"/>
            <a:ext cx="8496299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 Estratégico: 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asocia con la forma en que se administra la Entidad. El manejo del riesgo estratégico se enfoca a asuntos globales relacionados con la misión y el cumplimiento de los objetivos estratégicos, la clara definición de políticas, diseño y conceptualización de la entidad por parte de la alta gerencia.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 de Imagen: 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 relacionados con la percepción y la confianza por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de la ciudadanía hacia la institución.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 Operativos: 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Comprenden riesgos provenientes del funcionamiento y operatividad de los sistemas de información institucional, de la definición de los procesos, de la estructura de la entidad, de la articulación entre dependencias.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Shape 674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675" name="Shape 675"/>
          <p:cNvGrpSpPr/>
          <p:nvPr/>
        </p:nvGrpSpPr>
        <p:grpSpPr>
          <a:xfrm>
            <a:off x="2286000" y="493712"/>
            <a:ext cx="4516436" cy="804861"/>
            <a:chOff x="2286000" y="493712"/>
            <a:chExt cx="4516436" cy="804861"/>
          </a:xfrm>
        </p:grpSpPr>
        <p:pic>
          <p:nvPicPr>
            <p:cNvPr id="676" name="Shape 676"/>
            <p:cNvPicPr preferRelativeResize="0"/>
            <p:nvPr/>
          </p:nvPicPr>
          <p:blipFill/>
          <p:spPr>
            <a:xfrm>
              <a:off x="2286000" y="493712"/>
              <a:ext cx="4516436" cy="8048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77" name="Shape 677"/>
            <p:cNvSpPr txBox="1"/>
            <p:nvPr/>
          </p:nvSpPr>
          <p:spPr>
            <a:xfrm>
              <a:off x="2371725" y="555625"/>
              <a:ext cx="4344986" cy="582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Clases de Riesgos </a:t>
              </a:r>
            </a:p>
          </p:txBody>
        </p:sp>
      </p:grpSp>
      <p:sp>
        <p:nvSpPr>
          <p:cNvPr id="678" name="Shape 678"/>
          <p:cNvSpPr txBox="1"/>
          <p:nvPr/>
        </p:nvSpPr>
        <p:spPr>
          <a:xfrm>
            <a:off x="419100" y="1844675"/>
            <a:ext cx="8250236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 Financieros: 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relacionan con el manejo de los recursos de la entidad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incluyen: la ejecución presupuestal, la elaboración de los estados financieros,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pagos, manejos de excedentes de tesorería y el manejo sobre los bienes.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 de Cumplimiento: 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asocian con la capacidad de la entidad para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 con los requisitos legales, contractuales, de ética pública y en general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su compromiso ante la comunidad.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 de Tecnología:</a:t>
            </a: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Están relacionados con la capacidad tecnológica de la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 para satisfacer sus necesidades actuales y futuras y el cumplimiento 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misión.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Shape 684"/>
          <p:cNvPicPr preferRelativeResize="0"/>
          <p:nvPr/>
        </p:nvPicPr>
        <p:blipFill/>
        <p:spPr>
          <a:xfrm>
            <a:off x="611187" y="282575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685" name="Shape 685"/>
          <p:cNvGrpSpPr/>
          <p:nvPr/>
        </p:nvGrpSpPr>
        <p:grpSpPr>
          <a:xfrm>
            <a:off x="2286000" y="493712"/>
            <a:ext cx="4516436" cy="804861"/>
            <a:chOff x="2286000" y="493712"/>
            <a:chExt cx="4516436" cy="804861"/>
          </a:xfrm>
        </p:grpSpPr>
        <p:pic>
          <p:nvPicPr>
            <p:cNvPr id="686" name="Shape 686"/>
            <p:cNvPicPr preferRelativeResize="0"/>
            <p:nvPr/>
          </p:nvPicPr>
          <p:blipFill/>
          <p:spPr>
            <a:xfrm>
              <a:off x="2286000" y="493712"/>
              <a:ext cx="4516436" cy="8048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87" name="Shape 687"/>
            <p:cNvSpPr txBox="1"/>
            <p:nvPr/>
          </p:nvSpPr>
          <p:spPr>
            <a:xfrm>
              <a:off x="2371725" y="555625"/>
              <a:ext cx="4344986" cy="582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</a:t>
              </a:r>
            </a:p>
          </p:txBody>
        </p:sp>
      </p:grpSp>
      <p:pic>
        <p:nvPicPr>
          <p:cNvPr id="688" name="Shape 688"/>
          <p:cNvPicPr preferRelativeResize="0"/>
          <p:nvPr/>
        </p:nvPicPr>
        <p:blipFill/>
        <p:spPr>
          <a:xfrm>
            <a:off x="481012" y="1430337"/>
            <a:ext cx="8029575" cy="4591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4" name="Shape 694"/>
          <p:cNvPicPr preferRelativeResize="0"/>
          <p:nvPr/>
        </p:nvPicPr>
        <p:blipFill/>
        <p:spPr>
          <a:xfrm>
            <a:off x="177800" y="373062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95" name="Shape 695"/>
          <p:cNvPicPr preferRelativeResize="0"/>
          <p:nvPr/>
        </p:nvPicPr>
        <p:blipFill/>
        <p:spPr>
          <a:xfrm>
            <a:off x="1476375" y="563562"/>
            <a:ext cx="6053137" cy="53863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/>
        </p:nvSpPr>
        <p:spPr>
          <a:xfrm>
            <a:off x="250825" y="741362"/>
            <a:ext cx="8066087" cy="60324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Shape 701"/>
          <p:cNvGrpSpPr/>
          <p:nvPr/>
        </p:nvGrpSpPr>
        <p:grpSpPr>
          <a:xfrm>
            <a:off x="1925636" y="877887"/>
            <a:ext cx="5730875" cy="706436"/>
            <a:chOff x="1925636" y="877887"/>
            <a:chExt cx="5730875" cy="706436"/>
          </a:xfrm>
        </p:grpSpPr>
        <p:pic>
          <p:nvPicPr>
            <p:cNvPr id="702" name="Shape 702"/>
            <p:cNvPicPr preferRelativeResize="0"/>
            <p:nvPr/>
          </p:nvPicPr>
          <p:blipFill/>
          <p:spPr>
            <a:xfrm>
              <a:off x="1925636" y="877887"/>
              <a:ext cx="5730875" cy="706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03" name="Shape 703"/>
            <p:cNvSpPr txBox="1"/>
            <p:nvPr/>
          </p:nvSpPr>
          <p:spPr>
            <a:xfrm>
              <a:off x="2008186" y="936625"/>
              <a:ext cx="5564187" cy="515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CONTEXTO ESTRATEGICO </a:t>
              </a:r>
            </a:p>
          </p:txBody>
        </p:sp>
      </p:grpSp>
      <p:pic>
        <p:nvPicPr>
          <p:cNvPr id="704" name="Shape 704"/>
          <p:cNvPicPr preferRelativeResize="0"/>
          <p:nvPr/>
        </p:nvPicPr>
        <p:blipFill/>
        <p:spPr>
          <a:xfrm>
            <a:off x="2987675" y="2133600"/>
            <a:ext cx="3686174" cy="34972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250825" y="620712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2030411" y="225425"/>
            <a:ext cx="5340350" cy="1279525"/>
            <a:chOff x="2030411" y="225425"/>
            <a:chExt cx="5340350" cy="1279525"/>
          </a:xfrm>
        </p:grpSpPr>
        <p:pic>
          <p:nvPicPr>
            <p:cNvPr id="375" name="Shape 375"/>
            <p:cNvPicPr preferRelativeResize="0"/>
            <p:nvPr/>
          </p:nvPicPr>
          <p:blipFill/>
          <p:spPr>
            <a:xfrm>
              <a:off x="2030411" y="225425"/>
              <a:ext cx="5340350" cy="127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76" name="Shape 376"/>
            <p:cNvSpPr txBox="1"/>
            <p:nvPr/>
          </p:nvSpPr>
          <p:spPr>
            <a:xfrm>
              <a:off x="2124075" y="374650"/>
              <a:ext cx="5149849" cy="77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OBJETIVO </a:t>
              </a:r>
            </a:p>
          </p:txBody>
        </p:sp>
      </p:grpSp>
      <p:sp>
        <p:nvSpPr>
          <p:cNvPr id="377" name="Shape 377"/>
          <p:cNvSpPr/>
          <p:nvPr/>
        </p:nvSpPr>
        <p:spPr>
          <a:xfrm>
            <a:off x="539750" y="1485900"/>
            <a:ext cx="8135936" cy="2166936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Socializar Experiencia Exitosa , mediante la utilización de una  metodología rigurosa y confiable para  la identificación, seguimiento y control de los riesgos, mediante la implementación de acciones preventivas y correctivas con el fin de mitigar los eventos que podrían afectar el cumplimiento de objetivos Estratégicos. </a:t>
            </a:r>
          </a:p>
        </p:txBody>
      </p:sp>
      <p:pic>
        <p:nvPicPr>
          <p:cNvPr id="378" name="Shape 378"/>
          <p:cNvPicPr preferRelativeResize="0"/>
          <p:nvPr/>
        </p:nvPicPr>
        <p:blipFill/>
        <p:spPr>
          <a:xfrm>
            <a:off x="4643437" y="3776662"/>
            <a:ext cx="3268661" cy="18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/>
        <p:spPr>
          <a:xfrm>
            <a:off x="1068387" y="5589587"/>
            <a:ext cx="1287462" cy="1092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/>
        <p:spPr>
          <a:xfrm>
            <a:off x="2881311" y="5694362"/>
            <a:ext cx="876300" cy="881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/>
        <p:spPr>
          <a:xfrm>
            <a:off x="1692275" y="3832225"/>
            <a:ext cx="2370137" cy="18081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382" name="Shape 382"/>
          <p:cNvGrpSpPr/>
          <p:nvPr/>
        </p:nvGrpSpPr>
        <p:grpSpPr>
          <a:xfrm>
            <a:off x="1292225" y="5426075"/>
            <a:ext cx="3170236" cy="384174"/>
            <a:chOff x="1292225" y="5426075"/>
            <a:chExt cx="3170236" cy="384174"/>
          </a:xfrm>
        </p:grpSpPr>
        <p:pic>
          <p:nvPicPr>
            <p:cNvPr id="383" name="Shape 383"/>
            <p:cNvPicPr preferRelativeResize="0"/>
            <p:nvPr/>
          </p:nvPicPr>
          <p:blipFill/>
          <p:spPr>
            <a:xfrm>
              <a:off x="1292225" y="5426075"/>
              <a:ext cx="3170236" cy="384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84" name="Shape 384"/>
            <p:cNvSpPr txBox="1"/>
            <p:nvPr/>
          </p:nvSpPr>
          <p:spPr>
            <a:xfrm>
              <a:off x="1354137" y="5519737"/>
              <a:ext cx="3046411" cy="111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Equipo SIG ( Sistema Integrado de Gestión)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206375" y="908050"/>
            <a:ext cx="7993062" cy="5775324"/>
          </a:xfrm>
          <a:prstGeom prst="ellipse">
            <a:avLst/>
          </a:prstGeom>
          <a:solidFill>
            <a:srgbClr val="C6D9F1"/>
          </a:solidFill>
          <a:ln cap="flat" cmpd="sng" w="25400">
            <a:solidFill>
              <a:srgbClr val="C6D9F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Shape 711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12" name="Shape 712"/>
          <p:cNvGrpSpPr/>
          <p:nvPr/>
        </p:nvGrpSpPr>
        <p:grpSpPr>
          <a:xfrm>
            <a:off x="2054225" y="212725"/>
            <a:ext cx="4730750" cy="1116012"/>
            <a:chOff x="2054225" y="212725"/>
            <a:chExt cx="4730750" cy="1116012"/>
          </a:xfrm>
        </p:grpSpPr>
        <p:pic>
          <p:nvPicPr>
            <p:cNvPr id="713" name="Shape 713"/>
            <p:cNvPicPr preferRelativeResize="0"/>
            <p:nvPr/>
          </p:nvPicPr>
          <p:blipFill/>
          <p:spPr>
            <a:xfrm>
              <a:off x="2054225" y="212725"/>
              <a:ext cx="4730750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14" name="Shape 714"/>
            <p:cNvSpPr txBox="1"/>
            <p:nvPr/>
          </p:nvSpPr>
          <p:spPr>
            <a:xfrm>
              <a:off x="2149475" y="304800"/>
              <a:ext cx="4540249" cy="77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sp>
        <p:nvSpPr>
          <p:cNvPr id="715" name="Shape 715"/>
          <p:cNvSpPr/>
          <p:nvPr/>
        </p:nvSpPr>
        <p:spPr>
          <a:xfrm>
            <a:off x="6838950" y="1628775"/>
            <a:ext cx="2154236" cy="863599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Contexto Estratégico </a:t>
            </a:r>
          </a:p>
        </p:txBody>
      </p:sp>
      <p:pic>
        <p:nvPicPr>
          <p:cNvPr id="716" name="Shape 716"/>
          <p:cNvPicPr preferRelativeResize="0"/>
          <p:nvPr/>
        </p:nvPicPr>
        <p:blipFill/>
        <p:spPr>
          <a:xfrm>
            <a:off x="2027236" y="1311275"/>
            <a:ext cx="4705349" cy="514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7" name="Shape 717"/>
          <p:cNvSpPr/>
          <p:nvPr/>
        </p:nvSpPr>
        <p:spPr>
          <a:xfrm>
            <a:off x="947737" y="3527425"/>
            <a:ext cx="503236" cy="358775"/>
          </a:xfrm>
          <a:prstGeom prst="leftArrow">
            <a:avLst>
              <a:gd fmla="val 7700" name="adj1"/>
              <a:gd fmla="val 50000" name="adj2"/>
            </a:avLst>
          </a:prstGeom>
          <a:solidFill>
            <a:srgbClr val="E46C0A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8259761" y="2901950"/>
            <a:ext cx="504824" cy="360362"/>
          </a:xfrm>
          <a:prstGeom prst="leftArrow">
            <a:avLst>
              <a:gd fmla="val 7709" name="adj1"/>
              <a:gd fmla="val 50000" name="adj2"/>
            </a:avLst>
          </a:prstGeom>
          <a:solidFill>
            <a:srgbClr val="E46C0A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206375" y="3516312"/>
            <a:ext cx="503236" cy="366711"/>
          </a:xfrm>
          <a:prstGeom prst="rightArrow">
            <a:avLst>
              <a:gd fmla="val 13730" name="adj1"/>
              <a:gd fmla="val 50000" name="adj2"/>
            </a:avLst>
          </a:prstGeom>
          <a:solidFill>
            <a:srgbClr val="E46C0A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7380286" y="2895600"/>
            <a:ext cx="504824" cy="366711"/>
          </a:xfrm>
          <a:prstGeom prst="rightArrow">
            <a:avLst>
              <a:gd fmla="val 13755" name="adj1"/>
              <a:gd fmla="val 50000" name="adj2"/>
            </a:avLst>
          </a:prstGeom>
          <a:solidFill>
            <a:srgbClr val="E46C0A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7242175" y="3432175"/>
            <a:ext cx="1751012" cy="865187"/>
          </a:xfrm>
          <a:prstGeom prst="roundRect">
            <a:avLst>
              <a:gd fmla="val 16667" name="adj"/>
            </a:avLst>
          </a:prstGeom>
          <a:solidFill>
            <a:srgbClr val="E46C0A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Factores internos y externos </a:t>
            </a:r>
          </a:p>
        </p:txBody>
      </p:sp>
      <p:sp>
        <p:nvSpPr>
          <p:cNvPr id="722" name="Shape 722"/>
          <p:cNvSpPr/>
          <p:nvPr/>
        </p:nvSpPr>
        <p:spPr>
          <a:xfrm>
            <a:off x="82550" y="4005262"/>
            <a:ext cx="1751012" cy="865187"/>
          </a:xfrm>
          <a:prstGeom prst="roundRect">
            <a:avLst>
              <a:gd fmla="val 16667" name="adj"/>
            </a:avLst>
          </a:prstGeom>
          <a:solidFill>
            <a:srgbClr val="E46C0A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Factores internos y externos </a:t>
            </a:r>
          </a:p>
        </p:txBody>
      </p:sp>
      <p:sp>
        <p:nvSpPr>
          <p:cNvPr id="723" name="Shape 723"/>
          <p:cNvSpPr/>
          <p:nvPr/>
        </p:nvSpPr>
        <p:spPr>
          <a:xfrm>
            <a:off x="7281861" y="4437062"/>
            <a:ext cx="1711324" cy="1416049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Factores externos :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Económicos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Sociales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Políticos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Tecnológicos </a:t>
            </a:r>
          </a:p>
        </p:txBody>
      </p:sp>
      <p:sp>
        <p:nvSpPr>
          <p:cNvPr id="724" name="Shape 724"/>
          <p:cNvSpPr/>
          <p:nvPr/>
        </p:nvSpPr>
        <p:spPr>
          <a:xfrm>
            <a:off x="117475" y="1846261"/>
            <a:ext cx="1943100" cy="1416049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Factores internos :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Capacidad: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Directiva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Talento humano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Tecnológica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financiera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3314700" y="5516562"/>
            <a:ext cx="393700" cy="34925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755650" y="969962"/>
            <a:ext cx="7488236" cy="5745161"/>
          </a:xfrm>
          <a:prstGeom prst="ellipse">
            <a:avLst/>
          </a:prstGeom>
          <a:solidFill>
            <a:srgbClr val="C6D9F1"/>
          </a:solidFill>
          <a:ln cap="flat" cmpd="sng" w="25400">
            <a:solidFill>
              <a:srgbClr val="C6D9F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Shape 732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33" name="Shape 733"/>
          <p:cNvGrpSpPr/>
          <p:nvPr/>
        </p:nvGrpSpPr>
        <p:grpSpPr>
          <a:xfrm>
            <a:off x="2157411" y="261937"/>
            <a:ext cx="4737100" cy="1116012"/>
            <a:chOff x="2157411" y="261937"/>
            <a:chExt cx="4737100" cy="1116012"/>
          </a:xfrm>
        </p:grpSpPr>
        <p:pic>
          <p:nvPicPr>
            <p:cNvPr id="734" name="Shape 734"/>
            <p:cNvPicPr preferRelativeResize="0"/>
            <p:nvPr/>
          </p:nvPicPr>
          <p:blipFill/>
          <p:spPr>
            <a:xfrm>
              <a:off x="2157411" y="261937"/>
              <a:ext cx="4737100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35" name="Shape 735"/>
            <p:cNvSpPr txBox="1"/>
            <p:nvPr/>
          </p:nvSpPr>
          <p:spPr>
            <a:xfrm>
              <a:off x="2257425" y="358775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sp>
        <p:nvSpPr>
          <p:cNvPr id="736" name="Shape 736"/>
          <p:cNvSpPr/>
          <p:nvPr/>
        </p:nvSpPr>
        <p:spPr>
          <a:xfrm>
            <a:off x="1674811" y="1401762"/>
            <a:ext cx="5651499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Identificación del riesgo</a:t>
            </a:r>
          </a:p>
        </p:txBody>
      </p:sp>
      <p:sp>
        <p:nvSpPr>
          <p:cNvPr id="737" name="Shape 737"/>
          <p:cNvSpPr/>
          <p:nvPr/>
        </p:nvSpPr>
        <p:spPr>
          <a:xfrm>
            <a:off x="527050" y="2133600"/>
            <a:ext cx="5573711" cy="611187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 Qué puede suceder ?</a:t>
            </a:r>
          </a:p>
        </p:txBody>
      </p:sp>
      <p:sp>
        <p:nvSpPr>
          <p:cNvPr id="738" name="Shape 738"/>
          <p:cNvSpPr/>
          <p:nvPr/>
        </p:nvSpPr>
        <p:spPr>
          <a:xfrm>
            <a:off x="3059111" y="2852736"/>
            <a:ext cx="5575300" cy="612775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 Cómo puede suceder ?</a:t>
            </a:r>
          </a:p>
        </p:txBody>
      </p:sp>
      <p:pic>
        <p:nvPicPr>
          <p:cNvPr id="739" name="Shape 739"/>
          <p:cNvPicPr preferRelativeResize="0"/>
          <p:nvPr/>
        </p:nvPicPr>
        <p:blipFill/>
        <p:spPr>
          <a:xfrm>
            <a:off x="2139950" y="3663950"/>
            <a:ext cx="4903786" cy="307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40" name="Shape 740"/>
          <p:cNvGrpSpPr/>
          <p:nvPr/>
        </p:nvGrpSpPr>
        <p:grpSpPr>
          <a:xfrm>
            <a:off x="6772275" y="5078412"/>
            <a:ext cx="2408236" cy="914400"/>
            <a:chOff x="6772275" y="5078412"/>
            <a:chExt cx="2408236" cy="914400"/>
          </a:xfrm>
        </p:grpSpPr>
        <p:pic>
          <p:nvPicPr>
            <p:cNvPr id="741" name="Shape 741"/>
            <p:cNvPicPr preferRelativeResize="0"/>
            <p:nvPr/>
          </p:nvPicPr>
          <p:blipFill/>
          <p:spPr>
            <a:xfrm>
              <a:off x="6772275" y="5078412"/>
              <a:ext cx="2408236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42" name="Shape 742"/>
            <p:cNvSpPr txBox="1"/>
            <p:nvPr/>
          </p:nvSpPr>
          <p:spPr>
            <a:xfrm>
              <a:off x="6859586" y="5143500"/>
              <a:ext cx="2233612" cy="650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RIESGOS</a:t>
              </a: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43" name="Shape 743"/>
          <p:cNvGrpSpPr/>
          <p:nvPr/>
        </p:nvGrpSpPr>
        <p:grpSpPr>
          <a:xfrm>
            <a:off x="12700" y="5095875"/>
            <a:ext cx="2412999" cy="914400"/>
            <a:chOff x="12700" y="5095875"/>
            <a:chExt cx="2412999" cy="914400"/>
          </a:xfrm>
        </p:grpSpPr>
        <p:pic>
          <p:nvPicPr>
            <p:cNvPr id="744" name="Shape 744"/>
            <p:cNvPicPr preferRelativeResize="0"/>
            <p:nvPr/>
          </p:nvPicPr>
          <p:blipFill/>
          <p:spPr>
            <a:xfrm>
              <a:off x="12700" y="5095875"/>
              <a:ext cx="2412999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45" name="Shape 745"/>
            <p:cNvSpPr txBox="1"/>
            <p:nvPr/>
          </p:nvSpPr>
          <p:spPr>
            <a:xfrm>
              <a:off x="101600" y="5162550"/>
              <a:ext cx="2233612" cy="649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RIESGOS</a:t>
              </a: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746" name="Shape 746"/>
          <p:cNvSpPr/>
          <p:nvPr/>
        </p:nvSpPr>
        <p:spPr>
          <a:xfrm>
            <a:off x="5818187" y="5865812"/>
            <a:ext cx="2435224" cy="5873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40341" y="55015"/>
                  <a:pt x="80682" y="110030"/>
                  <a:pt x="100682" y="119199"/>
                </a:cubicBezTo>
                <a:cubicBezTo>
                  <a:pt x="120682" y="128368"/>
                  <a:pt x="116195" y="55779"/>
                  <a:pt x="120000" y="55015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949325" y="5878512"/>
            <a:ext cx="2625724" cy="430212"/>
          </a:xfrm>
          <a:custGeom>
            <a:pathLst>
              <a:path extrusionOk="0" h="120000" w="120000">
                <a:moveTo>
                  <a:pt x="120000" y="0"/>
                </a:moveTo>
                <a:cubicBezTo>
                  <a:pt x="91085" y="55423"/>
                  <a:pt x="62171" y="110846"/>
                  <a:pt x="43438" y="119212"/>
                </a:cubicBezTo>
                <a:cubicBezTo>
                  <a:pt x="24705" y="127578"/>
                  <a:pt x="14841" y="66926"/>
                  <a:pt x="7601" y="50194"/>
                </a:cubicBezTo>
                <a:cubicBezTo>
                  <a:pt x="361" y="33463"/>
                  <a:pt x="271" y="19868"/>
                  <a:pt x="0" y="18823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5076825" y="5445125"/>
            <a:ext cx="2665411" cy="1211261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27433" y="53388"/>
                  <a:pt x="54867" y="106777"/>
                  <a:pt x="74867" y="118311"/>
                </a:cubicBezTo>
                <a:cubicBezTo>
                  <a:pt x="94867" y="129844"/>
                  <a:pt x="112300" y="78874"/>
                  <a:pt x="120000" y="69200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676275" y="5414962"/>
            <a:ext cx="3611561" cy="1443037"/>
          </a:xfrm>
          <a:custGeom>
            <a:pathLst>
              <a:path extrusionOk="0" h="120000" w="120000">
                <a:moveTo>
                  <a:pt x="120000" y="0"/>
                </a:moveTo>
                <a:cubicBezTo>
                  <a:pt x="93678" y="54492"/>
                  <a:pt x="67357" y="108985"/>
                  <a:pt x="47357" y="118893"/>
                </a:cubicBezTo>
                <a:cubicBezTo>
                  <a:pt x="27357" y="128801"/>
                  <a:pt x="7826" y="69171"/>
                  <a:pt x="0" y="59446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966787" y="4338637"/>
            <a:ext cx="503236" cy="401637"/>
          </a:xfrm>
          <a:prstGeom prst="up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7583486" y="4340225"/>
            <a:ext cx="503236" cy="401637"/>
          </a:xfrm>
          <a:prstGeom prst="up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4678362" y="6127750"/>
            <a:ext cx="2554286" cy="623887"/>
          </a:xfrm>
          <a:custGeom>
            <a:pathLst>
              <a:path extrusionOk="0" h="120000" w="120000">
                <a:moveTo>
                  <a:pt x="0" y="93536"/>
                </a:moveTo>
                <a:cubicBezTo>
                  <a:pt x="29348" y="111597"/>
                  <a:pt x="58697" y="129658"/>
                  <a:pt x="78697" y="114069"/>
                </a:cubicBezTo>
                <a:cubicBezTo>
                  <a:pt x="98697" y="98479"/>
                  <a:pt x="109348" y="49239"/>
                  <a:pt x="120000" y="0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Shape 753"/>
          <p:cNvSpPr/>
          <p:nvPr/>
        </p:nvSpPr>
        <p:spPr>
          <a:xfrm>
            <a:off x="1746250" y="5997575"/>
            <a:ext cx="2125662" cy="747711"/>
          </a:xfrm>
          <a:custGeom>
            <a:pathLst>
              <a:path extrusionOk="0" h="120000" w="120000">
                <a:moveTo>
                  <a:pt x="120000" y="0"/>
                </a:moveTo>
                <a:cubicBezTo>
                  <a:pt x="102178" y="58345"/>
                  <a:pt x="84357" y="116691"/>
                  <a:pt x="64357" y="119862"/>
                </a:cubicBezTo>
                <a:cubicBezTo>
                  <a:pt x="44357" y="123032"/>
                  <a:pt x="22178" y="71029"/>
                  <a:pt x="0" y="19025"/>
                </a:cubicBezTo>
              </a:path>
            </a:pathLst>
          </a:custGeom>
          <a:noFill/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Shape 759"/>
          <p:cNvPicPr preferRelativeResize="0"/>
          <p:nvPr/>
        </p:nvPicPr>
        <p:blipFill/>
        <p:spPr>
          <a:xfrm>
            <a:off x="409575" y="193675"/>
            <a:ext cx="727074" cy="9255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60" name="Shape 760"/>
          <p:cNvGrpSpPr/>
          <p:nvPr/>
        </p:nvGrpSpPr>
        <p:grpSpPr>
          <a:xfrm>
            <a:off x="2286000" y="182561"/>
            <a:ext cx="4730750" cy="1116012"/>
            <a:chOff x="2286000" y="182561"/>
            <a:chExt cx="4730750" cy="1116012"/>
          </a:xfrm>
        </p:grpSpPr>
        <p:pic>
          <p:nvPicPr>
            <p:cNvPr id="761" name="Shape 761"/>
            <p:cNvPicPr preferRelativeResize="0"/>
            <p:nvPr/>
          </p:nvPicPr>
          <p:blipFill/>
          <p:spPr>
            <a:xfrm>
              <a:off x="2286000" y="182561"/>
              <a:ext cx="4730750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62" name="Shape 762"/>
            <p:cNvSpPr txBox="1"/>
            <p:nvPr/>
          </p:nvSpPr>
          <p:spPr>
            <a:xfrm>
              <a:off x="2381250" y="279400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pic>
        <p:nvPicPr>
          <p:cNvPr id="763" name="Shape 763"/>
          <p:cNvPicPr preferRelativeResize="0"/>
          <p:nvPr/>
        </p:nvPicPr>
        <p:blipFill/>
        <p:spPr>
          <a:xfrm>
            <a:off x="900112" y="1341437"/>
            <a:ext cx="7926386" cy="52927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64" name="Shape 764"/>
          <p:cNvSpPr/>
          <p:nvPr/>
        </p:nvSpPr>
        <p:spPr>
          <a:xfrm>
            <a:off x="195261" y="3457575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Shape 770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71" name="Shape 771"/>
          <p:cNvGrpSpPr/>
          <p:nvPr/>
        </p:nvGrpSpPr>
        <p:grpSpPr>
          <a:xfrm>
            <a:off x="2157411" y="261937"/>
            <a:ext cx="4737100" cy="1116012"/>
            <a:chOff x="2157411" y="261937"/>
            <a:chExt cx="4737100" cy="1116012"/>
          </a:xfrm>
        </p:grpSpPr>
        <p:pic>
          <p:nvPicPr>
            <p:cNvPr id="772" name="Shape 772"/>
            <p:cNvPicPr preferRelativeResize="0"/>
            <p:nvPr/>
          </p:nvPicPr>
          <p:blipFill/>
          <p:spPr>
            <a:xfrm>
              <a:off x="2157411" y="261937"/>
              <a:ext cx="4737100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73" name="Shape 773"/>
            <p:cNvSpPr txBox="1"/>
            <p:nvPr/>
          </p:nvSpPr>
          <p:spPr>
            <a:xfrm>
              <a:off x="2257425" y="358775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graphicFrame>
        <p:nvGraphicFramePr>
          <p:cNvPr id="774" name="Shape 774"/>
          <p:cNvGraphicFramePr/>
          <p:nvPr/>
        </p:nvGraphicFramePr>
        <p:xfrm>
          <a:off x="1692275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874700"/>
                <a:gridCol w="560375"/>
                <a:gridCol w="644525"/>
                <a:gridCol w="1052500"/>
                <a:gridCol w="874700"/>
                <a:gridCol w="874700"/>
                <a:gridCol w="874700"/>
              </a:tblGrid>
              <a:tr h="152400">
                <a:tc gridSpan="5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IDENTIFICACIÓN DEL RIESGO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1A0C7"/>
                    </a:solidFill>
                  </a:tcPr>
                </a:tc>
                <a:tc rowSpan="2" hMerge="1"/>
                <a:tc rowSpan="2" hMerge="1"/>
                <a:tc rowSpan="2" hMerge="1"/>
                <a:tc rowSpan="2"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538DD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D8E4BC"/>
                    </a:solidFill>
                  </a:tcPr>
                </a:tc>
              </a:tr>
              <a:tr h="179375">
                <a:tc gridSpan="5" vMerge="1"/>
                <a:tc hMerge="1" vMerge="1"/>
                <a:tc hMerge="1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</a:tr>
              <a:tr h="768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AGENTE GENERADOR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CATEGORIA O CLASE DE RIESGO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EFECTOS (CONSECUENCIAS POTENCIALES 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OPORTUNIDAD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RIESGO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</a:tr>
              <a:tr h="2984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Personas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Materiales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Instalaciones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Entorno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Equipos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Disminución en recaudo de ingresos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Estratégico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Operativo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Financiero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Cumplimiento </a:t>
                      </a: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Tecnología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Debido a que la DIAN no está reconociendo la devolución del IVA en todas las compras asociadas a proyectos de extensión puede ocurrir una disminución del recaudo de ingresos previstos por este concepto, lo que conllevaría a un desequilibrio financiero del presupuesto.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Desequilibrio financiero del presupuesto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E4DFEC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INHERENTE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</a:tr>
              <a:tr h="1287450">
                <a:tc vMerge="1"/>
                <a:tc vMerge="1"/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E4DFEC"/>
                    </a:solidFill>
                  </a:tcPr>
                </a:tc>
                <a:tc vMerge="1"/>
              </a:tr>
              <a:tr h="376225">
                <a:tc vMerge="1"/>
                <a:tc vMerge="1"/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E4DFEC"/>
                    </a:solidFill>
                  </a:tcPr>
                </a:tc>
                <a:tc vMerge="1"/>
              </a:tr>
              <a:tr h="1436675">
                <a:tc vMerge="1"/>
                <a:tc vMerge="1"/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775" name="Shape 775"/>
          <p:cNvSpPr/>
          <p:nvPr/>
        </p:nvSpPr>
        <p:spPr>
          <a:xfrm>
            <a:off x="896937" y="3908425"/>
            <a:ext cx="428625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Shape 781"/>
          <p:cNvPicPr preferRelativeResize="0"/>
          <p:nvPr/>
        </p:nvPicPr>
        <p:blipFill/>
        <p:spPr>
          <a:xfrm>
            <a:off x="827087" y="206375"/>
            <a:ext cx="455612" cy="57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82" name="Shape 782"/>
          <p:cNvGrpSpPr/>
          <p:nvPr/>
        </p:nvGrpSpPr>
        <p:grpSpPr>
          <a:xfrm>
            <a:off x="2444750" y="176211"/>
            <a:ext cx="4730750" cy="641350"/>
            <a:chOff x="2444750" y="176211"/>
            <a:chExt cx="4730750" cy="641350"/>
          </a:xfrm>
        </p:grpSpPr>
        <p:pic>
          <p:nvPicPr>
            <p:cNvPr id="783" name="Shape 783"/>
            <p:cNvPicPr preferRelativeResize="0"/>
            <p:nvPr/>
          </p:nvPicPr>
          <p:blipFill/>
          <p:spPr>
            <a:xfrm>
              <a:off x="2444750" y="176211"/>
              <a:ext cx="4730750" cy="641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84" name="Shape 784"/>
            <p:cNvSpPr txBox="1"/>
            <p:nvPr/>
          </p:nvSpPr>
          <p:spPr>
            <a:xfrm>
              <a:off x="2522536" y="231775"/>
              <a:ext cx="4572000" cy="482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graphicFrame>
        <p:nvGraphicFramePr>
          <p:cNvPr id="785" name="Shape 785"/>
          <p:cNvGraphicFramePr/>
          <p:nvPr/>
        </p:nvGraphicFramePr>
        <p:xfrm>
          <a:off x="241300" y="407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695325"/>
                <a:gridCol w="744525"/>
                <a:gridCol w="700075"/>
                <a:gridCol w="720725"/>
                <a:gridCol w="546100"/>
                <a:gridCol w="825500"/>
              </a:tblGrid>
              <a:tr h="141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 hMerge="1"/>
                <a:tc hMerge="1"/>
                <a:tc hMerge="1"/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PROBABILIDAD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(INSIGNIFICANTE)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(MENOR)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(MODERADO)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(MAYOR)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(CATASTROFICO)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RARO (1)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</a:tr>
              <a:tr h="24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IMPROBABLE (2)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20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 (3)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19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PROBABLE (4)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44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CASI SEGURO (5)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6" name="Shape 786"/>
          <p:cNvGraphicFramePr/>
          <p:nvPr/>
        </p:nvGraphicFramePr>
        <p:xfrm>
          <a:off x="4572000" y="467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089025"/>
                <a:gridCol w="1166800"/>
                <a:gridCol w="2219325"/>
              </a:tblGrid>
              <a:tr h="182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EVALUACION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RESPUESTA A LOS RIESGOS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6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AZUL ( B)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riesgo baja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Asumir el riesgo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AMARILLO ( M)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riesgo moderada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Asumir el riesgo, reducir el riesgo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NARANJA ( A)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riesgo  alta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Reducir el riesgo, Evitar, Compartir o transferir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ROJO ( E)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riesgo extrema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Reducir el riesgo, Evitar, Compartir o transferir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7" name="Shape 787"/>
          <p:cNvGraphicFramePr/>
          <p:nvPr/>
        </p:nvGraphicFramePr>
        <p:xfrm>
          <a:off x="693737" y="1281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368300"/>
                <a:gridCol w="596900"/>
                <a:gridCol w="1846250"/>
                <a:gridCol w="681025"/>
                <a:gridCol w="368300"/>
                <a:gridCol w="1006475"/>
                <a:gridCol w="1749425"/>
                <a:gridCol w="909625"/>
                <a:gridCol w="703250"/>
              </a:tblGrid>
              <a:tr h="155575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ANÁLISIS DEL RIESGO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</a:tr>
              <a:tr h="1571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CALIFICACIÓN DE LA PROBABILIDAD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CALIFICACION DEL  IMPACTO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</a:tr>
              <a:tr h="6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IMPACTO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CLASIFICACION DEL IMPACTO</a:t>
                      </a:r>
                      <a:r>
                        <a:rPr b="1" i="0" lang="es-ES" sz="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(ir a la tabla Tipo_impacto ).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</a:tr>
              <a:tr h="1235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evento podría ocurrir en algún momento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menos de 1 vez en los últimos 2 años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el hecho llegara a presentarse, tendría altas consecuencias o efectos sobre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Confidencialidad de la información </a:t>
                      </a: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Credibilidad o imagen </a:t>
                      </a: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 </a:t>
                      </a: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Operativo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788" name="Shape 788"/>
          <p:cNvSpPr/>
          <p:nvPr/>
        </p:nvSpPr>
        <p:spPr>
          <a:xfrm>
            <a:off x="107950" y="2332036"/>
            <a:ext cx="428625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graphicFrame>
        <p:nvGraphicFramePr>
          <p:cNvPr id="789" name="Shape 789"/>
          <p:cNvGraphicFramePr/>
          <p:nvPr/>
        </p:nvGraphicFramePr>
        <p:xfrm>
          <a:off x="5583237" y="3598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2736850"/>
              </a:tblGrid>
              <a:tr h="51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400" u="none" cap="none" strike="noStrik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CALIFICACION DEL RIESGO (SEMAFORIZACION)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</a:tr>
              <a:tr h="56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E: Zona de riesgo Extrema: Reducir el riesgo, evitar , compartir y transferir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90" name="Shape 790"/>
          <p:cNvSpPr/>
          <p:nvPr/>
        </p:nvSpPr>
        <p:spPr>
          <a:xfrm>
            <a:off x="2268536" y="793750"/>
            <a:ext cx="5362575" cy="388936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Análisis del riesgo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Shape 796"/>
          <p:cNvPicPr preferRelativeResize="0"/>
          <p:nvPr/>
        </p:nvPicPr>
        <p:blipFill/>
        <p:spPr>
          <a:xfrm>
            <a:off x="827087" y="206375"/>
            <a:ext cx="455612" cy="57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797" name="Shape 797"/>
          <p:cNvGrpSpPr/>
          <p:nvPr/>
        </p:nvGrpSpPr>
        <p:grpSpPr>
          <a:xfrm>
            <a:off x="2444750" y="176211"/>
            <a:ext cx="4730750" cy="641350"/>
            <a:chOff x="2444750" y="176211"/>
            <a:chExt cx="4730750" cy="641350"/>
          </a:xfrm>
        </p:grpSpPr>
        <p:pic>
          <p:nvPicPr>
            <p:cNvPr id="798" name="Shape 798"/>
            <p:cNvPicPr preferRelativeResize="0"/>
            <p:nvPr/>
          </p:nvPicPr>
          <p:blipFill/>
          <p:spPr>
            <a:xfrm>
              <a:off x="2444750" y="176211"/>
              <a:ext cx="4730750" cy="641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99" name="Shape 799"/>
            <p:cNvSpPr txBox="1"/>
            <p:nvPr/>
          </p:nvSpPr>
          <p:spPr>
            <a:xfrm>
              <a:off x="2522536" y="231775"/>
              <a:ext cx="4572000" cy="482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graphicFrame>
        <p:nvGraphicFramePr>
          <p:cNvPr id="800" name="Shape 800"/>
          <p:cNvGraphicFramePr/>
          <p:nvPr/>
        </p:nvGraphicFramePr>
        <p:xfrm>
          <a:off x="684212" y="89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060450"/>
                <a:gridCol w="3087675"/>
                <a:gridCol w="3313100"/>
              </a:tblGrid>
              <a:tr h="3873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NIVELES PARA CALIFICAR EL IMPACTO O CONSECUENCIAS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F6228"/>
                    </a:solidFill>
                  </a:tcPr>
                </a:tc>
                <a:tc hMerge="1"/>
                <a:tc hMerge="1"/>
              </a:tr>
              <a:tr h="2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Niveles para calificar el impacto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( consecuencias) Cuantitativo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( Consecuencias ) Cualitativo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</a:tr>
              <a:tr h="901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CATASTROFICO (5)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que afecte la ejecución presupuestal en un valor &gt;= 50%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cobertura en la prestación de los servicios de la entidad en un valor &gt;= 50%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indemnizaciones a terceros por acciones legales que puedan afectar el presupuesto total de la entidad en un valor &gt;= 50%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sanciones económicas por incumplimiento en la normatividad aplicable ante un ente regulador, las cuales afectan en un valor &gt;= 50%del presupuesto general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Interrupción de las operaciones de la entidad por mas de cinco (5) días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Intervención por parte de un ente de control u otro ente regulador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información critica para la entidad que no se pueda recuperar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Incumplimiento de las metas y objetivos institucionales afectando de forma grave la ejecución presupuestal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 institucional afectada en el orden nacional o regional por actos o hechos de corrupción comprobados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01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 (4)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que afecte la ejecución presupuestal en un valor &gt;= 20%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cobertura en la prestación de los servicios de la entidad en un valor &gt;= 20%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indemnizaciones a terceros por acciones legales que puedan afectar el presupuesto total de la entidad en un valor &gt;= 20%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sanciones económicas por incumplimiento en la normatividad aplicable ante un ente regulador, las cuales afectan en un valor &gt;= 20%del presupuesto general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Interrupción de las operaciones de la entidad por mas de dos (2) días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información critica para la entidad que puede ser recuperada de forma parcial o incompleta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Incumplimiento de las metas y objetivos institucionales afectando el cumplimiento en las metas de gobierno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 institucional afectada en el orden nacional o regional por incumplimiento en la prestación del servicio a los usuarios o ciudadanos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01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MODERADO (3)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que afecte la ejecución presupuestal en un valor &gt;= 5%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cobertura en la prestación de los servicios de la entidad en un valor &gt;= 5%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indemnizaciones a terceros por acciones legales que puedan afectar el presupuesto total de la entidad en un valor &gt;= 5%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sanciones económicas por incumplimiento en la normatividad aplicable ante un ente regulador, las cuales afectan en un valor &gt;= 5%del presupuesto general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Interrupción de las operaciones de la entidad por mas de un día (1) día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Reclamaciones o quejas de los usuarios que podrían implicar una denuncia ante los entes reguladores o una demanda de largo alcance para la entidad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Inoportunidad en la información ocasionando retrasos en la atención a los usuarios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Reproceso de actividades y aumento de carga operativa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 institucional afectada en el orden nacional o regional por retraso en la prestación del servicio a los usuarios o ciudadanos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Investigaciones penales, fiscales o disciplinarias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01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MENOR (2)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que afecte la ejecución presupuestal en un valor &lt;=1%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cobertura en la prestación de los servicios de la entidad en un valor &lt;= 1%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indemnizaciones a terceros por acciones legales que puedan afectar el presupuesto total de la entidad en un valor &lt;= 1%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sanciones económicas por incumplimiento en la normatividad aplicable ante un ente regulador, las cuales afectan en un valor &lt;= 1%del presupuesto general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Interrupciones de las operaciones de la entidad por algunas horas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Reclamaciones o quejas de los usuarios que implican investigaciones internas disciplinarias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 institucional afectada localmente por retrasos en la prestación del servicio a los usuarios o ciudadanos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01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INSIGNIFICANTE (1)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que afecte la ejecución presupuestal en un valor &lt;= 0,5%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Perdida de cobertura en la prestación de los servicios de la entidad en un valor &lt;= 0,5%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indemnizaciones a terceros por acciones legales que puedan afectar el presupuesto total de la entidad en un valor &lt;= 0,5%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 de sanciones económicas por incumplimiento en la normatividad aplicable ante un ente regulador, las cuales afectan en un valor &lt;= 0,5%del presupuesto general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hay interrupciones de las operaciones de la entidad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se generan sanciones económicas o administrativas </a:t>
                      </a:r>
                      <a:b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se afecta la imagen institucional de forma significativa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</a:tbl>
          </a:graphicData>
        </a:graphic>
      </p:graphicFrame>
      <p:cxnSp>
        <p:nvCxnSpPr>
          <p:cNvPr id="801" name="Shape 801"/>
          <p:cNvCxnSpPr/>
          <p:nvPr/>
        </p:nvCxnSpPr>
        <p:spPr>
          <a:xfrm>
            <a:off x="684212" y="6224587"/>
            <a:ext cx="746125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/>
        </p:nvSpPr>
        <p:spPr>
          <a:xfrm>
            <a:off x="611187" y="100330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7" name="Shape 807"/>
          <p:cNvPicPr preferRelativeResize="0"/>
          <p:nvPr/>
        </p:nvPicPr>
        <p:blipFill/>
        <p:spPr>
          <a:xfrm>
            <a:off x="827087" y="476250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08" name="Shape 808"/>
          <p:cNvGrpSpPr/>
          <p:nvPr/>
        </p:nvGrpSpPr>
        <p:grpSpPr>
          <a:xfrm>
            <a:off x="2425700" y="176211"/>
            <a:ext cx="4737100" cy="641350"/>
            <a:chOff x="2425700" y="176211"/>
            <a:chExt cx="4737100" cy="641350"/>
          </a:xfrm>
        </p:grpSpPr>
        <p:pic>
          <p:nvPicPr>
            <p:cNvPr id="809" name="Shape 809"/>
            <p:cNvPicPr preferRelativeResize="0"/>
            <p:nvPr/>
          </p:nvPicPr>
          <p:blipFill/>
          <p:spPr>
            <a:xfrm>
              <a:off x="2425700" y="176211"/>
              <a:ext cx="4737100" cy="641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10" name="Shape 810"/>
            <p:cNvSpPr txBox="1"/>
            <p:nvPr/>
          </p:nvSpPr>
          <p:spPr>
            <a:xfrm>
              <a:off x="2509836" y="231775"/>
              <a:ext cx="4572000" cy="482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graphicFrame>
        <p:nvGraphicFramePr>
          <p:cNvPr id="811" name="Shape 811"/>
          <p:cNvGraphicFramePr/>
          <p:nvPr/>
        </p:nvGraphicFramePr>
        <p:xfrm>
          <a:off x="2411411" y="148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534975"/>
                <a:gridCol w="534975"/>
                <a:gridCol w="2266950"/>
                <a:gridCol w="533400"/>
                <a:gridCol w="715950"/>
                <a:gridCol w="534975"/>
              </a:tblGrid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DE CONFIENCIALIDAD DE LA INFORMACION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F6228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DE TRABAJO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RELATIVA AL PROCESO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INSTITUCIONAL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ESTRATEGICA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DE CREDIBILIDAD O IMAGEN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F6228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DE FUNCIONARIOS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LOS FUNCIONARIOS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USUARIOS DE LA CIUDAD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USUARIOS REGION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USUARIOS PAIS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6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DE LEGAL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F6228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MULTAS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DEMANDAS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INVESTIGACION DISCIPLINARIA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INVESTIGACION FISCAL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INTERVENCION - SANCION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OPERATIVO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F6228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AJUSTES A UNA ACTIVIDAD CONCRETA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CAMBIOS EN PROCEDIMIENTOS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CAMBIOS EN LA INTERACCION DE LOS PROCESOS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IINTERMITENCIA EN EL SERVICIO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PARO TOTAL DEL PROCESO </a:t>
                      </a: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13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pSp>
        <p:nvGrpSpPr>
          <p:cNvPr id="812" name="Shape 812"/>
          <p:cNvGrpSpPr/>
          <p:nvPr/>
        </p:nvGrpSpPr>
        <p:grpSpPr>
          <a:xfrm>
            <a:off x="3035300" y="768350"/>
            <a:ext cx="3517899" cy="646112"/>
            <a:chOff x="3035300" y="768350"/>
            <a:chExt cx="3517899" cy="646112"/>
          </a:xfrm>
        </p:grpSpPr>
        <p:pic>
          <p:nvPicPr>
            <p:cNvPr id="813" name="Shape 813"/>
            <p:cNvPicPr preferRelativeResize="0"/>
            <p:nvPr/>
          </p:nvPicPr>
          <p:blipFill/>
          <p:spPr>
            <a:xfrm>
              <a:off x="3035300" y="768350"/>
              <a:ext cx="3517899" cy="646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14" name="Shape 814"/>
            <p:cNvSpPr txBox="1"/>
            <p:nvPr/>
          </p:nvSpPr>
          <p:spPr>
            <a:xfrm>
              <a:off x="3117850" y="823912"/>
              <a:ext cx="3355974" cy="482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Tipo de Impacto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0" name="Shape 820"/>
          <p:cNvPicPr preferRelativeResize="0"/>
          <p:nvPr/>
        </p:nvPicPr>
        <p:blipFill/>
        <p:spPr>
          <a:xfrm>
            <a:off x="684212" y="187325"/>
            <a:ext cx="500062" cy="63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21" name="Shape 821"/>
          <p:cNvGrpSpPr/>
          <p:nvPr/>
        </p:nvGrpSpPr>
        <p:grpSpPr>
          <a:xfrm>
            <a:off x="2487611" y="96836"/>
            <a:ext cx="4735511" cy="877887"/>
            <a:chOff x="2487611" y="96836"/>
            <a:chExt cx="4735511" cy="877887"/>
          </a:xfrm>
        </p:grpSpPr>
        <p:pic>
          <p:nvPicPr>
            <p:cNvPr id="822" name="Shape 822"/>
            <p:cNvPicPr preferRelativeResize="0"/>
            <p:nvPr/>
          </p:nvPicPr>
          <p:blipFill/>
          <p:spPr>
            <a:xfrm>
              <a:off x="2487611" y="96836"/>
              <a:ext cx="4735511" cy="877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23" name="Shape 823"/>
            <p:cNvSpPr txBox="1"/>
            <p:nvPr/>
          </p:nvSpPr>
          <p:spPr>
            <a:xfrm>
              <a:off x="2570161" y="215900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graphicFrame>
        <p:nvGraphicFramePr>
          <p:cNvPr id="824" name="Shape 824"/>
          <p:cNvGraphicFramePr/>
          <p:nvPr/>
        </p:nvGraphicFramePr>
        <p:xfrm>
          <a:off x="684212" y="11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106475"/>
                <a:gridCol w="528625"/>
                <a:gridCol w="357175"/>
                <a:gridCol w="600075"/>
                <a:gridCol w="358775"/>
                <a:gridCol w="503225"/>
                <a:gridCol w="357175"/>
                <a:gridCol w="358775"/>
                <a:gridCol w="358775"/>
                <a:gridCol w="546100"/>
                <a:gridCol w="358775"/>
                <a:gridCol w="598475"/>
                <a:gridCol w="358775"/>
                <a:gridCol w="547675"/>
                <a:gridCol w="415925"/>
                <a:gridCol w="874700"/>
              </a:tblGrid>
              <a:tr h="146050">
                <a:tc gridSpan="16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VALORACIÓN DEL RIESGO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41275">
                <a:tc gridSpan="16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EVALUACION DE LOS CONTROLES EXISTENTES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 DE LOS CONTROLES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gridSpan="1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CRITERIOS DE EVALUACIÓN DE LOS CONTROLES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44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PREVENTIVOS</a:t>
                      </a:r>
                      <a:b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 gridSpan="1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PROBABILIDAD ( califique los criterios que le aplican 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PROBABILIDAD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</a:tr>
              <a:tr h="1055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Posee una herramienta para ejercer el control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Existen manuales, instructivos o procedimientos para el manejo del control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control es Automático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control es manual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el tiempo que lleva la herramienta ha demostrado ser efectiva.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Están definidos los responsables de la ejecución del control y del seguimiento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frecuencia de ejecución del control y seguimiento es adecuada.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</a:tr>
              <a:tr h="307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CORRECTIVOS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 gridSpan="1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 ( califique los criterios que le aplican 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IMPACTO 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</a:tr>
              <a:tr h="1177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Posee una herramienta para ejercer el control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Existen manuales, instructivos o procedimientos para el manejo del control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control es Automático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control es manual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el tiempo que lleva la herramienta ha demostrado ser efectiva.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Están definidos los responsables de la ejecución del control y del seguimiento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frecuencia de ejecución del control y seguimiento es adecuada.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825" name="Shape 825"/>
          <p:cNvSpPr/>
          <p:nvPr/>
        </p:nvSpPr>
        <p:spPr>
          <a:xfrm>
            <a:off x="179386" y="2968625"/>
            <a:ext cx="430212" cy="43338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Shape 831"/>
          <p:cNvPicPr preferRelativeResize="0"/>
          <p:nvPr/>
        </p:nvPicPr>
        <p:blipFill/>
        <p:spPr>
          <a:xfrm>
            <a:off x="684212" y="187325"/>
            <a:ext cx="500062" cy="63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32" name="Shape 832"/>
          <p:cNvGrpSpPr/>
          <p:nvPr/>
        </p:nvGrpSpPr>
        <p:grpSpPr>
          <a:xfrm>
            <a:off x="2487611" y="96836"/>
            <a:ext cx="4735511" cy="877887"/>
            <a:chOff x="2487611" y="96836"/>
            <a:chExt cx="4735511" cy="877887"/>
          </a:xfrm>
        </p:grpSpPr>
        <p:pic>
          <p:nvPicPr>
            <p:cNvPr id="833" name="Shape 833"/>
            <p:cNvPicPr preferRelativeResize="0"/>
            <p:nvPr/>
          </p:nvPicPr>
          <p:blipFill/>
          <p:spPr>
            <a:xfrm>
              <a:off x="2487611" y="96836"/>
              <a:ext cx="4735511" cy="877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34" name="Shape 834"/>
            <p:cNvSpPr txBox="1"/>
            <p:nvPr/>
          </p:nvSpPr>
          <p:spPr>
            <a:xfrm>
              <a:off x="2570161" y="215900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sp>
        <p:nvSpPr>
          <p:cNvPr id="835" name="Shape 835"/>
          <p:cNvSpPr/>
          <p:nvPr/>
        </p:nvSpPr>
        <p:spPr>
          <a:xfrm>
            <a:off x="39686" y="2276475"/>
            <a:ext cx="428625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graphicFrame>
        <p:nvGraphicFramePr>
          <p:cNvPr id="836" name="Shape 836"/>
          <p:cNvGraphicFramePr/>
          <p:nvPr/>
        </p:nvGraphicFramePr>
        <p:xfrm>
          <a:off x="539750" y="112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779450"/>
                <a:gridCol w="777875"/>
                <a:gridCol w="639750"/>
                <a:gridCol w="754050"/>
                <a:gridCol w="414325"/>
                <a:gridCol w="652450"/>
                <a:gridCol w="657225"/>
                <a:gridCol w="723900"/>
                <a:gridCol w="438150"/>
                <a:gridCol w="579425"/>
                <a:gridCol w="728650"/>
                <a:gridCol w="1217600"/>
              </a:tblGrid>
              <a:tr h="214300">
                <a:tc gridSpan="1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5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5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5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5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6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NUEVA CALIFICACION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92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RANGO DE CALIFICACION DE LOS CONTROLES EN PROBABILIDAD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RANGO DE CALIFICACION DE LOS CONTROLES EN IMPACTO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CUADRANTES EN DISMINUIR EN LA PROBABILIDAD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CUADRANTES A DISMINUIR EN EL IMPACTO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FRECUENCIA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NUEVA CALIFICACION DEL RIESGO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</a:tr>
              <a:tr h="116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51 - 75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76 - 100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IMPROBABLE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evento puede ocurrir  en algún momento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 menos de 1 vez en los últimos 5 años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el hecho llegara a presentarse, tendría bajo impacto o efecto sobre la entidad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B: Zona de riesgo baja: Asumir el riesgo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7" name="Shape 837"/>
          <p:cNvGraphicFramePr/>
          <p:nvPr/>
        </p:nvGraphicFramePr>
        <p:xfrm>
          <a:off x="755650" y="386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673225"/>
                <a:gridCol w="1355725"/>
                <a:gridCol w="1003300"/>
                <a:gridCol w="820725"/>
                <a:gridCol w="1069975"/>
                <a:gridCol w="501650"/>
                <a:gridCol w="503225"/>
                <a:gridCol w="501650"/>
                <a:gridCol w="501650"/>
              </a:tblGrid>
              <a:tr h="16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D8E4BC"/>
                    </a:solidFill>
                  </a:tcPr>
                </a:tc>
                <a:tc gridSpan="4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POLÍTICAS DE ADMINISTRACIÓN DE RIESGOS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rowSpan="2" hMerge="1"/>
                <a:tc rowSpan="2" hMerge="1"/>
                <a:tc rowSpan="2"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gridSpan="4" vMerge="1"/>
                <a:tc hMerge="1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DEL MAPA DE PROCESOS O INSTITUCIONAL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CRONOGRAMA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 MEDICION DE LOS INDICADORES POR PERIODO ( ANUAL)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 hMerge="1"/>
                <a:tc hMerge="1"/>
              </a:tr>
              <a:tr h="2746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MAPA DE RIESGOS DE PROCESO </a:t>
                      </a: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MAPA DE RIESGOS INSTITUCIONAL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82675">
                <a:tc vMerge="1"/>
                <a:tc vMerge="1"/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38" name="Shape 838"/>
          <p:cNvSpPr/>
          <p:nvPr/>
        </p:nvSpPr>
        <p:spPr>
          <a:xfrm>
            <a:off x="109536" y="5081587"/>
            <a:ext cx="430212" cy="43338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/>
        </p:nvSpPr>
        <p:spPr>
          <a:xfrm>
            <a:off x="693737" y="938212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4" name="Shape 844"/>
          <p:cNvGraphicFramePr/>
          <p:nvPr/>
        </p:nvGraphicFramePr>
        <p:xfrm>
          <a:off x="684212" y="206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285750"/>
                <a:gridCol w="900100"/>
                <a:gridCol w="898525"/>
                <a:gridCol w="954075"/>
                <a:gridCol w="1219200"/>
                <a:gridCol w="790575"/>
                <a:gridCol w="952500"/>
                <a:gridCol w="1216025"/>
                <a:gridCol w="1012825"/>
              </a:tblGrid>
              <a:tr h="258750">
                <a:tc gridSpan="9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IDENTIFICACIÓN DE OPORTUNIDADES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538DD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5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IDENTIFICACIÓN</a:t>
                      </a:r>
                      <a:b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(dd/mm/aaaa)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EVALUACION (dd/mm/aaaa)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MACROPROCESO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DEL MACROPROCESO U OBJETIVO INSTITUCIONAL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/ SITUACION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FACTIBILIDAD DE LA OPORTUNIDAD 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 DE LA OPORTUNIDAD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EFECTOS O IMPACTO DE LA IMPLEMENTACION DE LA OPORTUNIDAD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</a:tr>
              <a:tr h="1109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FINANCIERA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Factibilidad Técnica </a:t>
                      </a: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Factibilidad Económica </a:t>
                      </a: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Factibilidad Financiera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pic>
        <p:nvPicPr>
          <p:cNvPr id="845" name="Shape 845"/>
          <p:cNvPicPr preferRelativeResize="0"/>
          <p:nvPr/>
        </p:nvPicPr>
        <p:blipFill/>
        <p:spPr>
          <a:xfrm>
            <a:off x="539750" y="290512"/>
            <a:ext cx="792162" cy="1006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46" name="Shape 846"/>
          <p:cNvGrpSpPr/>
          <p:nvPr/>
        </p:nvGrpSpPr>
        <p:grpSpPr>
          <a:xfrm>
            <a:off x="2498725" y="463550"/>
            <a:ext cx="4737100" cy="871536"/>
            <a:chOff x="2498725" y="463550"/>
            <a:chExt cx="4737100" cy="871536"/>
          </a:xfrm>
        </p:grpSpPr>
        <p:pic>
          <p:nvPicPr>
            <p:cNvPr id="847" name="Shape 847"/>
            <p:cNvPicPr preferRelativeResize="0"/>
            <p:nvPr/>
          </p:nvPicPr>
          <p:blipFill/>
          <p:spPr>
            <a:xfrm>
              <a:off x="2498725" y="463550"/>
              <a:ext cx="4737100" cy="871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48" name="Shape 848"/>
            <p:cNvSpPr txBox="1"/>
            <p:nvPr/>
          </p:nvSpPr>
          <p:spPr>
            <a:xfrm>
              <a:off x="2584450" y="577850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identificación de oportunidades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250825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5445125"/>
            <a:ext cx="1284287" cy="109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/>
        <p:spPr>
          <a:xfrm>
            <a:off x="328612" y="5516562"/>
            <a:ext cx="1082675" cy="1089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/>
        <p:spPr>
          <a:xfrm>
            <a:off x="869950" y="2636836"/>
            <a:ext cx="7459661" cy="26638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1116012" y="1412875"/>
            <a:ext cx="67691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 Institucional, talento humano competente y responsable por sus productos y servicios .  ¡ Creer en lo nuestro !  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/>
        </p:nvSpPr>
        <p:spPr>
          <a:xfrm>
            <a:off x="693737" y="938212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4" name="Shape 854"/>
          <p:cNvPicPr preferRelativeResize="0"/>
          <p:nvPr/>
        </p:nvPicPr>
        <p:blipFill/>
        <p:spPr>
          <a:xfrm>
            <a:off x="539750" y="290512"/>
            <a:ext cx="792162" cy="8493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55" name="Shape 855"/>
          <p:cNvGrpSpPr/>
          <p:nvPr/>
        </p:nvGrpSpPr>
        <p:grpSpPr>
          <a:xfrm>
            <a:off x="2498725" y="139700"/>
            <a:ext cx="4737100" cy="877887"/>
            <a:chOff x="2498725" y="139700"/>
            <a:chExt cx="4737100" cy="877887"/>
          </a:xfrm>
        </p:grpSpPr>
        <p:pic>
          <p:nvPicPr>
            <p:cNvPr id="856" name="Shape 856"/>
            <p:cNvPicPr preferRelativeResize="0"/>
            <p:nvPr/>
          </p:nvPicPr>
          <p:blipFill/>
          <p:spPr>
            <a:xfrm>
              <a:off x="2498725" y="139700"/>
              <a:ext cx="4737100" cy="877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57" name="Shape 857"/>
            <p:cNvSpPr txBox="1"/>
            <p:nvPr/>
          </p:nvSpPr>
          <p:spPr>
            <a:xfrm>
              <a:off x="2584450" y="258762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identificación de oportunidades </a:t>
              </a:r>
            </a:p>
          </p:txBody>
        </p:sp>
      </p:grpSp>
      <p:graphicFrame>
        <p:nvGraphicFramePr>
          <p:cNvPr id="858" name="Shape 858"/>
          <p:cNvGraphicFramePr/>
          <p:nvPr/>
        </p:nvGraphicFramePr>
        <p:xfrm>
          <a:off x="395287" y="120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434975"/>
                <a:gridCol w="704850"/>
                <a:gridCol w="2181225"/>
                <a:gridCol w="434975"/>
                <a:gridCol w="1189025"/>
                <a:gridCol w="2454275"/>
                <a:gridCol w="830250"/>
              </a:tblGrid>
              <a:tr h="415925"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ANÁLISIS DE LA OPORTUNIDAD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CDD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698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CALIFICACIÓN DE LA FACTIBILIDAD O IMPLEMENTACION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CALIFICACION DEL  IMPACTO</a:t>
                      </a: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 hMerge="1"/>
                <a:tc hMerge="1"/>
                <a:tc hMerge="1"/>
              </a:tr>
              <a:tr h="147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</a:t>
                      </a: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DESCRIPTOR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DESCRIPCION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IMPACTO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</a:tr>
              <a:tr h="51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CASI SEGURO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de implementara de forma inmediata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implementar la oportunidad,  tendría alto impacto favorable  en los objetivos  estratégicos y/o de calidad  de la entidad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Operativo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9" name="Shape 859"/>
          <p:cNvGraphicFramePr/>
          <p:nvPr/>
        </p:nvGraphicFramePr>
        <p:xfrm>
          <a:off x="250825" y="444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363525"/>
                <a:gridCol w="860425"/>
                <a:gridCol w="2459025"/>
              </a:tblGrid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RARO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solo se implementara en circunstancias excepcionales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IMPROBABLE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se puede implementar en algún momento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6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se podrá implementar en un periodo especifico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PROBABLE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será contemplada para implementar en un semestre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CASI SEGURO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oportunidad de implementara de forma inmediata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0" name="Shape 860"/>
          <p:cNvGraphicFramePr/>
          <p:nvPr/>
        </p:nvGraphicFramePr>
        <p:xfrm>
          <a:off x="3968750" y="42306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347650"/>
                <a:gridCol w="588950"/>
                <a:gridCol w="3887775"/>
              </a:tblGrid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Insignificante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implementar la oportunidad, tendría un impacto mínimo favorable sobre los objetivos Estratégicos y/o de calidad  de la institución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 implementar la oportunidad, tendría un impacto favorable menor sobre los objetivos estratégicos y/o de calidad  de la institución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Moderado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implementar la oportunidad,  tendría un impacto favorable medio sobre los objetivos estratégicos y/o de calidad  de la institución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implementar la oportunidad,  tendría alto impacto favorable  en los objetivos  estratégicos y/o de calidad  de la entidad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Superior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7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se llegara a implementar la oportunidad , tendría un impacto superior favorable sobre los objetivos estratégicos y/o de calidad  de la institución 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61" name="Shape 861"/>
          <p:cNvSpPr txBox="1"/>
          <p:nvPr/>
        </p:nvSpPr>
        <p:spPr>
          <a:xfrm>
            <a:off x="611187" y="3986212"/>
            <a:ext cx="2738437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CALIFICACIÓN DE LA FACTIBILIDAD O IMPLEMENTACION 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5580062" y="4013200"/>
            <a:ext cx="2024061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Calibri"/>
              <a:buNone/>
            </a:pPr>
            <a:r>
              <a:rPr b="1" i="0" lang="es-ES" sz="1200" u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CALIFICACION DEL  IMPACTO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/>
        </p:nvSpPr>
        <p:spPr>
          <a:xfrm>
            <a:off x="693737" y="938212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8" name="Shape 868"/>
          <p:cNvGraphicFramePr/>
          <p:nvPr/>
        </p:nvGraphicFramePr>
        <p:xfrm>
          <a:off x="323850" y="1401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844550"/>
                <a:gridCol w="904875"/>
                <a:gridCol w="850900"/>
                <a:gridCol w="874700"/>
                <a:gridCol w="665150"/>
                <a:gridCol w="1001700"/>
              </a:tblGrid>
              <a:tr h="355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FACTIBILIDAD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(INSIGNIFICANTE)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(MENOR)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(MODERADO)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(MAYOR)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 SUPERIOR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RARO (1)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(1)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(2)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(3)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(4)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(5)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  <a:tr h="32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IMPROBABLE (2)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(2)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(4)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(6)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(8)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(10)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  <a:tr h="32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 (3)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(3)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(6)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(9)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(12)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(15)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  <a:tr h="32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PROBABLE (4)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(4)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(8)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( 12)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(14)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(20)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  <a:tr h="32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CASI SEGURO (5)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(5)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(10)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(15)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(20)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(25) 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9" name="Shape 869"/>
          <p:cNvGraphicFramePr/>
          <p:nvPr/>
        </p:nvGraphicFramePr>
        <p:xfrm>
          <a:off x="4462462" y="3360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054100"/>
                <a:gridCol w="1128700"/>
                <a:gridCol w="2147875"/>
              </a:tblGrid>
              <a:tr h="411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EVALUACION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RESPUESTA A LAS OPORTUNIDADES 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0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NARANJA ( B)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Oportunidad Baja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puede implementar pero traería efectos favorables mínimos sobre los objetivos estratégicos y/o de calidad de la Institución.  No implementar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26B0A"/>
                    </a:solidFill>
                  </a:tcPr>
                </a:tc>
              </a:tr>
              <a:tr h="793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AMARILLO  ( A)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Oportunidad Media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puede implementar pero traería efectos favorables medios a los objetivos estratégicos y/o de calidad de la Institución.   No implementar - Implementar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769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VERDE ( E)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Zona de Oportunidad Alta 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debe de implementar  traería efectos favorables  a los objetivos estratégicos y/o de calidad de la Institución. Implementar inmediatamente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70" name="Shape 870"/>
          <p:cNvPicPr preferRelativeResize="0"/>
          <p:nvPr/>
        </p:nvPicPr>
        <p:blipFill/>
        <p:spPr>
          <a:xfrm>
            <a:off x="539750" y="290512"/>
            <a:ext cx="792162" cy="1006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71" name="Shape 871"/>
          <p:cNvGrpSpPr/>
          <p:nvPr/>
        </p:nvGrpSpPr>
        <p:grpSpPr>
          <a:xfrm>
            <a:off x="2498725" y="463550"/>
            <a:ext cx="4737100" cy="871536"/>
            <a:chOff x="2498725" y="463550"/>
            <a:chExt cx="4737100" cy="871536"/>
          </a:xfrm>
        </p:grpSpPr>
        <p:pic>
          <p:nvPicPr>
            <p:cNvPr id="872" name="Shape 872"/>
            <p:cNvPicPr preferRelativeResize="0"/>
            <p:nvPr/>
          </p:nvPicPr>
          <p:blipFill/>
          <p:spPr>
            <a:xfrm>
              <a:off x="2498725" y="463550"/>
              <a:ext cx="4737100" cy="871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73" name="Shape 873"/>
            <p:cNvSpPr txBox="1"/>
            <p:nvPr/>
          </p:nvSpPr>
          <p:spPr>
            <a:xfrm>
              <a:off x="2584450" y="577850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identificación de oportunidades 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Shape 879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80" name="Shape 880"/>
          <p:cNvPicPr preferRelativeResize="0"/>
          <p:nvPr/>
        </p:nvPicPr>
        <p:blipFill/>
        <p:spPr>
          <a:xfrm>
            <a:off x="7418386" y="261937"/>
            <a:ext cx="1616074" cy="16557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81" name="Shape 881"/>
          <p:cNvGrpSpPr/>
          <p:nvPr/>
        </p:nvGrpSpPr>
        <p:grpSpPr>
          <a:xfrm>
            <a:off x="2498725" y="463550"/>
            <a:ext cx="4737100" cy="871536"/>
            <a:chOff x="2498725" y="463550"/>
            <a:chExt cx="4737100" cy="871536"/>
          </a:xfrm>
        </p:grpSpPr>
        <p:pic>
          <p:nvPicPr>
            <p:cNvPr id="882" name="Shape 882"/>
            <p:cNvPicPr preferRelativeResize="0"/>
            <p:nvPr/>
          </p:nvPicPr>
          <p:blipFill/>
          <p:spPr>
            <a:xfrm>
              <a:off x="2498725" y="463550"/>
              <a:ext cx="4737100" cy="871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83" name="Shape 883"/>
            <p:cNvSpPr txBox="1"/>
            <p:nvPr/>
          </p:nvSpPr>
          <p:spPr>
            <a:xfrm>
              <a:off x="2584450" y="577850"/>
              <a:ext cx="4567236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identificación de oportunidades </a:t>
              </a:r>
            </a:p>
          </p:txBody>
        </p:sp>
      </p:grpSp>
      <p:graphicFrame>
        <p:nvGraphicFramePr>
          <p:cNvPr id="884" name="Shape 884"/>
          <p:cNvGraphicFramePr/>
          <p:nvPr/>
        </p:nvGraphicFramePr>
        <p:xfrm>
          <a:off x="457200" y="2147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{06952D79-0E30-4593-ADE6-C148992F3AFF}</a:tableStyleId>
              </a:tblPr>
              <a:tblGrid>
                <a:gridCol w="1749425"/>
                <a:gridCol w="520700"/>
                <a:gridCol w="882650"/>
                <a:gridCol w="520700"/>
                <a:gridCol w="519100"/>
                <a:gridCol w="849300"/>
                <a:gridCol w="1108075"/>
                <a:gridCol w="520700"/>
                <a:gridCol w="519100"/>
                <a:gridCol w="520700"/>
                <a:gridCol w="519100"/>
              </a:tblGrid>
              <a:tr h="2476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VALORACIÓN DE LA OPORTUNIDAD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gridSpan="6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POLÍTICAS DE IMPLEMENTACION DE OPORTUNIDADES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4BC"/>
                    </a:solidFill>
                  </a:tcPr>
                </a:tc>
                <a:tc rowSpan="2" hMerge="1"/>
                <a:tc rowSpan="2" hMerge="1"/>
                <a:tc rowSpan="2" hMerge="1"/>
                <a:tc rowSpan="2" hMerge="1"/>
                <a:tc rowSpan="2"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46050">
                <a:tc vMerge="1"/>
                <a:tc gridSpan="6" vMerge="1"/>
                <a:tc hMerge="1" vMerge="1"/>
                <a:tc hMerge="1" vMerge="1"/>
                <a:tc hMerge="1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81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CALIFICACION DE LA OPORTUNIDAD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CRONOGRAMA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000" u="none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RESULTADOS  MEDICION DE LOS INDICADORES POR PERIODO ( ANUAL)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D79B"/>
                    </a:solidFill>
                  </a:tcPr>
                </a:tc>
                <a:tc hMerge="1"/>
                <a:tc hMerge="1"/>
                <a:tc hMerge="1"/>
              </a:tr>
              <a:tr h="24765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E: Zona de Oportunidad Alta  </a:t>
                      </a:r>
                    </a:p>
                  </a:txBody>
                  <a:tcPr marT="0" marB="0" marR="0" marL="0" anchor="ctr">
                    <a:lnL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 hMerge="1"/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 hMerge="1"/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6228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1100" u="none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4975">
                <a:tc vMerge="1"/>
                <a:tc gridSpan="2" vMerge="1"/>
                <a:tc hMerge="1" vMerge="1"/>
                <a:tc gridSpan="2" vMerge="1"/>
                <a:tc hMerge="1"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76933C"/>
                    </a:solidFill>
                  </a:tcPr>
                </a:tc>
                <a:tc gridSpan="4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 rowSpan="2" hMerge="1"/>
                <a:tc rowSpan="2" hMerge="1"/>
                <a:tc rowSpan="2" hMerge="1"/>
              </a:tr>
              <a:tr h="10271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L cap="flat" cmpd="sng" w="25400">
                      <a:solidFill>
                        <a:srgbClr val="3F3F3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0" i="0" lang="es-ES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0" marL="0" anchor="b">
                    <a:lnR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rgbClr val="4F62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6933C"/>
                    </a:solidFill>
                  </a:tcPr>
                </a:tc>
                <a:tc gridSpan="4" vMerge="1"/>
                <a:tc hMerge="1" vMerge="1"/>
                <a:tc hMerge="1" vMerge="1"/>
                <a:tc hMerge="1" vMerge="1"/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0" name="Shape 890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891" name="Shape 891"/>
          <p:cNvGrpSpPr/>
          <p:nvPr/>
        </p:nvGrpSpPr>
        <p:grpSpPr>
          <a:xfrm>
            <a:off x="2163761" y="201611"/>
            <a:ext cx="4737100" cy="968374"/>
            <a:chOff x="2163761" y="201611"/>
            <a:chExt cx="4737100" cy="968374"/>
          </a:xfrm>
        </p:grpSpPr>
        <p:pic>
          <p:nvPicPr>
            <p:cNvPr id="892" name="Shape 892"/>
            <p:cNvPicPr preferRelativeResize="0"/>
            <p:nvPr/>
          </p:nvPicPr>
          <p:blipFill/>
          <p:spPr>
            <a:xfrm>
              <a:off x="2163761" y="201611"/>
              <a:ext cx="47371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93" name="Shape 893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RIESGOS RESIDUALES </a:t>
              </a:r>
            </a:p>
          </p:txBody>
        </p:sp>
      </p:grpSp>
      <p:pic>
        <p:nvPicPr>
          <p:cNvPr id="894" name="Shape 894"/>
          <p:cNvPicPr preferRelativeResize="0"/>
          <p:nvPr/>
        </p:nvPicPr>
        <p:blipFill/>
        <p:spPr>
          <a:xfrm>
            <a:off x="107950" y="3227386"/>
            <a:ext cx="5327649" cy="3438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436" y="1412875"/>
            <a:ext cx="2592387" cy="190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/>
        <p:spPr>
          <a:xfrm>
            <a:off x="5464175" y="2492375"/>
            <a:ext cx="3095625" cy="2922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2" name="Shape 902"/>
          <p:cNvPicPr preferRelativeResize="0"/>
          <p:nvPr/>
        </p:nvPicPr>
        <p:blipFill/>
        <p:spPr>
          <a:xfrm>
            <a:off x="395287" y="373062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903" name="Shape 903"/>
          <p:cNvGrpSpPr/>
          <p:nvPr/>
        </p:nvGrpSpPr>
        <p:grpSpPr>
          <a:xfrm>
            <a:off x="2163761" y="176211"/>
            <a:ext cx="4737100" cy="1116012"/>
            <a:chOff x="2163761" y="176211"/>
            <a:chExt cx="4737100" cy="1116012"/>
          </a:xfrm>
        </p:grpSpPr>
        <p:pic>
          <p:nvPicPr>
            <p:cNvPr id="904" name="Shape 904"/>
            <p:cNvPicPr preferRelativeResize="0"/>
            <p:nvPr/>
          </p:nvPicPr>
          <p:blipFill/>
          <p:spPr>
            <a:xfrm>
              <a:off x="2163761" y="176211"/>
              <a:ext cx="4737100" cy="111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05" name="Shape 905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Metodología de Administración del riesgo  </a:t>
              </a:r>
            </a:p>
          </p:txBody>
        </p:sp>
      </p:grpSp>
      <p:sp>
        <p:nvSpPr>
          <p:cNvPr id="906" name="Shape 906"/>
          <p:cNvSpPr/>
          <p:nvPr/>
        </p:nvSpPr>
        <p:spPr>
          <a:xfrm>
            <a:off x="1704975" y="1268412"/>
            <a:ext cx="5651499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Implementar acciones (ACPM)  </a:t>
            </a:r>
          </a:p>
        </p:txBody>
      </p:sp>
      <p:sp>
        <p:nvSpPr>
          <p:cNvPr id="907" name="Shape 907"/>
          <p:cNvSpPr/>
          <p:nvPr/>
        </p:nvSpPr>
        <p:spPr>
          <a:xfrm>
            <a:off x="4287837" y="2143125"/>
            <a:ext cx="4216400" cy="10080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DE MEJORAMIENTO </a:t>
            </a:r>
          </a:p>
        </p:txBody>
      </p:sp>
      <p:pic>
        <p:nvPicPr>
          <p:cNvPr id="908" name="Shape 908"/>
          <p:cNvPicPr preferRelativeResize="0"/>
          <p:nvPr/>
        </p:nvPicPr>
        <p:blipFill/>
        <p:spPr>
          <a:xfrm>
            <a:off x="225425" y="3449637"/>
            <a:ext cx="8858249" cy="18748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Shape 914"/>
          <p:cNvGrpSpPr/>
          <p:nvPr/>
        </p:nvGrpSpPr>
        <p:grpSpPr>
          <a:xfrm>
            <a:off x="2163761" y="201611"/>
            <a:ext cx="4737100" cy="968374"/>
            <a:chOff x="2163761" y="201611"/>
            <a:chExt cx="4737100" cy="968374"/>
          </a:xfrm>
        </p:grpSpPr>
        <p:pic>
          <p:nvPicPr>
            <p:cNvPr id="915" name="Shape 915"/>
            <p:cNvPicPr preferRelativeResize="0"/>
            <p:nvPr/>
          </p:nvPicPr>
          <p:blipFill/>
          <p:spPr>
            <a:xfrm>
              <a:off x="2163761" y="201611"/>
              <a:ext cx="47371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16" name="Shape 916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Tratamiento del riesgo  </a:t>
              </a:r>
            </a:p>
          </p:txBody>
        </p:sp>
      </p:grpSp>
      <p:pic>
        <p:nvPicPr>
          <p:cNvPr id="917" name="Shape 917"/>
          <p:cNvPicPr preferRelativeResize="0"/>
          <p:nvPr/>
        </p:nvPicPr>
        <p:blipFill/>
        <p:spPr>
          <a:xfrm>
            <a:off x="73025" y="1268412"/>
            <a:ext cx="8891587" cy="46815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Shape 924"/>
          <p:cNvGrpSpPr/>
          <p:nvPr/>
        </p:nvGrpSpPr>
        <p:grpSpPr>
          <a:xfrm>
            <a:off x="2163761" y="201611"/>
            <a:ext cx="4737100" cy="968374"/>
            <a:chOff x="2163761" y="201611"/>
            <a:chExt cx="4737100" cy="968374"/>
          </a:xfrm>
        </p:grpSpPr>
        <p:pic>
          <p:nvPicPr>
            <p:cNvPr id="925" name="Shape 925"/>
            <p:cNvPicPr preferRelativeResize="0"/>
            <p:nvPr/>
          </p:nvPicPr>
          <p:blipFill/>
          <p:spPr>
            <a:xfrm>
              <a:off x="2163761" y="201611"/>
              <a:ext cx="47371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26" name="Shape 926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Tratamiento del riesgo  </a:t>
              </a:r>
            </a:p>
          </p:txBody>
        </p:sp>
      </p:grpSp>
      <p:pic>
        <p:nvPicPr>
          <p:cNvPr id="927" name="Shape 927"/>
          <p:cNvPicPr preferRelativeResize="0"/>
          <p:nvPr/>
        </p:nvPicPr>
        <p:blipFill/>
        <p:spPr>
          <a:xfrm>
            <a:off x="0" y="1484312"/>
            <a:ext cx="9036050" cy="11144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28" name="Shape 928"/>
          <p:cNvPicPr preferRelativeResize="0"/>
          <p:nvPr/>
        </p:nvPicPr>
        <p:blipFill/>
        <p:spPr>
          <a:xfrm>
            <a:off x="395287" y="2505075"/>
            <a:ext cx="8353425" cy="1781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Shape 935"/>
          <p:cNvGrpSpPr/>
          <p:nvPr/>
        </p:nvGrpSpPr>
        <p:grpSpPr>
          <a:xfrm>
            <a:off x="2163761" y="201611"/>
            <a:ext cx="4737100" cy="968374"/>
            <a:chOff x="2163761" y="201611"/>
            <a:chExt cx="4737100" cy="968374"/>
          </a:xfrm>
        </p:grpSpPr>
        <p:pic>
          <p:nvPicPr>
            <p:cNvPr id="936" name="Shape 936"/>
            <p:cNvPicPr preferRelativeResize="0"/>
            <p:nvPr/>
          </p:nvPicPr>
          <p:blipFill/>
          <p:spPr>
            <a:xfrm>
              <a:off x="2163761" y="201611"/>
              <a:ext cx="47371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37" name="Shape 937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Tratamiento del riesgo  </a:t>
              </a:r>
            </a:p>
          </p:txBody>
        </p:sp>
      </p:grpSp>
      <p:pic>
        <p:nvPicPr>
          <p:cNvPr id="938" name="Shape 938"/>
          <p:cNvPicPr preferRelativeResize="0"/>
          <p:nvPr/>
        </p:nvPicPr>
        <p:blipFill/>
        <p:spPr>
          <a:xfrm>
            <a:off x="157161" y="1484312"/>
            <a:ext cx="8748712" cy="324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4" name="Shape 944"/>
          <p:cNvGrpSpPr/>
          <p:nvPr/>
        </p:nvGrpSpPr>
        <p:grpSpPr>
          <a:xfrm>
            <a:off x="2163761" y="201611"/>
            <a:ext cx="4737100" cy="968374"/>
            <a:chOff x="2163761" y="201611"/>
            <a:chExt cx="4737100" cy="968374"/>
          </a:xfrm>
        </p:grpSpPr>
        <p:pic>
          <p:nvPicPr>
            <p:cNvPr id="945" name="Shape 945"/>
            <p:cNvPicPr preferRelativeResize="0"/>
            <p:nvPr/>
          </p:nvPicPr>
          <p:blipFill/>
          <p:spPr>
            <a:xfrm>
              <a:off x="2163761" y="201611"/>
              <a:ext cx="47371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46" name="Shape 946"/>
            <p:cNvSpPr txBox="1"/>
            <p:nvPr/>
          </p:nvSpPr>
          <p:spPr>
            <a:xfrm>
              <a:off x="2262186" y="271462"/>
              <a:ext cx="4540249" cy="776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Tratamiento del riesgo  </a:t>
              </a:r>
            </a:p>
          </p:txBody>
        </p:sp>
      </p:grpSp>
      <p:pic>
        <p:nvPicPr>
          <p:cNvPr id="947" name="Shape 947"/>
          <p:cNvPicPr preferRelativeResize="0"/>
          <p:nvPr/>
        </p:nvPicPr>
        <p:blipFill/>
        <p:spPr>
          <a:xfrm>
            <a:off x="85725" y="2481261"/>
            <a:ext cx="8893175" cy="1895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4" name="Shape 954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955" name="Shape 955"/>
          <p:cNvGrpSpPr/>
          <p:nvPr/>
        </p:nvGrpSpPr>
        <p:grpSpPr>
          <a:xfrm>
            <a:off x="2200275" y="212725"/>
            <a:ext cx="5273674" cy="1512886"/>
            <a:chOff x="2200275" y="212725"/>
            <a:chExt cx="5273674" cy="1512886"/>
          </a:xfrm>
        </p:grpSpPr>
        <p:pic>
          <p:nvPicPr>
            <p:cNvPr id="956" name="Shape 956"/>
            <p:cNvPicPr preferRelativeResize="0"/>
            <p:nvPr/>
          </p:nvPicPr>
          <p:blipFill/>
          <p:spPr>
            <a:xfrm>
              <a:off x="2200275" y="212725"/>
              <a:ext cx="5273674" cy="1512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57" name="Shape 957"/>
            <p:cNvSpPr txBox="1"/>
            <p:nvPr/>
          </p:nvSpPr>
          <p:spPr>
            <a:xfrm>
              <a:off x="2332036" y="309562"/>
              <a:ext cx="4911725" cy="1196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y oportunidades en la Institución. </a:t>
              </a:r>
            </a:p>
          </p:txBody>
        </p:sp>
      </p:grpSp>
      <p:sp>
        <p:nvSpPr>
          <p:cNvPr id="958" name="Shape 958"/>
          <p:cNvSpPr/>
          <p:nvPr/>
        </p:nvSpPr>
        <p:spPr>
          <a:xfrm>
            <a:off x="498475" y="1944686"/>
            <a:ext cx="2290762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Mejora </a:t>
            </a:r>
          </a:p>
        </p:txBody>
      </p:sp>
      <p:pic>
        <p:nvPicPr>
          <p:cNvPr descr="H:\DCIM\Camera\IMG_20130816_155315.jpg" id="959" name="Shape 959"/>
          <p:cNvPicPr preferRelativeResize="0"/>
          <p:nvPr/>
        </p:nvPicPr>
        <p:blipFill/>
        <p:spPr>
          <a:xfrm>
            <a:off x="4176712" y="2520950"/>
            <a:ext cx="3959225" cy="2970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H:\DCIM\Camera\IMG_20130816_155244.jpg" id="960" name="Shape 960"/>
          <p:cNvPicPr preferRelativeResize="0"/>
          <p:nvPr/>
        </p:nvPicPr>
        <p:blipFill/>
        <p:spPr>
          <a:xfrm>
            <a:off x="254000" y="2701925"/>
            <a:ext cx="3859212" cy="28940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61" name="Shape 961"/>
          <p:cNvSpPr/>
          <p:nvPr/>
        </p:nvSpPr>
        <p:spPr>
          <a:xfrm>
            <a:off x="3059111" y="1781175"/>
            <a:ext cx="5413375" cy="481011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de hurto: Transferir </a:t>
            </a:r>
          </a:p>
        </p:txBody>
      </p:sp>
      <p:pic>
        <p:nvPicPr>
          <p:cNvPr descr="H:\DCIM\Camera\IMG_20130816_155409.jpg" id="962" name="Shape 962"/>
          <p:cNvPicPr preferRelativeResize="0"/>
          <p:nvPr/>
        </p:nvPicPr>
        <p:blipFill/>
        <p:spPr>
          <a:xfrm>
            <a:off x="2876550" y="4681537"/>
            <a:ext cx="2820987" cy="21161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/>
        <p:spPr>
          <a:xfrm>
            <a:off x="250825" y="1077912"/>
            <a:ext cx="3244849" cy="24463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250825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Shape 400"/>
          <p:cNvGrpSpPr/>
          <p:nvPr/>
        </p:nvGrpSpPr>
        <p:grpSpPr>
          <a:xfrm>
            <a:off x="1773236" y="122236"/>
            <a:ext cx="5346700" cy="968374"/>
            <a:chOff x="1773236" y="122236"/>
            <a:chExt cx="5346700" cy="968374"/>
          </a:xfrm>
        </p:grpSpPr>
        <p:pic>
          <p:nvPicPr>
            <p:cNvPr id="401" name="Shape 401"/>
            <p:cNvPicPr preferRelativeResize="0"/>
            <p:nvPr/>
          </p:nvPicPr>
          <p:blipFill/>
          <p:spPr>
            <a:xfrm>
              <a:off x="1773236" y="122236"/>
              <a:ext cx="5346700" cy="968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02" name="Shape 402"/>
            <p:cNvSpPr txBox="1"/>
            <p:nvPr/>
          </p:nvSpPr>
          <p:spPr>
            <a:xfrm>
              <a:off x="1873250" y="192086"/>
              <a:ext cx="5149849" cy="77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Riesgos y Oportunidades </a:t>
              </a:r>
            </a:p>
          </p:txBody>
        </p:sp>
      </p:grp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12" y="4994275"/>
            <a:ext cx="1139825" cy="96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/>
        <p:spPr>
          <a:xfrm>
            <a:off x="419100" y="3876675"/>
            <a:ext cx="1082675" cy="1089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4640262" y="1077912"/>
            <a:ext cx="3244849" cy="593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Que son los riesgos y las oportunidades para mi Institución ? 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Los riesgos benefician o afectan a mi institución ?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Mecanismo de medición de los riesgos?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Para qué identificar riesgos en mi institución?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Voy a identificar oportunidades o las voy a implementar 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1863725" y="5113337"/>
            <a:ext cx="2447925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Qué son las faltas de control y cuales son los riesgos ? </a:t>
            </a:r>
          </a:p>
        </p:txBody>
      </p:sp>
      <p:pic>
        <p:nvPicPr>
          <p:cNvPr id="407" name="Shape 407"/>
          <p:cNvPicPr preferRelativeResize="0"/>
          <p:nvPr/>
        </p:nvPicPr>
        <p:blipFill/>
        <p:spPr>
          <a:xfrm>
            <a:off x="1801811" y="3357562"/>
            <a:ext cx="2619375" cy="174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Shape 968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969" name="Shape 969"/>
          <p:cNvGrpSpPr/>
          <p:nvPr/>
        </p:nvGrpSpPr>
        <p:grpSpPr>
          <a:xfrm>
            <a:off x="2200275" y="212725"/>
            <a:ext cx="5273674" cy="1512886"/>
            <a:chOff x="2200275" y="212725"/>
            <a:chExt cx="5273674" cy="1512886"/>
          </a:xfrm>
        </p:grpSpPr>
        <p:pic>
          <p:nvPicPr>
            <p:cNvPr id="970" name="Shape 970"/>
            <p:cNvPicPr preferRelativeResize="0"/>
            <p:nvPr/>
          </p:nvPicPr>
          <p:blipFill/>
          <p:spPr>
            <a:xfrm>
              <a:off x="2200275" y="212725"/>
              <a:ext cx="5273674" cy="1512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71" name="Shape 971"/>
            <p:cNvSpPr txBox="1"/>
            <p:nvPr/>
          </p:nvSpPr>
          <p:spPr>
            <a:xfrm>
              <a:off x="2332036" y="309562"/>
              <a:ext cx="4911725" cy="1196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y oportunidades en la Institución. </a:t>
              </a:r>
            </a:p>
          </p:txBody>
        </p:sp>
      </p:grpSp>
      <p:sp>
        <p:nvSpPr>
          <p:cNvPr id="972" name="Shape 972"/>
          <p:cNvSpPr/>
          <p:nvPr/>
        </p:nvSpPr>
        <p:spPr>
          <a:xfrm>
            <a:off x="498475" y="1944686"/>
            <a:ext cx="2290762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Correctiva  </a:t>
            </a:r>
          </a:p>
        </p:txBody>
      </p:sp>
      <p:sp>
        <p:nvSpPr>
          <p:cNvPr id="973" name="Shape 973"/>
          <p:cNvSpPr/>
          <p:nvPr/>
        </p:nvSpPr>
        <p:spPr>
          <a:xfrm>
            <a:off x="3059111" y="1781175"/>
            <a:ext cx="5413375" cy="481011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de hurto: Reducir   </a:t>
            </a:r>
          </a:p>
        </p:txBody>
      </p:sp>
      <p:pic>
        <p:nvPicPr>
          <p:cNvPr id="974" name="Shape 974"/>
          <p:cNvPicPr preferRelativeResize="0"/>
          <p:nvPr/>
        </p:nvPicPr>
        <p:blipFill/>
        <p:spPr>
          <a:xfrm>
            <a:off x="146050" y="2546350"/>
            <a:ext cx="3275011" cy="2178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/>
        <p:spPr>
          <a:xfrm>
            <a:off x="3421062" y="2540000"/>
            <a:ext cx="3103561" cy="2063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/>
        <p:spPr>
          <a:xfrm>
            <a:off x="146050" y="4278312"/>
            <a:ext cx="3371850" cy="19018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/>
        <p:spPr>
          <a:xfrm>
            <a:off x="5867400" y="2540000"/>
            <a:ext cx="3097211" cy="20589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/>
        <p:spPr>
          <a:xfrm>
            <a:off x="3421062" y="4278312"/>
            <a:ext cx="3517899" cy="1897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79" name="Shape 979"/>
          <p:cNvPicPr preferRelativeResize="0"/>
          <p:nvPr/>
        </p:nvPicPr>
        <p:blipFill/>
        <p:spPr>
          <a:xfrm>
            <a:off x="6181725" y="4598987"/>
            <a:ext cx="2789237" cy="14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6" name="Shape 986"/>
          <p:cNvGrpSpPr/>
          <p:nvPr/>
        </p:nvGrpSpPr>
        <p:grpSpPr>
          <a:xfrm>
            <a:off x="2212975" y="212725"/>
            <a:ext cx="5151437" cy="725486"/>
            <a:chOff x="2212975" y="212725"/>
            <a:chExt cx="5151437" cy="725486"/>
          </a:xfrm>
        </p:grpSpPr>
        <p:pic>
          <p:nvPicPr>
            <p:cNvPr id="987" name="Shape 987"/>
            <p:cNvPicPr preferRelativeResize="0"/>
            <p:nvPr/>
          </p:nvPicPr>
          <p:blipFill/>
          <p:spPr>
            <a:xfrm>
              <a:off x="2212975" y="212725"/>
              <a:ext cx="5151437" cy="725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988" name="Shape 988"/>
            <p:cNvSpPr txBox="1"/>
            <p:nvPr/>
          </p:nvSpPr>
          <p:spPr>
            <a:xfrm>
              <a:off x="2297111" y="273050"/>
              <a:ext cx="4981574" cy="534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1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y oportunidades en la Institución. </a:t>
              </a:r>
            </a:p>
          </p:txBody>
        </p:sp>
      </p:grpSp>
      <p:sp>
        <p:nvSpPr>
          <p:cNvPr id="989" name="Shape 989"/>
          <p:cNvSpPr/>
          <p:nvPr/>
        </p:nvSpPr>
        <p:spPr>
          <a:xfrm>
            <a:off x="2081211" y="1014412"/>
            <a:ext cx="5413375" cy="36036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de hurto: Reducir   </a:t>
            </a:r>
          </a:p>
        </p:txBody>
      </p:sp>
      <p:pic>
        <p:nvPicPr>
          <p:cNvPr id="990" name="Shape 990"/>
          <p:cNvPicPr preferRelativeResize="0"/>
          <p:nvPr/>
        </p:nvPicPr>
        <p:blipFill/>
        <p:spPr>
          <a:xfrm>
            <a:off x="990600" y="1417637"/>
            <a:ext cx="7596186" cy="51800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91" name="Shape 991"/>
          <p:cNvSpPr/>
          <p:nvPr/>
        </p:nvSpPr>
        <p:spPr>
          <a:xfrm>
            <a:off x="254000" y="1617662"/>
            <a:ext cx="2290762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Correctiva  </a:t>
            </a:r>
          </a:p>
        </p:txBody>
      </p:sp>
      <p:pic>
        <p:nvPicPr>
          <p:cNvPr id="992" name="Shape 992"/>
          <p:cNvPicPr preferRelativeResize="0"/>
          <p:nvPr/>
        </p:nvPicPr>
        <p:blipFill/>
        <p:spPr>
          <a:xfrm>
            <a:off x="395287" y="327025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9" name="Shape 999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00" name="Shape 1000"/>
          <p:cNvGrpSpPr/>
          <p:nvPr/>
        </p:nvGrpSpPr>
        <p:grpSpPr>
          <a:xfrm>
            <a:off x="2163761" y="201611"/>
            <a:ext cx="4827587" cy="1504949"/>
            <a:chOff x="2163761" y="201611"/>
            <a:chExt cx="4827587" cy="1504949"/>
          </a:xfrm>
        </p:grpSpPr>
        <p:pic>
          <p:nvPicPr>
            <p:cNvPr id="1001" name="Shape 1001"/>
            <p:cNvPicPr preferRelativeResize="0"/>
            <p:nvPr/>
          </p:nvPicPr>
          <p:blipFill/>
          <p:spPr>
            <a:xfrm>
              <a:off x="2163761" y="201611"/>
              <a:ext cx="4827587" cy="15049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02" name="Shape 1002"/>
            <p:cNvSpPr txBox="1"/>
            <p:nvPr/>
          </p:nvSpPr>
          <p:spPr>
            <a:xfrm>
              <a:off x="2284411" y="293687"/>
              <a:ext cx="44958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en la Institución. </a:t>
              </a:r>
            </a:p>
          </p:txBody>
        </p:sp>
      </p:grpSp>
      <p:sp>
        <p:nvSpPr>
          <p:cNvPr id="1003" name="Shape 1003"/>
          <p:cNvSpPr/>
          <p:nvPr/>
        </p:nvSpPr>
        <p:spPr>
          <a:xfrm>
            <a:off x="611187" y="1989136"/>
            <a:ext cx="1944687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Correctiva </a:t>
            </a:r>
          </a:p>
        </p:txBody>
      </p:sp>
      <p:sp>
        <p:nvSpPr>
          <p:cNvPr id="1004" name="Shape 1004"/>
          <p:cNvSpPr/>
          <p:nvPr/>
        </p:nvSpPr>
        <p:spPr>
          <a:xfrm>
            <a:off x="3257550" y="2263775"/>
            <a:ext cx="5413375" cy="949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de Deterioro documental : Evitar </a:t>
            </a:r>
          </a:p>
        </p:txBody>
      </p:sp>
      <p:pic>
        <p:nvPicPr>
          <p:cNvPr descr="H:\DCIM\Camera\IMG_20130816_155342.jpg" id="1005" name="Shape 1005"/>
          <p:cNvPicPr preferRelativeResize="0"/>
          <p:nvPr/>
        </p:nvPicPr>
        <p:blipFill/>
        <p:spPr>
          <a:xfrm>
            <a:off x="1387475" y="3716337"/>
            <a:ext cx="3408362" cy="25574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06" name="Shape 1006"/>
          <p:cNvSpPr/>
          <p:nvPr/>
        </p:nvSpPr>
        <p:spPr>
          <a:xfrm>
            <a:off x="5435600" y="4365625"/>
            <a:ext cx="3235324" cy="1150936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Adecuación de placa, piso inferior gestión documental.  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3" name="Shape 1013"/>
          <p:cNvPicPr preferRelativeResize="0"/>
          <p:nvPr/>
        </p:nvPicPr>
        <p:blipFill/>
        <p:spPr>
          <a:xfrm>
            <a:off x="498475" y="560387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14" name="Shape 1014"/>
          <p:cNvGrpSpPr/>
          <p:nvPr/>
        </p:nvGrpSpPr>
        <p:grpSpPr>
          <a:xfrm>
            <a:off x="2163761" y="201611"/>
            <a:ext cx="4827587" cy="1504949"/>
            <a:chOff x="2163761" y="201611"/>
            <a:chExt cx="4827587" cy="1504949"/>
          </a:xfrm>
        </p:grpSpPr>
        <p:pic>
          <p:nvPicPr>
            <p:cNvPr id="1015" name="Shape 1015"/>
            <p:cNvPicPr preferRelativeResize="0"/>
            <p:nvPr/>
          </p:nvPicPr>
          <p:blipFill/>
          <p:spPr>
            <a:xfrm>
              <a:off x="2163761" y="201611"/>
              <a:ext cx="4827587" cy="15049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16" name="Shape 1016"/>
            <p:cNvSpPr txBox="1"/>
            <p:nvPr/>
          </p:nvSpPr>
          <p:spPr>
            <a:xfrm>
              <a:off x="2284411" y="293687"/>
              <a:ext cx="44958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en la Institución. </a:t>
              </a:r>
            </a:p>
          </p:txBody>
        </p:sp>
      </p:grpSp>
      <p:sp>
        <p:nvSpPr>
          <p:cNvPr id="1017" name="Shape 1017"/>
          <p:cNvSpPr/>
          <p:nvPr/>
        </p:nvSpPr>
        <p:spPr>
          <a:xfrm>
            <a:off x="755650" y="2017711"/>
            <a:ext cx="1944687" cy="576262"/>
          </a:xfrm>
          <a:prstGeom prst="roundRect">
            <a:avLst>
              <a:gd fmla="val 16667" name="adj"/>
            </a:avLst>
          </a:prstGeom>
          <a:solidFill>
            <a:srgbClr val="4F6228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Preventiva </a:t>
            </a:r>
          </a:p>
        </p:txBody>
      </p:sp>
      <p:sp>
        <p:nvSpPr>
          <p:cNvPr id="1018" name="Shape 1018"/>
          <p:cNvSpPr/>
          <p:nvPr/>
        </p:nvSpPr>
        <p:spPr>
          <a:xfrm>
            <a:off x="3294062" y="2017711"/>
            <a:ext cx="5411786" cy="949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de accidente : Evitar </a:t>
            </a:r>
          </a:p>
        </p:txBody>
      </p:sp>
      <p:pic>
        <p:nvPicPr>
          <p:cNvPr descr="H:\DCIM\Camera\IMG_20130816_155339.jpg" id="1019" name="Shape 1019"/>
          <p:cNvPicPr preferRelativeResize="0"/>
          <p:nvPr/>
        </p:nvPicPr>
        <p:blipFill/>
        <p:spPr>
          <a:xfrm>
            <a:off x="682625" y="3357562"/>
            <a:ext cx="4033837" cy="302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H:\DCIM\Camera\IMG_20130816_163334.jpg" id="1020" name="Shape 10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812" y="3390900"/>
            <a:ext cx="3987800" cy="25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Shape 1025"/>
          <p:cNvPicPr preferRelativeResize="0"/>
          <p:nvPr/>
        </p:nvPicPr>
        <p:blipFill/>
        <p:spPr>
          <a:xfrm>
            <a:off x="684212" y="404812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26" name="Shape 1026"/>
          <p:cNvGrpSpPr/>
          <p:nvPr/>
        </p:nvGrpSpPr>
        <p:grpSpPr>
          <a:xfrm>
            <a:off x="2163761" y="201611"/>
            <a:ext cx="4827587" cy="1504949"/>
            <a:chOff x="2163761" y="201611"/>
            <a:chExt cx="4827587" cy="1504949"/>
          </a:xfrm>
        </p:grpSpPr>
        <p:pic>
          <p:nvPicPr>
            <p:cNvPr id="1027" name="Shape 1027"/>
            <p:cNvPicPr preferRelativeResize="0"/>
            <p:nvPr/>
          </p:nvPicPr>
          <p:blipFill/>
          <p:spPr>
            <a:xfrm>
              <a:off x="2163761" y="201611"/>
              <a:ext cx="4827587" cy="15049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28" name="Shape 1028"/>
            <p:cNvSpPr txBox="1"/>
            <p:nvPr/>
          </p:nvSpPr>
          <p:spPr>
            <a:xfrm>
              <a:off x="2284411" y="293687"/>
              <a:ext cx="44958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Administración de riesgos en la Institución. </a:t>
              </a:r>
            </a:p>
          </p:txBody>
        </p:sp>
      </p:grpSp>
      <p:pic>
        <p:nvPicPr>
          <p:cNvPr id="1029" name="Shape 1029"/>
          <p:cNvPicPr preferRelativeResize="0"/>
          <p:nvPr/>
        </p:nvPicPr>
        <p:blipFill/>
        <p:spPr>
          <a:xfrm>
            <a:off x="2700336" y="1684336"/>
            <a:ext cx="3211511" cy="28797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0" name="Shape 10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4564062"/>
            <a:ext cx="3917949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/>
        <p:spPr>
          <a:xfrm>
            <a:off x="250825" y="1677986"/>
            <a:ext cx="2347912" cy="27638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032" name="Shape 1032"/>
          <p:cNvCxnSpPr/>
          <p:nvPr/>
        </p:nvCxnSpPr>
        <p:spPr>
          <a:xfrm>
            <a:off x="4140200" y="4652962"/>
            <a:ext cx="2016124" cy="0"/>
          </a:xfrm>
          <a:prstGeom prst="straightConnector1">
            <a:avLst/>
          </a:prstGeom>
          <a:noFill/>
          <a:ln cap="flat" cmpd="sng" w="57150">
            <a:solidFill>
              <a:srgbClr val="F6924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33" name="Shape 1033"/>
          <p:cNvCxnSpPr/>
          <p:nvPr/>
        </p:nvCxnSpPr>
        <p:spPr>
          <a:xfrm rot="10800000">
            <a:off x="6156325" y="1677987"/>
            <a:ext cx="0" cy="2974974"/>
          </a:xfrm>
          <a:prstGeom prst="straightConnector1">
            <a:avLst/>
          </a:prstGeom>
          <a:noFill/>
          <a:ln cap="flat" cmpd="sng" w="57150">
            <a:solidFill>
              <a:srgbClr val="F6924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34" name="Shape 1034"/>
          <p:cNvPicPr preferRelativeResize="0"/>
          <p:nvPr/>
        </p:nvPicPr>
        <p:blipFill/>
        <p:spPr>
          <a:xfrm>
            <a:off x="7356475" y="404812"/>
            <a:ext cx="1371599" cy="16573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/>
        <p:spPr>
          <a:xfrm>
            <a:off x="6249987" y="2165350"/>
            <a:ext cx="2873375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/>
        <p:spPr>
          <a:xfrm>
            <a:off x="6688136" y="2968625"/>
            <a:ext cx="1995486" cy="12906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037" name="Shape 1037"/>
          <p:cNvCxnSpPr/>
          <p:nvPr/>
        </p:nvCxnSpPr>
        <p:spPr>
          <a:xfrm rot="10800000">
            <a:off x="4143375" y="4629150"/>
            <a:ext cx="0" cy="1736724"/>
          </a:xfrm>
          <a:prstGeom prst="straightConnector1">
            <a:avLst/>
          </a:prstGeom>
          <a:noFill/>
          <a:ln cap="flat" cmpd="sng" w="57150">
            <a:solidFill>
              <a:srgbClr val="F6924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38" name="Shape 1038"/>
          <p:cNvCxnSpPr/>
          <p:nvPr/>
        </p:nvCxnSpPr>
        <p:spPr>
          <a:xfrm>
            <a:off x="6156325" y="1677986"/>
            <a:ext cx="863599" cy="0"/>
          </a:xfrm>
          <a:prstGeom prst="straightConnector1">
            <a:avLst/>
          </a:prstGeom>
          <a:noFill/>
          <a:ln cap="flat" cmpd="sng" w="57150">
            <a:solidFill>
              <a:srgbClr val="F6924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descr="https://mail.google.com/mail/u/0/?ui=2&amp;ik=6f6e64812f&amp;view=fimg&amp;th=14fb4319de99d721&amp;attid=0.0.1&amp;disp=emb&amp;realattid=ii_ied08kvp0_14fb2f3decc3b2ca&amp;attbid=ANGjdJ9XBVOqfvbeaGEngB48KnjnBFzPSs69OOGi2tzPq9_uGXQts_-Z2Qbx0L-YrOZzx3CXjwkcqlZDXqtNfc23LIJPZoBXPsMQm99GvQSLGiYGSxb38OOA8FdqhMs&amp;sz=w908-h480&amp;ats=1474036505331&amp;rm=14fb4319de99d721&amp;zw&amp;atsh=1" id="1039" name="Shape 1039"/>
          <p:cNvSpPr txBox="1"/>
          <p:nvPr/>
        </p:nvSpPr>
        <p:spPr>
          <a:xfrm>
            <a:off x="144461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0" name="Shape 1040"/>
          <p:cNvPicPr preferRelativeResize="0"/>
          <p:nvPr/>
        </p:nvPicPr>
        <p:blipFill/>
        <p:spPr>
          <a:xfrm>
            <a:off x="6443662" y="4371975"/>
            <a:ext cx="2438399" cy="12874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41" name="Shape 1041"/>
          <p:cNvPicPr preferRelativeResize="0"/>
          <p:nvPr/>
        </p:nvPicPr>
        <p:blipFill/>
        <p:spPr>
          <a:xfrm>
            <a:off x="4276725" y="4779962"/>
            <a:ext cx="1973262" cy="147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7" name="Shape 1047"/>
          <p:cNvPicPr preferRelativeResize="0"/>
          <p:nvPr/>
        </p:nvPicPr>
        <p:blipFill/>
        <p:spPr>
          <a:xfrm>
            <a:off x="539750" y="209550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48" name="Shape 1048"/>
          <p:cNvGrpSpPr/>
          <p:nvPr/>
        </p:nvGrpSpPr>
        <p:grpSpPr>
          <a:xfrm>
            <a:off x="2792411" y="115886"/>
            <a:ext cx="4730750" cy="1169986"/>
            <a:chOff x="2792411" y="115886"/>
            <a:chExt cx="4730750" cy="1169986"/>
          </a:xfrm>
        </p:grpSpPr>
        <p:pic>
          <p:nvPicPr>
            <p:cNvPr id="1049" name="Shape 1049"/>
            <p:cNvPicPr preferRelativeResize="0"/>
            <p:nvPr/>
          </p:nvPicPr>
          <p:blipFill/>
          <p:spPr>
            <a:xfrm>
              <a:off x="2792411" y="115886"/>
              <a:ext cx="4730750" cy="1169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50" name="Shape 1050"/>
            <p:cNvSpPr txBox="1"/>
            <p:nvPr/>
          </p:nvSpPr>
          <p:spPr>
            <a:xfrm>
              <a:off x="2895600" y="196850"/>
              <a:ext cx="4521199" cy="958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implementación de oportunidades en la Institución. </a:t>
              </a:r>
            </a:p>
          </p:txBody>
        </p:sp>
      </p:grpSp>
      <p:pic>
        <p:nvPicPr>
          <p:cNvPr id="1051" name="Shape 1051"/>
          <p:cNvPicPr preferRelativeResize="0"/>
          <p:nvPr/>
        </p:nvPicPr>
        <p:blipFill/>
        <p:spPr>
          <a:xfrm>
            <a:off x="755650" y="4560887"/>
            <a:ext cx="2700336" cy="2025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52" name="Shape 1052"/>
          <p:cNvPicPr preferRelativeResize="0"/>
          <p:nvPr/>
        </p:nvPicPr>
        <p:blipFill/>
        <p:spPr>
          <a:xfrm>
            <a:off x="3602037" y="4560887"/>
            <a:ext cx="2425700" cy="18526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53" name="Shape 1053"/>
          <p:cNvPicPr preferRelativeResize="0"/>
          <p:nvPr/>
        </p:nvPicPr>
        <p:blipFill/>
        <p:spPr>
          <a:xfrm>
            <a:off x="6211887" y="4437062"/>
            <a:ext cx="2511425" cy="15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54" name="Shape 1054"/>
          <p:cNvSpPr/>
          <p:nvPr/>
        </p:nvSpPr>
        <p:spPr>
          <a:xfrm>
            <a:off x="80961" y="1557337"/>
            <a:ext cx="2136775" cy="7080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 Químico: Derrames </a:t>
            </a:r>
          </a:p>
        </p:txBody>
      </p:sp>
      <p:sp>
        <p:nvSpPr>
          <p:cNvPr id="1055" name="Shape 1055"/>
          <p:cNvSpPr/>
          <p:nvPr/>
        </p:nvSpPr>
        <p:spPr>
          <a:xfrm>
            <a:off x="79375" y="2576511"/>
            <a:ext cx="2136775" cy="70961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Construcción centro de acopio  </a:t>
            </a:r>
          </a:p>
        </p:txBody>
      </p:sp>
      <p:sp>
        <p:nvSpPr>
          <p:cNvPr id="1056" name="Shape 1056"/>
          <p:cNvSpPr/>
          <p:nvPr/>
        </p:nvSpPr>
        <p:spPr>
          <a:xfrm>
            <a:off x="79375" y="3657600"/>
            <a:ext cx="2136775" cy="70961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Rotulación  </a:t>
            </a:r>
          </a:p>
        </p:txBody>
      </p:sp>
      <p:cxnSp>
        <p:nvCxnSpPr>
          <p:cNvPr id="1057" name="Shape 1057"/>
          <p:cNvCxnSpPr/>
          <p:nvPr/>
        </p:nvCxnSpPr>
        <p:spPr>
          <a:xfrm flipH="1">
            <a:off x="1147762" y="2265361"/>
            <a:ext cx="1587" cy="311149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058" name="Shape 1058"/>
          <p:cNvCxnSpPr/>
          <p:nvPr/>
        </p:nvCxnSpPr>
        <p:spPr>
          <a:xfrm>
            <a:off x="1139825" y="3286125"/>
            <a:ext cx="0" cy="366711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059" name="Shape 1059"/>
          <p:cNvSpPr/>
          <p:nvPr/>
        </p:nvSpPr>
        <p:spPr>
          <a:xfrm>
            <a:off x="2678111" y="3657600"/>
            <a:ext cx="2136775" cy="70961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Almacenamiento   </a:t>
            </a:r>
          </a:p>
        </p:txBody>
      </p:sp>
      <p:sp>
        <p:nvSpPr>
          <p:cNvPr id="1060" name="Shape 1060"/>
          <p:cNvSpPr/>
          <p:nvPr/>
        </p:nvSpPr>
        <p:spPr>
          <a:xfrm>
            <a:off x="5316537" y="3656012"/>
            <a:ext cx="2136775" cy="7080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Disposición Final    </a:t>
            </a:r>
          </a:p>
        </p:txBody>
      </p:sp>
      <p:pic>
        <p:nvPicPr>
          <p:cNvPr id="1061" name="Shape 1061"/>
          <p:cNvPicPr preferRelativeResize="0"/>
          <p:nvPr/>
        </p:nvPicPr>
        <p:blipFill/>
        <p:spPr>
          <a:xfrm>
            <a:off x="2555875" y="1403350"/>
            <a:ext cx="3024187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62" name="Shape 1062"/>
          <p:cNvPicPr preferRelativeResize="0"/>
          <p:nvPr/>
        </p:nvPicPr>
        <p:blipFill/>
        <p:spPr>
          <a:xfrm>
            <a:off x="5894387" y="1401762"/>
            <a:ext cx="2928937" cy="2017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063" name="Shape 1063"/>
          <p:cNvCxnSpPr/>
          <p:nvPr/>
        </p:nvCxnSpPr>
        <p:spPr>
          <a:xfrm>
            <a:off x="2216150" y="4011612"/>
            <a:ext cx="461961" cy="0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064" name="Shape 1064"/>
          <p:cNvCxnSpPr/>
          <p:nvPr/>
        </p:nvCxnSpPr>
        <p:spPr>
          <a:xfrm flipH="1" rot="10800000">
            <a:off x="4814887" y="4010025"/>
            <a:ext cx="501650" cy="1587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0" name="Shape 1070"/>
          <p:cNvPicPr preferRelativeResize="0"/>
          <p:nvPr/>
        </p:nvPicPr>
        <p:blipFill/>
        <p:spPr>
          <a:xfrm>
            <a:off x="539750" y="209550"/>
            <a:ext cx="889000" cy="1130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71" name="Shape 1071"/>
          <p:cNvGrpSpPr/>
          <p:nvPr/>
        </p:nvGrpSpPr>
        <p:grpSpPr>
          <a:xfrm>
            <a:off x="2792411" y="115886"/>
            <a:ext cx="4730750" cy="1169986"/>
            <a:chOff x="2792411" y="115886"/>
            <a:chExt cx="4730750" cy="1169986"/>
          </a:xfrm>
        </p:grpSpPr>
        <p:pic>
          <p:nvPicPr>
            <p:cNvPr id="1072" name="Shape 1072"/>
            <p:cNvPicPr preferRelativeResize="0"/>
            <p:nvPr/>
          </p:nvPicPr>
          <p:blipFill/>
          <p:spPr>
            <a:xfrm>
              <a:off x="2792411" y="115886"/>
              <a:ext cx="4730750" cy="1169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73" name="Shape 1073"/>
            <p:cNvSpPr txBox="1"/>
            <p:nvPr/>
          </p:nvSpPr>
          <p:spPr>
            <a:xfrm>
              <a:off x="2895600" y="196850"/>
              <a:ext cx="4521199" cy="958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implementación de oportunidades en la Institución. </a:t>
              </a:r>
            </a:p>
          </p:txBody>
        </p:sp>
      </p:grpSp>
      <p:pic>
        <p:nvPicPr>
          <p:cNvPr id="1074" name="Shape 1074"/>
          <p:cNvPicPr preferRelativeResize="0"/>
          <p:nvPr/>
        </p:nvPicPr>
        <p:blipFill/>
        <p:spPr>
          <a:xfrm>
            <a:off x="3635375" y="1352550"/>
            <a:ext cx="5221287" cy="4597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75" name="Shape 1075"/>
          <p:cNvPicPr preferRelativeResize="0"/>
          <p:nvPr/>
        </p:nvPicPr>
        <p:blipFill/>
        <p:spPr>
          <a:xfrm>
            <a:off x="346075" y="2828925"/>
            <a:ext cx="3275011" cy="2178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Shape 1080"/>
          <p:cNvPicPr preferRelativeResize="0"/>
          <p:nvPr/>
        </p:nvPicPr>
        <p:blipFill/>
        <p:spPr>
          <a:xfrm>
            <a:off x="68261" y="800100"/>
            <a:ext cx="9039225" cy="1543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81" name="Shape 1081"/>
          <p:cNvGrpSpPr/>
          <p:nvPr/>
        </p:nvGrpSpPr>
        <p:grpSpPr>
          <a:xfrm>
            <a:off x="2359025" y="85725"/>
            <a:ext cx="4737100" cy="957261"/>
            <a:chOff x="2359025" y="85725"/>
            <a:chExt cx="4737100" cy="957261"/>
          </a:xfrm>
        </p:grpSpPr>
        <p:pic>
          <p:nvPicPr>
            <p:cNvPr id="1082" name="Shape 1082"/>
            <p:cNvPicPr preferRelativeResize="0"/>
            <p:nvPr/>
          </p:nvPicPr>
          <p:blipFill/>
          <p:spPr>
            <a:xfrm>
              <a:off x="2359025" y="85725"/>
              <a:ext cx="4737100" cy="957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083" name="Shape 1083"/>
            <p:cNvSpPr txBox="1"/>
            <p:nvPr/>
          </p:nvSpPr>
          <p:spPr>
            <a:xfrm>
              <a:off x="2449511" y="153986"/>
              <a:ext cx="4549775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Resultados de la implementación de oportunidades en la Institución. </a:t>
              </a:r>
            </a:p>
          </p:txBody>
        </p:sp>
      </p:grpSp>
      <p:pic>
        <p:nvPicPr>
          <p:cNvPr id="1084" name="Shape 1084"/>
          <p:cNvPicPr preferRelativeResize="0"/>
          <p:nvPr/>
        </p:nvPicPr>
        <p:blipFill/>
        <p:spPr>
          <a:xfrm>
            <a:off x="134936" y="2341561"/>
            <a:ext cx="8972549" cy="581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descr="Mostrando 101.jpg" id="1085" name="Shape 1085"/>
          <p:cNvSpPr txBox="1"/>
          <p:nvPr/>
        </p:nvSpPr>
        <p:spPr>
          <a:xfrm>
            <a:off x="144461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6" name="Shape 1086"/>
          <p:cNvPicPr preferRelativeResize="0"/>
          <p:nvPr/>
        </p:nvPicPr>
        <p:blipFill/>
        <p:spPr>
          <a:xfrm>
            <a:off x="763587" y="3027361"/>
            <a:ext cx="3543300" cy="19923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87" name="Shape 1087"/>
          <p:cNvPicPr preferRelativeResize="0"/>
          <p:nvPr/>
        </p:nvPicPr>
        <p:blipFill/>
        <p:spPr>
          <a:xfrm>
            <a:off x="4427537" y="3027361"/>
            <a:ext cx="3543300" cy="19923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descr="Mostrando 108.jpg" id="1088" name="Shape 1088"/>
          <p:cNvSpPr txBox="1"/>
          <p:nvPr/>
        </p:nvSpPr>
        <p:spPr>
          <a:xfrm>
            <a:off x="296862" y="7937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Shape 1089"/>
          <p:cNvPicPr preferRelativeResize="0"/>
          <p:nvPr/>
        </p:nvPicPr>
        <p:blipFill/>
        <p:spPr>
          <a:xfrm>
            <a:off x="2916236" y="5022850"/>
            <a:ext cx="2808286" cy="15795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90" name="Shape 1090"/>
          <p:cNvSpPr txBox="1"/>
          <p:nvPr/>
        </p:nvSpPr>
        <p:spPr>
          <a:xfrm>
            <a:off x="330200" y="5211762"/>
            <a:ext cx="22050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una situación puede ser posible identificar oportunidades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7" name="Shape 1097"/>
          <p:cNvPicPr preferRelativeResize="0"/>
          <p:nvPr/>
        </p:nvPicPr>
        <p:blipFill/>
        <p:spPr>
          <a:xfrm>
            <a:off x="539750" y="274637"/>
            <a:ext cx="719136" cy="9159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098" name="Shape 1098"/>
          <p:cNvGrpSpPr/>
          <p:nvPr/>
        </p:nvGrpSpPr>
        <p:grpSpPr>
          <a:xfrm>
            <a:off x="2139950" y="639762"/>
            <a:ext cx="4737100" cy="750887"/>
            <a:chOff x="2139950" y="639762"/>
            <a:chExt cx="4737100" cy="750887"/>
          </a:xfrm>
        </p:grpSpPr>
        <p:pic>
          <p:nvPicPr>
            <p:cNvPr id="1099" name="Shape 1099"/>
            <p:cNvPicPr preferRelativeResize="0"/>
            <p:nvPr/>
          </p:nvPicPr>
          <p:blipFill/>
          <p:spPr>
            <a:xfrm>
              <a:off x="2139950" y="639762"/>
              <a:ext cx="4737100" cy="75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100" name="Shape 1100"/>
            <p:cNvSpPr txBox="1"/>
            <p:nvPr/>
          </p:nvSpPr>
          <p:spPr>
            <a:xfrm>
              <a:off x="2222500" y="695325"/>
              <a:ext cx="4570411" cy="4873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Conclusiones  </a:t>
              </a:r>
            </a:p>
          </p:txBody>
        </p:sp>
      </p:grpSp>
      <p:sp>
        <p:nvSpPr>
          <p:cNvPr id="1101" name="Shape 1101"/>
          <p:cNvSpPr txBox="1"/>
          <p:nvPr/>
        </p:nvSpPr>
        <p:spPr>
          <a:xfrm>
            <a:off x="974725" y="969962"/>
            <a:ext cx="7345361" cy="534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considerar los riesgos a lo largo de todo el sistema de gestión, aumentamos la posibilidad de alcanzar los objetivos establecidos.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normas de sistemas de gestión, versión 2015, la mentalidad de riesgos debe ser considerada desde los primeros momentos, a lo largo de todo el sistema, volviendo las acciones preventivas inherentes a las actividades de planeación, operación, análisis y evaluación.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riesgos se distribuyen en todos los niveles de los sistemas de gestión de las organizaciones, desde la planeación estratégica hasta la mejora del desempeño de la organización.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revisión por la dirección debe considerar la eficacia de las acciones tomadas para tratar riesgos y las oportunidades.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s-E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 los riesgos y oportunidades tienen que determinarse y tratarse, no hay ningún proceso documentado de la gestión de riesgos.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7" name="Shape 1107"/>
          <p:cNvPicPr preferRelativeResize="0"/>
          <p:nvPr/>
        </p:nvPicPr>
        <p:blipFill/>
        <p:spPr>
          <a:xfrm>
            <a:off x="0" y="0"/>
            <a:ext cx="907891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Shape 413"/>
          <p:cNvPicPr preferRelativeResize="0"/>
          <p:nvPr/>
        </p:nvPicPr>
        <p:blipFill/>
        <p:spPr>
          <a:xfrm>
            <a:off x="755650" y="403225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14" name="Shape 414"/>
          <p:cNvGrpSpPr/>
          <p:nvPr/>
        </p:nvGrpSpPr>
        <p:grpSpPr>
          <a:xfrm>
            <a:off x="2212975" y="231775"/>
            <a:ext cx="5078411" cy="1450975"/>
            <a:chOff x="2212975" y="231775"/>
            <a:chExt cx="5078411" cy="1450975"/>
          </a:xfrm>
        </p:grpSpPr>
        <p:pic>
          <p:nvPicPr>
            <p:cNvPr id="415" name="Shape 415"/>
            <p:cNvPicPr preferRelativeResize="0"/>
            <p:nvPr/>
          </p:nvPicPr>
          <p:blipFill/>
          <p:spPr>
            <a:xfrm>
              <a:off x="2212975" y="231775"/>
              <a:ext cx="5078411" cy="145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16" name="Shape 416"/>
            <p:cNvSpPr txBox="1"/>
            <p:nvPr/>
          </p:nvSpPr>
          <p:spPr>
            <a:xfrm>
              <a:off x="2319336" y="392112"/>
              <a:ext cx="4864099" cy="966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Objetivos de la metodología</a:t>
              </a:r>
            </a:p>
          </p:txBody>
        </p:sp>
      </p:grpSp>
      <p:sp>
        <p:nvSpPr>
          <p:cNvPr id="417" name="Shape 417"/>
          <p:cNvSpPr/>
          <p:nvPr/>
        </p:nvSpPr>
        <p:spPr>
          <a:xfrm>
            <a:off x="538162" y="1673225"/>
            <a:ext cx="7780337" cy="706436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Evaluación de los riesgos parte fundamental del proceso de planeación Institucional </a:t>
            </a:r>
          </a:p>
        </p:txBody>
      </p:sp>
      <p:sp>
        <p:nvSpPr>
          <p:cNvPr id="418" name="Shape 418"/>
          <p:cNvSpPr/>
          <p:nvPr/>
        </p:nvSpPr>
        <p:spPr>
          <a:xfrm>
            <a:off x="560387" y="2503486"/>
            <a:ext cx="7991475" cy="5048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Evaluación y tratamiento de los riesgos – enfoque a las ACPM </a:t>
            </a:r>
          </a:p>
        </p:txBody>
      </p:sp>
      <p:sp>
        <p:nvSpPr>
          <p:cNvPr id="419" name="Shape 419"/>
          <p:cNvSpPr/>
          <p:nvPr/>
        </p:nvSpPr>
        <p:spPr>
          <a:xfrm>
            <a:off x="536575" y="3255961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Riesgos y Oportunidades – aspectos para la toma de decisión institucional  </a:t>
            </a:r>
          </a:p>
        </p:txBody>
      </p:sp>
      <p:sp>
        <p:nvSpPr>
          <p:cNvPr id="420" name="Shape 420"/>
          <p:cNvSpPr/>
          <p:nvPr/>
        </p:nvSpPr>
        <p:spPr>
          <a:xfrm>
            <a:off x="536575" y="4005262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Reduce la probabilidad de resultados deficientes</a:t>
            </a:r>
          </a:p>
        </p:txBody>
      </p:sp>
      <p:sp>
        <p:nvSpPr>
          <p:cNvPr id="421" name="Shape 421"/>
          <p:cNvSpPr/>
          <p:nvPr/>
        </p:nvSpPr>
        <p:spPr>
          <a:xfrm>
            <a:off x="509587" y="4673600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Hace que la prevención sea un habito en la institución  </a:t>
            </a:r>
          </a:p>
        </p:txBody>
      </p:sp>
      <p:sp>
        <p:nvSpPr>
          <p:cNvPr id="422" name="Shape 422"/>
          <p:cNvSpPr/>
          <p:nvPr/>
        </p:nvSpPr>
        <p:spPr>
          <a:xfrm>
            <a:off x="522287" y="5348287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Riesgos es continuo, por lo tanto garantiza un mayor conocimiento de la institución y preparación para afrontar el cambio   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3" name="Shape 1113"/>
          <p:cNvPicPr preferRelativeResize="0"/>
          <p:nvPr/>
        </p:nvPicPr>
        <p:blipFill/>
        <p:spPr>
          <a:xfrm>
            <a:off x="3995737" y="1341437"/>
            <a:ext cx="1008062" cy="12811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14" name="Shape 1114"/>
          <p:cNvSpPr txBox="1"/>
          <p:nvPr/>
        </p:nvSpPr>
        <p:spPr>
          <a:xfrm>
            <a:off x="2916236" y="6588125"/>
            <a:ext cx="5759449" cy="127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5" name="Shape 1115"/>
          <p:cNvGrpSpPr/>
          <p:nvPr/>
        </p:nvGrpSpPr>
        <p:grpSpPr>
          <a:xfrm>
            <a:off x="1852611" y="3181350"/>
            <a:ext cx="5608637" cy="1970086"/>
            <a:chOff x="1852611" y="3181350"/>
            <a:chExt cx="5608637" cy="1970086"/>
          </a:xfrm>
        </p:grpSpPr>
        <p:pic>
          <p:nvPicPr>
            <p:cNvPr id="1116" name="Shape 1116"/>
            <p:cNvPicPr preferRelativeResize="0"/>
            <p:nvPr/>
          </p:nvPicPr>
          <p:blipFill/>
          <p:spPr>
            <a:xfrm>
              <a:off x="1852611" y="3181350"/>
              <a:ext cx="5608637" cy="19700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117" name="Shape 1117"/>
            <p:cNvSpPr txBox="1"/>
            <p:nvPr/>
          </p:nvSpPr>
          <p:spPr>
            <a:xfrm>
              <a:off x="1998661" y="3303587"/>
              <a:ext cx="5183186" cy="1676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MUCHAS GRACIAS 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Shape 428"/>
          <p:cNvPicPr preferRelativeResize="0"/>
          <p:nvPr/>
        </p:nvPicPr>
        <p:blipFill/>
        <p:spPr>
          <a:xfrm>
            <a:off x="755650" y="403225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29" name="Shape 429"/>
          <p:cNvGrpSpPr/>
          <p:nvPr/>
        </p:nvGrpSpPr>
        <p:grpSpPr>
          <a:xfrm>
            <a:off x="2212975" y="311150"/>
            <a:ext cx="5078411" cy="1438275"/>
            <a:chOff x="2212975" y="311150"/>
            <a:chExt cx="5078411" cy="1438275"/>
          </a:xfrm>
        </p:grpSpPr>
        <p:pic>
          <p:nvPicPr>
            <p:cNvPr id="430" name="Shape 430"/>
            <p:cNvPicPr preferRelativeResize="0"/>
            <p:nvPr/>
          </p:nvPicPr>
          <p:blipFill/>
          <p:spPr>
            <a:xfrm>
              <a:off x="2212975" y="311150"/>
              <a:ext cx="5078411" cy="143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31" name="Shape 431"/>
            <p:cNvSpPr txBox="1"/>
            <p:nvPr/>
          </p:nvSpPr>
          <p:spPr>
            <a:xfrm>
              <a:off x="2332036" y="404812"/>
              <a:ext cx="4838700" cy="1198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b="1" i="0" lang="es-ES" sz="20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Mentalidad de riesgos en las normas del Sistema de Gestión versión 2015 </a:t>
              </a:r>
            </a:p>
          </p:txBody>
        </p:sp>
      </p:grpSp>
      <p:sp>
        <p:nvSpPr>
          <p:cNvPr id="432" name="Shape 432"/>
          <p:cNvSpPr txBox="1"/>
          <p:nvPr/>
        </p:nvSpPr>
        <p:spPr>
          <a:xfrm>
            <a:off x="755650" y="1773236"/>
            <a:ext cx="7777162" cy="4200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4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determine el SG y sus procesos e incluya los riesgos y oportunidades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5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los altos directivos aseguren que los riesgos y oportunidades que pueden afectar los objetivos del SG sean identificados y trabajados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6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determine y planee acciones para los riesgos y oportunidades que deben ser trabajados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7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determine y ofrezca los recursos necesarios para trabajar los riesgos y oportunidades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8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implemente y administre sus procesos operativos y las acciones para trabajar los riesgos y oportunidades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9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analice, evalúe y asegure la eficacia de las acciones realizadas para trabajar los riesgos y oportunidades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 10 </a:t>
            </a:r>
            <a:r>
              <a:rPr b="0" i="0" lang="es-E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requiere que la organización corrija, evite o reduzca los efectos no deseados, mejore el SGQ y actualice los riesgos y oportunidades determinados durante la planeación (output masters)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Shape 438"/>
          <p:cNvPicPr preferRelativeResize="0"/>
          <p:nvPr/>
        </p:nvPicPr>
        <p:blipFill/>
        <p:spPr>
          <a:xfrm>
            <a:off x="755650" y="403225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39" name="Shape 439"/>
          <p:cNvGrpSpPr/>
          <p:nvPr/>
        </p:nvGrpSpPr>
        <p:grpSpPr>
          <a:xfrm>
            <a:off x="2212975" y="182561"/>
            <a:ext cx="5078411" cy="1438275"/>
            <a:chOff x="2212975" y="182561"/>
            <a:chExt cx="5078411" cy="1438275"/>
          </a:xfrm>
        </p:grpSpPr>
        <p:pic>
          <p:nvPicPr>
            <p:cNvPr id="440" name="Shape 4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2975" y="182561"/>
              <a:ext cx="5078411" cy="143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Shape 441"/>
            <p:cNvSpPr txBox="1"/>
            <p:nvPr/>
          </p:nvSpPr>
          <p:spPr>
            <a:xfrm>
              <a:off x="2332036" y="277812"/>
              <a:ext cx="4838700" cy="1200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riesgos en la ISO 9001:2015 </a:t>
              </a:r>
            </a:p>
          </p:txBody>
        </p:sp>
      </p:grpSp>
      <p:sp>
        <p:nvSpPr>
          <p:cNvPr id="442" name="Shape 442"/>
          <p:cNvSpPr/>
          <p:nvPr/>
        </p:nvSpPr>
        <p:spPr>
          <a:xfrm>
            <a:off x="1082675" y="1711325"/>
            <a:ext cx="7780337" cy="4572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Contexto: Identificar los riesgos que nos pueden afectar </a:t>
            </a:r>
          </a:p>
        </p:txBody>
      </p:sp>
      <p:sp>
        <p:nvSpPr>
          <p:cNvPr id="443" name="Shape 443"/>
          <p:cNvSpPr/>
          <p:nvPr/>
        </p:nvSpPr>
        <p:spPr>
          <a:xfrm>
            <a:off x="920750" y="2324100"/>
            <a:ext cx="7991475" cy="612775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Liderazgo: Compromiso de la alta Dirección para garantizar el cumplimiento de la identificación del contexto </a:t>
            </a:r>
          </a:p>
        </p:txBody>
      </p:sp>
      <p:sp>
        <p:nvSpPr>
          <p:cNvPr id="444" name="Shape 444"/>
          <p:cNvSpPr/>
          <p:nvPr/>
        </p:nvSpPr>
        <p:spPr>
          <a:xfrm>
            <a:off x="914400" y="3103561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Planificación: Se requiere que la institución emprenda acciones para identificar los Riesgos y Oportunidades </a:t>
            </a:r>
          </a:p>
        </p:txBody>
      </p:sp>
      <p:sp>
        <p:nvSpPr>
          <p:cNvPr id="445" name="Shape 445"/>
          <p:cNvSpPr/>
          <p:nvPr/>
        </p:nvSpPr>
        <p:spPr>
          <a:xfrm>
            <a:off x="892175" y="3851275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: Se requiere que la institución implemente procesos para abordar los riesgos y  las oportunidades </a:t>
            </a:r>
          </a:p>
        </p:txBody>
      </p:sp>
      <p:sp>
        <p:nvSpPr>
          <p:cNvPr id="446" name="Shape 446"/>
          <p:cNvSpPr/>
          <p:nvPr/>
        </p:nvSpPr>
        <p:spPr>
          <a:xfrm>
            <a:off x="976312" y="4564062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Evaluación del desempeño : Se requiere que la organización monitorice, mida, analice y evalué los riesgos y las oportunidades  </a:t>
            </a:r>
          </a:p>
        </p:txBody>
      </p:sp>
      <p:sp>
        <p:nvSpPr>
          <p:cNvPr id="447" name="Shape 447"/>
          <p:cNvSpPr/>
          <p:nvPr/>
        </p:nvSpPr>
        <p:spPr>
          <a:xfrm>
            <a:off x="908050" y="5299075"/>
            <a:ext cx="7991475" cy="568324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25400">
            <a:solidFill>
              <a:srgbClr val="7189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es-E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Mejora: Se requiere que la organización mejore por medio de la respuesta a los cambios en el riesgo.   </a:t>
            </a:r>
          </a:p>
        </p:txBody>
      </p:sp>
      <p:sp>
        <p:nvSpPr>
          <p:cNvPr id="448" name="Shape 448"/>
          <p:cNvSpPr/>
          <p:nvPr/>
        </p:nvSpPr>
        <p:spPr>
          <a:xfrm>
            <a:off x="325437" y="1708150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449" name="Shape 449"/>
          <p:cNvSpPr/>
          <p:nvPr/>
        </p:nvSpPr>
        <p:spPr>
          <a:xfrm>
            <a:off x="325437" y="3171825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450" name="Shape 450"/>
          <p:cNvSpPr/>
          <p:nvPr/>
        </p:nvSpPr>
        <p:spPr>
          <a:xfrm>
            <a:off x="325437" y="3924300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51" name="Shape 451"/>
          <p:cNvSpPr/>
          <p:nvPr/>
        </p:nvSpPr>
        <p:spPr>
          <a:xfrm>
            <a:off x="339725" y="4632325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452" name="Shape 452"/>
          <p:cNvSpPr/>
          <p:nvPr/>
        </p:nvSpPr>
        <p:spPr>
          <a:xfrm>
            <a:off x="292100" y="5360987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453" name="Shape 453"/>
          <p:cNvSpPr/>
          <p:nvPr/>
        </p:nvSpPr>
        <p:spPr>
          <a:xfrm>
            <a:off x="325437" y="2416175"/>
            <a:ext cx="430212" cy="43338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254000" y="908050"/>
            <a:ext cx="8066087" cy="61912"/>
          </a:xfrm>
          <a:prstGeom prst="rect">
            <a:avLst/>
          </a:prstGeom>
          <a:gradFill>
            <a:gsLst>
              <a:gs pos="0">
                <a:srgbClr val="FFFFFF"/>
              </a:gs>
              <a:gs pos="57000">
                <a:srgbClr val="FFFF00"/>
              </a:gs>
              <a:gs pos="100000">
                <a:srgbClr val="03444D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Shape 459"/>
          <p:cNvPicPr preferRelativeResize="0"/>
          <p:nvPr/>
        </p:nvPicPr>
        <p:blipFill/>
        <p:spPr>
          <a:xfrm>
            <a:off x="755650" y="403225"/>
            <a:ext cx="792162" cy="100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60" name="Shape 460"/>
          <p:cNvGrpSpPr/>
          <p:nvPr/>
        </p:nvGrpSpPr>
        <p:grpSpPr>
          <a:xfrm>
            <a:off x="2286000" y="292100"/>
            <a:ext cx="5078411" cy="1292225"/>
            <a:chOff x="2286000" y="292100"/>
            <a:chExt cx="5078411" cy="1292225"/>
          </a:xfrm>
        </p:grpSpPr>
        <p:pic>
          <p:nvPicPr>
            <p:cNvPr id="461" name="Shape 461"/>
            <p:cNvPicPr preferRelativeResize="0"/>
            <p:nvPr/>
          </p:nvPicPr>
          <p:blipFill/>
          <p:spPr>
            <a:xfrm>
              <a:off x="2286000" y="292100"/>
              <a:ext cx="5078411" cy="129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62" name="Shape 462"/>
            <p:cNvSpPr txBox="1"/>
            <p:nvPr/>
          </p:nvSpPr>
          <p:spPr>
            <a:xfrm>
              <a:off x="2392361" y="374650"/>
              <a:ext cx="4862511" cy="982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es-E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riesgos en la ISO 9001:2015 </a:t>
              </a:r>
            </a:p>
          </p:txBody>
        </p:sp>
      </p:grpSp>
      <p:pic>
        <p:nvPicPr>
          <p:cNvPr id="463" name="Shape 463"/>
          <p:cNvPicPr preferRelativeResize="0"/>
          <p:nvPr/>
        </p:nvPicPr>
        <p:blipFill/>
        <p:spPr>
          <a:xfrm>
            <a:off x="1868486" y="1474787"/>
            <a:ext cx="5049837" cy="52720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3348037" y="1604962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465" name="Shape 465"/>
          <p:cNvSpPr/>
          <p:nvPr/>
        </p:nvSpPr>
        <p:spPr>
          <a:xfrm>
            <a:off x="4448175" y="4092575"/>
            <a:ext cx="284162" cy="2730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66" name="Shape 466"/>
          <p:cNvSpPr/>
          <p:nvPr/>
        </p:nvSpPr>
        <p:spPr>
          <a:xfrm>
            <a:off x="4394200" y="3371850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467" name="Shape 467"/>
          <p:cNvSpPr/>
          <p:nvPr/>
        </p:nvSpPr>
        <p:spPr>
          <a:xfrm>
            <a:off x="5362575" y="4229100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68" name="Shape 468"/>
          <p:cNvSpPr/>
          <p:nvPr/>
        </p:nvSpPr>
        <p:spPr>
          <a:xfrm>
            <a:off x="4448175" y="5013325"/>
            <a:ext cx="376236" cy="32385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469" name="Shape 469"/>
          <p:cNvSpPr/>
          <p:nvPr/>
        </p:nvSpPr>
        <p:spPr>
          <a:xfrm>
            <a:off x="3557587" y="4149725"/>
            <a:ext cx="430212" cy="43179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-E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7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6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9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8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5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0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5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3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manual_calida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23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4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9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2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0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4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8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3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