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a de títul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y texto vertical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vertical y tex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y objeto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Encabezado de secció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os objeto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ció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lo el título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n blanc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ido con título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n con títul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s-CO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jpg"/><Relationship Id="rId4" Type="http://schemas.openxmlformats.org/officeDocument/2006/relationships/image" Target="../media/image01.png"/><Relationship Id="rId5" Type="http://schemas.openxmlformats.org/officeDocument/2006/relationships/image" Target="../media/image0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0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5.png"/><Relationship Id="rId6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0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5467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5881537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38" y="1078076"/>
            <a:ext cx="9077324" cy="229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1433674" y="530577"/>
            <a:ext cx="665233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CODI: Comité para el Desarrollo de la Investigación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7847" y="3508562"/>
            <a:ext cx="2163763" cy="1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38130" y="3353151"/>
            <a:ext cx="4572000" cy="240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252" y="1528941"/>
            <a:ext cx="8596313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948269" y="722487"/>
            <a:ext cx="714099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 de la Investigación: centros de investigación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186" y="1703564"/>
            <a:ext cx="8112205" cy="343817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3702780" y="5578126"/>
            <a:ext cx="4987590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Vicerrectoría de Investigación. Convocatoria 737 de Colciencias, 2015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903112" y="756354"/>
            <a:ext cx="7787260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Grupos de Investigación Reconocidos por Áreas de Conocimiento  OCDE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267207" y="1286929"/>
            <a:ext cx="8531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N= 268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Shape 187"/>
          <p:cNvGrpSpPr/>
          <p:nvPr/>
        </p:nvGrpSpPr>
        <p:grpSpPr>
          <a:xfrm>
            <a:off x="1039564" y="1701998"/>
            <a:ext cx="7887652" cy="4075706"/>
            <a:chOff x="1592725" y="1340750"/>
            <a:chExt cx="7887652" cy="4075706"/>
          </a:xfrm>
        </p:grpSpPr>
        <p:sp>
          <p:nvSpPr>
            <p:cNvPr id="188" name="Shape 188"/>
            <p:cNvSpPr txBox="1"/>
            <p:nvPr/>
          </p:nvSpPr>
          <p:spPr>
            <a:xfrm>
              <a:off x="2267967" y="3068960"/>
              <a:ext cx="1718657" cy="1087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1" lang="es-CO" sz="18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Requisitos:</a:t>
              </a:r>
            </a:p>
            <a:p>
              <a:pPr indent="-11113" lvl="0" marL="87313" marR="0" rtl="0" algn="l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i="1" lang="es-CO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Términos de referencia</a:t>
              </a:r>
            </a:p>
            <a:p>
              <a:pPr indent="-11113" lvl="0" marL="87313" marR="0" rtl="0" algn="l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i="1" lang="es-CO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Trámites y servicios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2423591" y="1407616"/>
              <a:ext cx="2088232" cy="7147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 cap="flat" cmpd="sng" w="9525">
              <a:solidFill>
                <a:schemeClr val="accent3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Direccionamiento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Estratégico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4610742" y="1407616"/>
              <a:ext cx="1485259" cy="7147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 cap="flat" cmpd="sng" w="9525">
              <a:solidFill>
                <a:schemeClr val="accent3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 Relaciones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6168008" y="1430945"/>
              <a:ext cx="1695568" cy="69139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 cap="flat" cmpd="sng" w="9525">
              <a:solidFill>
                <a:schemeClr val="accent3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 Comunicación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7961378" y="1430945"/>
              <a:ext cx="1518998" cy="69139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cap="flat" cmpd="sng" w="9525">
              <a:solidFill>
                <a:schemeClr val="accent6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Evaluación y Mejora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2711624" y="4835176"/>
              <a:ext cx="1656183" cy="560387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 cap="flat" cmpd="sng" w="9525">
              <a:solidFill>
                <a:schemeClr val="accent4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Administración de Recursos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4610742" y="4835176"/>
              <a:ext cx="1557266" cy="560387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 cap="flat" cmpd="sng" w="9525">
              <a:solidFill>
                <a:schemeClr val="accent4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Administración Financiera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6368691" y="4856069"/>
              <a:ext cx="1791349" cy="560387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 cap="flat" cmpd="sng" w="9525">
              <a:solidFill>
                <a:schemeClr val="accent4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Administración de Información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3143673" y="2276872"/>
              <a:ext cx="4128083" cy="864095"/>
            </a:xfrm>
            <a:prstGeom prst="rightArrow">
              <a:avLst>
                <a:gd fmla="val 70244" name="adj1"/>
                <a:gd fmla="val 68405" name="adj2"/>
              </a:avLst>
            </a:prstGeom>
            <a:gradFill>
              <a:gsLst>
                <a:gs pos="0">
                  <a:srgbClr val="5F82CA"/>
                </a:gs>
                <a:gs pos="50000">
                  <a:srgbClr val="3C70CA"/>
                </a:gs>
                <a:gs pos="100000">
                  <a:srgbClr val="2E60B9"/>
                </a:gs>
              </a:gsLst>
              <a:lin ang="5400000" scaled="0"/>
            </a:gradFill>
            <a:ln cap="flat" cmpd="sng" w="9525">
              <a:solidFill>
                <a:schemeClr val="accent5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 Convocatorias Internas y Conjuntas  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592734" y="1340769"/>
              <a:ext cx="648071" cy="4075687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cap="flat" cmpd="sng" w="9525">
              <a:solidFill>
                <a:schemeClr val="accent2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 txBox="1"/>
            <p:nvPr/>
          </p:nvSpPr>
          <p:spPr>
            <a:xfrm rot="-5400000">
              <a:off x="-121082" y="3054557"/>
              <a:ext cx="4075687" cy="648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Investigadores y grupos 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Necesidades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4031958" y="3861048"/>
              <a:ext cx="4128083" cy="864095"/>
            </a:xfrm>
            <a:prstGeom prst="rightArrow">
              <a:avLst>
                <a:gd fmla="val 70244" name="adj1"/>
                <a:gd fmla="val 68405" name="adj2"/>
              </a:avLst>
            </a:prstGeom>
            <a:gradFill>
              <a:gsLst>
                <a:gs pos="0">
                  <a:srgbClr val="5F82CA"/>
                </a:gs>
                <a:gs pos="50000">
                  <a:srgbClr val="3C70CA"/>
                </a:gs>
                <a:gs pos="100000">
                  <a:srgbClr val="2E60B9"/>
                </a:gs>
              </a:gsLst>
              <a:lin ang="5400000" scaled="0"/>
            </a:gradFill>
            <a:ln cap="flat" cmpd="sng" w="9525">
              <a:solidFill>
                <a:schemeClr val="accent5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 Fondos para la Investigación</a:t>
              </a:r>
            </a:p>
          </p:txBody>
        </p:sp>
        <p:sp>
          <p:nvSpPr>
            <p:cNvPr id="200" name="Shape 200"/>
            <p:cNvSpPr/>
            <p:nvPr/>
          </p:nvSpPr>
          <p:spPr>
            <a:xfrm>
              <a:off x="3696110" y="3068959"/>
              <a:ext cx="4128083" cy="864095"/>
            </a:xfrm>
            <a:prstGeom prst="rightArrow">
              <a:avLst>
                <a:gd fmla="val 70244" name="adj1"/>
                <a:gd fmla="val 68405" name="adj2"/>
              </a:avLst>
            </a:prstGeom>
            <a:gradFill>
              <a:gsLst>
                <a:gs pos="0">
                  <a:srgbClr val="5F82CA"/>
                </a:gs>
                <a:gs pos="50000">
                  <a:srgbClr val="3C70CA"/>
                </a:gs>
                <a:gs pos="100000">
                  <a:srgbClr val="2E60B9"/>
                </a:gs>
              </a:gsLst>
              <a:lin ang="5400000" scaled="0"/>
            </a:gradFill>
            <a:ln cap="flat" cmpd="sng" w="9525">
              <a:solidFill>
                <a:schemeClr val="accent5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s-CO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 Convocatorias externas</a:t>
              </a:r>
            </a:p>
          </p:txBody>
        </p:sp>
      </p:grpSp>
      <p:sp>
        <p:nvSpPr>
          <p:cNvPr id="201" name="Shape 201"/>
          <p:cNvSpPr txBox="1"/>
          <p:nvPr/>
        </p:nvSpPr>
        <p:spPr>
          <a:xfrm>
            <a:off x="979186" y="699910"/>
            <a:ext cx="642457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Mapa de Procesos  Vicerrectoría de Investigación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111" y="1671283"/>
            <a:ext cx="7868439" cy="389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1253073" y="812799"/>
            <a:ext cx="7460952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Fuentes de Financiamiento Vicerrectoría de Investigación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41778"/>
            <a:ext cx="9120630" cy="531707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756354" y="643466"/>
            <a:ext cx="794724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Vicerrectoría de Investigación – Convocatorias Internas, 2015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127125"/>
            <a:ext cx="914400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1140176" y="485420"/>
            <a:ext cx="7529112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Actividades de Fomento a la Investigación: Convocatorias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923" y="909469"/>
            <a:ext cx="8729910" cy="496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745066" y="451556"/>
            <a:ext cx="473078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Vicerrectoría de Investigación, 2015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5112" y="398462"/>
            <a:ext cx="6072187" cy="551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7936085" y="1501426"/>
            <a:ext cx="975138" cy="369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570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404" y="1449037"/>
            <a:ext cx="8004175" cy="452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979186" y="733775"/>
            <a:ext cx="724294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Finalidades del Uso del Conocimiento en la Universidad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270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1478850" y="2201334"/>
            <a:ext cx="6660437" cy="3508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Investigación e Innovación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Experiencias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Universidad de Antioquia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Por: María Patricia Arbeláez Montoya, MD, PhD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Vicerrectora Investigación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235" y="2235201"/>
            <a:ext cx="1467187" cy="28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368" y="5339644"/>
            <a:ext cx="2393244" cy="705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Shape 257"/>
          <p:cNvCxnSpPr/>
          <p:nvPr/>
        </p:nvCxnSpPr>
        <p:spPr>
          <a:xfrm>
            <a:off x="3110622" y="4800598"/>
            <a:ext cx="0" cy="95796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258" name="Shape 258"/>
          <p:cNvCxnSpPr/>
          <p:nvPr/>
        </p:nvCxnSpPr>
        <p:spPr>
          <a:xfrm rot="-5400000">
            <a:off x="2059755" y="4316783"/>
            <a:ext cx="1741500" cy="815400"/>
          </a:xfrm>
          <a:prstGeom prst="bentConnector3">
            <a:avLst>
              <a:gd fmla="val 112511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cxnSp>
        <p:nvCxnSpPr>
          <p:cNvPr id="259" name="Shape 259"/>
          <p:cNvCxnSpPr/>
          <p:nvPr/>
        </p:nvCxnSpPr>
        <p:spPr>
          <a:xfrm>
            <a:off x="344709" y="1121208"/>
            <a:ext cx="0" cy="4309985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260" name="Shape 260"/>
          <p:cNvCxnSpPr/>
          <p:nvPr/>
        </p:nvCxnSpPr>
        <p:spPr>
          <a:xfrm>
            <a:off x="1053220" y="1883228"/>
            <a:ext cx="0" cy="3875339"/>
          </a:xfrm>
          <a:prstGeom prst="straightConnector1">
            <a:avLst/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261" name="Shape 261"/>
          <p:cNvCxnSpPr/>
          <p:nvPr/>
        </p:nvCxnSpPr>
        <p:spPr>
          <a:xfrm>
            <a:off x="7251" y="4800598"/>
            <a:ext cx="5039985" cy="0"/>
          </a:xfrm>
          <a:prstGeom prst="straightConnector1">
            <a:avLst/>
          </a:prstGeom>
          <a:noFill/>
          <a:ln cap="flat" cmpd="sng" w="57150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62" name="Shape 262"/>
          <p:cNvCxnSpPr/>
          <p:nvPr/>
        </p:nvCxnSpPr>
        <p:spPr>
          <a:xfrm rot="-5400000">
            <a:off x="-869089" y="2454804"/>
            <a:ext cx="3243900" cy="816300"/>
          </a:xfrm>
          <a:prstGeom prst="bentConnector3">
            <a:avLst>
              <a:gd fmla="val 107720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sp>
        <p:nvSpPr>
          <p:cNvPr id="263" name="Shape 263"/>
          <p:cNvSpPr/>
          <p:nvPr/>
        </p:nvSpPr>
        <p:spPr>
          <a:xfrm>
            <a:off x="442679" y="1259033"/>
            <a:ext cx="852990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“…</a:t>
            </a: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generación de </a:t>
            </a:r>
            <a:r>
              <a:rPr b="1"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conocimiento socialmente útil </a:t>
            </a: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constituye el mayor desafío de la Universidad de Antioquia para el próximo decenio…”. </a:t>
            </a: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Estatuto General Universidad de Antioquia </a:t>
            </a:r>
            <a:r>
              <a:rPr b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(Acuerdo Superior 1 de 1994)</a:t>
            </a:r>
          </a:p>
        </p:txBody>
      </p:sp>
      <p:cxnSp>
        <p:nvCxnSpPr>
          <p:cNvPr id="264" name="Shape 264"/>
          <p:cNvCxnSpPr/>
          <p:nvPr/>
        </p:nvCxnSpPr>
        <p:spPr>
          <a:xfrm rot="-5400000">
            <a:off x="355533" y="2786793"/>
            <a:ext cx="2209799" cy="816300"/>
          </a:xfrm>
          <a:prstGeom prst="bentConnector3">
            <a:avLst>
              <a:gd fmla="val 111576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sp>
        <p:nvSpPr>
          <p:cNvPr id="265" name="Shape 265"/>
          <p:cNvSpPr/>
          <p:nvPr/>
        </p:nvSpPr>
        <p:spPr>
          <a:xfrm>
            <a:off x="1161140" y="2046525"/>
            <a:ext cx="7772196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“La Gestión Tecnológica comprende todas aquellas acciones relacionadas con la innovación, generación, adecuación, transferencia o actualización de tecnología…”. </a:t>
            </a:r>
            <a:r>
              <a:rPr b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(Acuerdo Superior  124) de 1997. Estatuto de Extensión</a:t>
            </a: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Shape 266"/>
          <p:cNvCxnSpPr/>
          <p:nvPr/>
        </p:nvCxnSpPr>
        <p:spPr>
          <a:xfrm rot="-5400000">
            <a:off x="1084877" y="3701218"/>
            <a:ext cx="2209799" cy="816300"/>
          </a:xfrm>
          <a:prstGeom prst="bentConnector3">
            <a:avLst>
              <a:gd fmla="val 111576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sp>
        <p:nvSpPr>
          <p:cNvPr id="267" name="Shape 267"/>
          <p:cNvSpPr/>
          <p:nvPr/>
        </p:nvSpPr>
        <p:spPr>
          <a:xfrm>
            <a:off x="1868713" y="2971835"/>
            <a:ext cx="7025970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Nace el Programa Gestión Tecnológica para “promover el emprendimiento universitario,  la innovación, la transferencia, la difusión, la comercialización y la protección de la propiedad intelectual de los resultados de la investigación universitaria”.  </a:t>
            </a:r>
            <a:r>
              <a:rPr b="1" i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 superior 218 de 2002.</a:t>
            </a: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239485" y="5246528"/>
            <a:ext cx="8095338" cy="6426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-4104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1994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693522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1997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432812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2002</a:t>
            </a:r>
          </a:p>
        </p:txBody>
      </p:sp>
      <p:sp>
        <p:nvSpPr>
          <p:cNvPr id="272" name="Shape 272"/>
          <p:cNvSpPr/>
          <p:nvPr/>
        </p:nvSpPr>
        <p:spPr>
          <a:xfrm>
            <a:off x="2685141" y="3889985"/>
            <a:ext cx="6164942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buSzPct val="25000"/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gestión tecnológica se constituye en un sector estratégico para la Universidad de Antioquia. porque contribuye a dar mayor pertinencia a su actividad científica, tecnológica y de formación profesional</a:t>
            </a:r>
            <a:r>
              <a:rPr b="1"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 Superior 284 de 2004.</a:t>
            </a: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Vinculación de Unidades académicas mediante gestores tecnológicos</a:t>
            </a: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2173990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2004</a:t>
            </a:r>
          </a:p>
        </p:txBody>
      </p:sp>
      <p:cxnSp>
        <p:nvCxnSpPr>
          <p:cNvPr id="274" name="Shape 274"/>
          <p:cNvCxnSpPr/>
          <p:nvPr/>
        </p:nvCxnSpPr>
        <p:spPr>
          <a:xfrm flipH="1" rot="-5400000">
            <a:off x="2856824" y="5163255"/>
            <a:ext cx="875999" cy="368400"/>
          </a:xfrm>
          <a:prstGeom prst="bentConnector3">
            <a:avLst>
              <a:gd fmla="val 66988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cxnSp>
        <p:nvCxnSpPr>
          <p:cNvPr id="275" name="Shape 275"/>
          <p:cNvCxnSpPr/>
          <p:nvPr/>
        </p:nvCxnSpPr>
        <p:spPr>
          <a:xfrm>
            <a:off x="2871616" y="4800598"/>
            <a:ext cx="1700399" cy="729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BF9000"/>
            </a:solidFill>
            <a:prstDash val="solid"/>
            <a:miter/>
            <a:headEnd len="med" w="med" type="none"/>
            <a:tailEnd len="lg" w="lg" type="stealth"/>
          </a:ln>
        </p:spPr>
      </p:cxnSp>
      <p:sp>
        <p:nvSpPr>
          <p:cNvPr id="276" name="Shape 276"/>
          <p:cNvSpPr txBox="1"/>
          <p:nvPr/>
        </p:nvSpPr>
        <p:spPr>
          <a:xfrm>
            <a:off x="3424453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2781250" y="5061862"/>
            <a:ext cx="6976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2006</a:t>
            </a:r>
          </a:p>
        </p:txBody>
      </p:sp>
      <p:sp>
        <p:nvSpPr>
          <p:cNvPr id="278" name="Shape 278"/>
          <p:cNvSpPr/>
          <p:nvPr/>
        </p:nvSpPr>
        <p:spPr>
          <a:xfrm>
            <a:off x="1763150" y="5795442"/>
            <a:ext cx="576324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Inserción en el Plan de Desarrollo Institucional 2006-2016</a:t>
            </a: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4517735" y="5369864"/>
            <a:ext cx="4253022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 de los objetivos estratégicos </a:t>
            </a:r>
            <a:r>
              <a:rPr i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Plan Acción Institucional . PAI institucional 2012 – 2015, </a:t>
            </a: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contribuir al desarrollo de la ciencia, la tecnología y la innovación.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5047237" y="4760896"/>
            <a:ext cx="362719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s-CO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Hacia un sistema de innovación Universitario</a:t>
            </a:r>
          </a:p>
          <a:p>
            <a:pPr indent="0" lvl="0" marL="0" marR="0" rtl="0" algn="just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4394494" y="5060585"/>
            <a:ext cx="65274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96" y="792339"/>
            <a:ext cx="9077874" cy="50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2167474" y="248354"/>
            <a:ext cx="42275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Innovación Universitaria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>
            <p:ph idx="1" type="body"/>
          </p:nvPr>
        </p:nvSpPr>
        <p:spPr>
          <a:xfrm>
            <a:off x="865719" y="2515377"/>
            <a:ext cx="4789510" cy="3343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universitaria iberoamericana sobre creación de empresas y entrepreneurship – Red Motiva</a:t>
            </a:r>
          </a:p>
          <a:p>
            <a:pPr indent="-228600" lvl="0" marL="2286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RedEmprendia</a:t>
            </a:r>
          </a:p>
          <a:p>
            <a:pPr indent="-228600" lvl="0" marL="2286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Proinnova</a:t>
            </a:r>
          </a:p>
          <a:p>
            <a:pPr indent="-228600" lvl="0" marL="2286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Secopi – Salud</a:t>
            </a:r>
          </a:p>
          <a:p>
            <a:pPr indent="-228600" lvl="0" marL="2286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Secopind – Industria y energía</a:t>
            </a:r>
          </a:p>
          <a:p>
            <a:pPr indent="-228600" lvl="0" marL="2286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Reune</a:t>
            </a:r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3613150" y="1229226"/>
            <a:ext cx="5391149" cy="8575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CO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Participación en redes</a:t>
            </a:r>
          </a:p>
        </p:txBody>
      </p:sp>
      <p:sp>
        <p:nvSpPr>
          <p:cNvPr id="298" name="Shape 298"/>
          <p:cNvSpPr/>
          <p:nvPr/>
        </p:nvSpPr>
        <p:spPr>
          <a:xfrm>
            <a:off x="285000" y="1187251"/>
            <a:ext cx="3240000" cy="978296"/>
          </a:xfrm>
          <a:prstGeom prst="rect">
            <a:avLst/>
          </a:prstGeom>
          <a:solidFill>
            <a:srgbClr val="4372C3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285000" y="1187251"/>
            <a:ext cx="3240000" cy="978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rIns="50800" tIns="50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CO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Relacionamiento CUEE, Rueda de Negocios, Ruta </a:t>
            </a:r>
            <a:r>
              <a:rPr baseline="30000" lang="es-CO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s-CO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Tecnnova, IES, Ministerios</a:t>
            </a:r>
          </a:p>
        </p:txBody>
      </p:sp>
      <p:pic>
        <p:nvPicPr>
          <p:cNvPr descr="http://avanceis.ceis.es/sites/default/files/field/image/ISS_2968_00326.jpg" id="300" name="Shape 3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2300" y="3022600"/>
            <a:ext cx="2993573" cy="199571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2393250" y="462843"/>
            <a:ext cx="4057906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 Ecosistemas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63" y="144634"/>
            <a:ext cx="9107487" cy="57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6224" y="1128888"/>
            <a:ext cx="5439871" cy="486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962" y="171246"/>
            <a:ext cx="7712074" cy="101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577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50873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287" y="875770"/>
            <a:ext cx="8351836" cy="457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0311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527" y="993420"/>
            <a:ext cx="836228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39525" y="634116"/>
            <a:ext cx="4213225" cy="5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12" y="112889"/>
            <a:ext cx="9120187" cy="5904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8112" y="1538287"/>
            <a:ext cx="6327775" cy="378618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1991857" y="666722"/>
            <a:ext cx="53780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 de Activos de Conocimiento: comercialización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8963" y="685445"/>
            <a:ext cx="5426074" cy="504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20" y="286098"/>
            <a:ext cx="8675687" cy="552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2341" y="1268587"/>
            <a:ext cx="7907336" cy="41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1670756" y="677331"/>
            <a:ext cx="6194900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Ingresos por Regalías derivadas de la gestión tecnológica</a:t>
            </a: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0517" y="5476192"/>
            <a:ext cx="4498975" cy="49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2042" y="1163459"/>
            <a:ext cx="8113713" cy="419876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869236" y="688622"/>
            <a:ext cx="683667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Distribución de regalías (Resolución Rectoral 33944)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050" y="1583267"/>
            <a:ext cx="7327900" cy="3968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1817503" y="666041"/>
            <a:ext cx="537185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Patentes Concedidas n=32 (2006 – 2016)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6557" y="361425"/>
            <a:ext cx="4193344" cy="559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812" y="361425"/>
            <a:ext cx="4134910" cy="55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0878" y="316091"/>
            <a:ext cx="4302857" cy="547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719543" y="361247"/>
            <a:ext cx="3887089" cy="4616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Investigación Una Apuesta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la Juventud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la Ética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el Ambiente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el Territorio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la Creación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el Saber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el Bien Común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4567" y="303123"/>
            <a:ext cx="4970710" cy="5684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622" y="178378"/>
            <a:ext cx="7890933" cy="591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84"/>
            <a:ext cx="9144000" cy="6856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3882" y="324555"/>
            <a:ext cx="4572000" cy="563600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643466" y="1444978"/>
            <a:ext cx="24015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Ministerio de Ambiente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778933" y="2359377"/>
            <a:ext cx="1598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Permiso Marco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1185333" y="3522132"/>
            <a:ext cx="19822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Permiso de Colecta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1298221" y="4267200"/>
            <a:ext cx="20865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Permiso de acceso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recursos genéticos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186" y="6017005"/>
            <a:ext cx="1841779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185" y="1868680"/>
            <a:ext cx="8342067" cy="472404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414735" y="936975"/>
            <a:ext cx="8398195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Organización del Sistema Universitario de Investigación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3533430" y="1715907"/>
            <a:ext cx="2123081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s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GOBERNABILIDAD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4831644" y="5147732"/>
            <a:ext cx="30412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Acuerdo Superior 204 de 2001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4491" y="2522419"/>
            <a:ext cx="4351305" cy="159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