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1FBE78-41BB-4F9B-8392-C5F342476F31}"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s-CO"/>
        </a:p>
      </dgm:t>
    </dgm:pt>
    <dgm:pt modelId="{B179C4C9-470C-4C96-B2DB-FF7D387B7DD1}">
      <dgm:prSet phldrT="[Texto]"/>
      <dgm:spPr>
        <a:solidFill>
          <a:schemeClr val="accent6">
            <a:lumMod val="75000"/>
          </a:schemeClr>
        </a:solidFill>
      </dgm:spPr>
      <dgm:t>
        <a:bodyPr/>
        <a:lstStyle/>
        <a:p>
          <a:r>
            <a:rPr lang="es-CO" dirty="0" smtClean="0">
              <a:latin typeface="Maiandra GD" panose="020E0502030308020204" pitchFamily="34" charset="0"/>
            </a:rPr>
            <a:t>Involucrados</a:t>
          </a:r>
          <a:endParaRPr lang="es-CO" dirty="0">
            <a:latin typeface="Maiandra GD" panose="020E0502030308020204" pitchFamily="34" charset="0"/>
          </a:endParaRPr>
        </a:p>
      </dgm:t>
    </dgm:pt>
    <dgm:pt modelId="{7ABB9D2C-C86B-4A1F-9278-F06CA29374E2}" type="parTrans" cxnId="{81D2BC63-A6B8-444D-859D-FC24DA5BD77C}">
      <dgm:prSet/>
      <dgm:spPr/>
      <dgm:t>
        <a:bodyPr/>
        <a:lstStyle/>
        <a:p>
          <a:endParaRPr lang="es-CO"/>
        </a:p>
      </dgm:t>
    </dgm:pt>
    <dgm:pt modelId="{C6FE23B2-DBA5-49F9-A64E-D679919A9EC0}" type="sibTrans" cxnId="{81D2BC63-A6B8-444D-859D-FC24DA5BD77C}">
      <dgm:prSet/>
      <dgm:spPr/>
      <dgm:t>
        <a:bodyPr/>
        <a:lstStyle/>
        <a:p>
          <a:endParaRPr lang="es-CO"/>
        </a:p>
      </dgm:t>
    </dgm:pt>
    <dgm:pt modelId="{1662B5CF-E877-45F9-A755-120F1FE4C29B}">
      <dgm:prSet phldrT="[Texto]" custT="1"/>
      <dgm:spPr>
        <a:ln>
          <a:solidFill>
            <a:schemeClr val="accent6">
              <a:lumMod val="50000"/>
            </a:schemeClr>
          </a:solidFill>
        </a:ln>
      </dgm:spPr>
      <dgm:t>
        <a:bodyPr/>
        <a:lstStyle/>
        <a:p>
          <a:pPr algn="just"/>
          <a:r>
            <a:rPr lang="es-CO" sz="1400" b="1" u="sng" dirty="0" smtClean="0">
              <a:latin typeface="Maiandra GD" panose="020E0502030308020204" pitchFamily="34" charset="0"/>
            </a:rPr>
            <a:t>Instancias o dependencias participantes de la UTP:</a:t>
          </a:r>
          <a:r>
            <a:rPr lang="es-CO" sz="1400" b="1" dirty="0" smtClean="0">
              <a:latin typeface="Maiandra GD" panose="020E0502030308020204" pitchFamily="34" charset="0"/>
            </a:rPr>
            <a:t> </a:t>
          </a:r>
          <a:r>
            <a:rPr lang="es-CO" sz="1400" dirty="0" smtClean="0">
              <a:latin typeface="Maiandra GD" panose="020E0502030308020204" pitchFamily="34" charset="0"/>
            </a:rPr>
            <a:t>Vicerrectoría Administrativa, Jardín Botánico, Centro de Gestión Ambiental, Gestión de Servicios Institucionales.</a:t>
          </a:r>
          <a:endParaRPr lang="es-CO" sz="1400" dirty="0">
            <a:latin typeface="Maiandra GD" panose="020E0502030308020204" pitchFamily="34" charset="0"/>
          </a:endParaRPr>
        </a:p>
      </dgm:t>
    </dgm:pt>
    <dgm:pt modelId="{7B38EB80-BE65-41F5-9BB7-929EF5D4D956}" type="parTrans" cxnId="{B837D475-4455-4857-ADA7-D1C66C72C69C}">
      <dgm:prSet/>
      <dgm:spPr>
        <a:ln>
          <a:solidFill>
            <a:schemeClr val="accent6">
              <a:lumMod val="50000"/>
            </a:schemeClr>
          </a:solidFill>
        </a:ln>
      </dgm:spPr>
      <dgm:t>
        <a:bodyPr/>
        <a:lstStyle/>
        <a:p>
          <a:endParaRPr lang="es-CO"/>
        </a:p>
      </dgm:t>
    </dgm:pt>
    <dgm:pt modelId="{F6509B12-9D90-4726-A799-FDB1A81D5816}" type="sibTrans" cxnId="{B837D475-4455-4857-ADA7-D1C66C72C69C}">
      <dgm:prSet/>
      <dgm:spPr/>
      <dgm:t>
        <a:bodyPr/>
        <a:lstStyle/>
        <a:p>
          <a:endParaRPr lang="es-CO"/>
        </a:p>
      </dgm:t>
    </dgm:pt>
    <dgm:pt modelId="{7417BE97-B00C-42EA-9827-823E7FE653F8}">
      <dgm:prSet phldrT="[Texto]" custT="1"/>
      <dgm:spPr>
        <a:ln>
          <a:solidFill>
            <a:schemeClr val="accent6">
              <a:lumMod val="50000"/>
            </a:schemeClr>
          </a:solidFill>
        </a:ln>
      </dgm:spPr>
      <dgm:t>
        <a:bodyPr/>
        <a:lstStyle/>
        <a:p>
          <a:pPr algn="just"/>
          <a:r>
            <a:rPr lang="es-CO" sz="1400" b="1" u="sng" dirty="0" smtClean="0">
              <a:latin typeface="Maiandra GD" panose="020E0502030308020204" pitchFamily="34" charset="0"/>
            </a:rPr>
            <a:t>Actores o entidades externas a la UTP que participan en el proyecto</a:t>
          </a:r>
          <a:r>
            <a:rPr lang="es-CO" sz="1400" b="1" dirty="0" smtClean="0">
              <a:latin typeface="Maiandra GD" panose="020E0502030308020204" pitchFamily="34" charset="0"/>
            </a:rPr>
            <a:t>: </a:t>
          </a:r>
          <a:r>
            <a:rPr lang="es-CO" sz="1400" dirty="0" smtClean="0">
              <a:latin typeface="Maiandra GD" panose="020E0502030308020204" pitchFamily="34" charset="0"/>
            </a:rPr>
            <a:t>Alcaldía de Pereira (Planeación Municipal), Otras Universidades, Centros Educativos.</a:t>
          </a:r>
          <a:endParaRPr lang="es-CO" sz="1400" dirty="0">
            <a:latin typeface="Maiandra GD" panose="020E0502030308020204" pitchFamily="34" charset="0"/>
          </a:endParaRPr>
        </a:p>
      </dgm:t>
    </dgm:pt>
    <dgm:pt modelId="{8741F14A-8A3A-4CE9-A4EC-A5E8CABEE01E}" type="parTrans" cxnId="{1BDA1869-1F10-4F09-9B7C-E4440C8A610B}">
      <dgm:prSet/>
      <dgm:spPr>
        <a:ln>
          <a:solidFill>
            <a:schemeClr val="accent6">
              <a:lumMod val="50000"/>
            </a:schemeClr>
          </a:solidFill>
        </a:ln>
      </dgm:spPr>
      <dgm:t>
        <a:bodyPr/>
        <a:lstStyle/>
        <a:p>
          <a:endParaRPr lang="es-CO"/>
        </a:p>
      </dgm:t>
    </dgm:pt>
    <dgm:pt modelId="{3A2731F4-0A45-4759-AA9C-700012852665}" type="sibTrans" cxnId="{1BDA1869-1F10-4F09-9B7C-E4440C8A610B}">
      <dgm:prSet/>
      <dgm:spPr/>
      <dgm:t>
        <a:bodyPr/>
        <a:lstStyle/>
        <a:p>
          <a:endParaRPr lang="es-CO"/>
        </a:p>
      </dgm:t>
    </dgm:pt>
    <dgm:pt modelId="{BF04E78F-DF12-4DEC-B477-983045056C04}" type="pres">
      <dgm:prSet presAssocID="{7C1FBE78-41BB-4F9B-8392-C5F342476F31}" presName="diagram" presStyleCnt="0">
        <dgm:presLayoutVars>
          <dgm:chPref val="1"/>
          <dgm:dir/>
          <dgm:animOne val="branch"/>
          <dgm:animLvl val="lvl"/>
          <dgm:resizeHandles/>
        </dgm:presLayoutVars>
      </dgm:prSet>
      <dgm:spPr/>
      <dgm:t>
        <a:bodyPr/>
        <a:lstStyle/>
        <a:p>
          <a:endParaRPr lang="es-CO"/>
        </a:p>
      </dgm:t>
    </dgm:pt>
    <dgm:pt modelId="{E227DAD1-F467-420A-B380-0C10B7BC1D4E}" type="pres">
      <dgm:prSet presAssocID="{B179C4C9-470C-4C96-B2DB-FF7D387B7DD1}" presName="root" presStyleCnt="0"/>
      <dgm:spPr/>
    </dgm:pt>
    <dgm:pt modelId="{0EA29DDA-452F-42D0-B9B3-D6011D6A5AF4}" type="pres">
      <dgm:prSet presAssocID="{B179C4C9-470C-4C96-B2DB-FF7D387B7DD1}" presName="rootComposite" presStyleCnt="0"/>
      <dgm:spPr/>
    </dgm:pt>
    <dgm:pt modelId="{43B793F1-E25B-4798-840C-71A691210AAE}" type="pres">
      <dgm:prSet presAssocID="{B179C4C9-470C-4C96-B2DB-FF7D387B7DD1}" presName="rootText" presStyleLbl="node1" presStyleIdx="0" presStyleCnt="1" custScaleX="133662"/>
      <dgm:spPr/>
      <dgm:t>
        <a:bodyPr/>
        <a:lstStyle/>
        <a:p>
          <a:endParaRPr lang="es-CO"/>
        </a:p>
      </dgm:t>
    </dgm:pt>
    <dgm:pt modelId="{548B17C6-F4E6-4766-9BB3-86301585D37C}" type="pres">
      <dgm:prSet presAssocID="{B179C4C9-470C-4C96-B2DB-FF7D387B7DD1}" presName="rootConnector" presStyleLbl="node1" presStyleIdx="0" presStyleCnt="1"/>
      <dgm:spPr/>
      <dgm:t>
        <a:bodyPr/>
        <a:lstStyle/>
        <a:p>
          <a:endParaRPr lang="es-CO"/>
        </a:p>
      </dgm:t>
    </dgm:pt>
    <dgm:pt modelId="{E4CB1E92-35CA-41FA-94B9-F78D02A0FF01}" type="pres">
      <dgm:prSet presAssocID="{B179C4C9-470C-4C96-B2DB-FF7D387B7DD1}" presName="childShape" presStyleCnt="0"/>
      <dgm:spPr/>
    </dgm:pt>
    <dgm:pt modelId="{107B593D-2B7E-47A1-B237-2D44EE17772E}" type="pres">
      <dgm:prSet presAssocID="{7B38EB80-BE65-41F5-9BB7-929EF5D4D956}" presName="Name13" presStyleLbl="parChTrans1D2" presStyleIdx="0" presStyleCnt="2"/>
      <dgm:spPr/>
      <dgm:t>
        <a:bodyPr/>
        <a:lstStyle/>
        <a:p>
          <a:endParaRPr lang="es-CO"/>
        </a:p>
      </dgm:t>
    </dgm:pt>
    <dgm:pt modelId="{2E354829-817D-4754-BC75-12C2FE807605}" type="pres">
      <dgm:prSet presAssocID="{1662B5CF-E877-45F9-A755-120F1FE4C29B}" presName="childText" presStyleLbl="bgAcc1" presStyleIdx="0" presStyleCnt="2" custScaleX="316734" custScaleY="114109">
        <dgm:presLayoutVars>
          <dgm:bulletEnabled val="1"/>
        </dgm:presLayoutVars>
      </dgm:prSet>
      <dgm:spPr/>
      <dgm:t>
        <a:bodyPr/>
        <a:lstStyle/>
        <a:p>
          <a:endParaRPr lang="es-CO"/>
        </a:p>
      </dgm:t>
    </dgm:pt>
    <dgm:pt modelId="{983EE482-34B4-4DDE-A5BB-56DAF2F5E8D4}" type="pres">
      <dgm:prSet presAssocID="{8741F14A-8A3A-4CE9-A4EC-A5E8CABEE01E}" presName="Name13" presStyleLbl="parChTrans1D2" presStyleIdx="1" presStyleCnt="2"/>
      <dgm:spPr/>
      <dgm:t>
        <a:bodyPr/>
        <a:lstStyle/>
        <a:p>
          <a:endParaRPr lang="es-CO"/>
        </a:p>
      </dgm:t>
    </dgm:pt>
    <dgm:pt modelId="{7F59EE3C-302F-405E-AC56-4165D36EEAEB}" type="pres">
      <dgm:prSet presAssocID="{7417BE97-B00C-42EA-9827-823E7FE653F8}" presName="childText" presStyleLbl="bgAcc1" presStyleIdx="1" presStyleCnt="2" custScaleX="317680">
        <dgm:presLayoutVars>
          <dgm:bulletEnabled val="1"/>
        </dgm:presLayoutVars>
      </dgm:prSet>
      <dgm:spPr/>
      <dgm:t>
        <a:bodyPr/>
        <a:lstStyle/>
        <a:p>
          <a:endParaRPr lang="es-CO"/>
        </a:p>
      </dgm:t>
    </dgm:pt>
  </dgm:ptLst>
  <dgm:cxnLst>
    <dgm:cxn modelId="{B1AAD808-141C-478A-B3C0-2244A9A2F6F1}" type="presOf" srcId="{8741F14A-8A3A-4CE9-A4EC-A5E8CABEE01E}" destId="{983EE482-34B4-4DDE-A5BB-56DAF2F5E8D4}" srcOrd="0" destOrd="0" presId="urn:microsoft.com/office/officeart/2005/8/layout/hierarchy3"/>
    <dgm:cxn modelId="{745EFAEE-D4B6-4611-859E-B545EAD6A392}" type="presOf" srcId="{B179C4C9-470C-4C96-B2DB-FF7D387B7DD1}" destId="{548B17C6-F4E6-4766-9BB3-86301585D37C}" srcOrd="1" destOrd="0" presId="urn:microsoft.com/office/officeart/2005/8/layout/hierarchy3"/>
    <dgm:cxn modelId="{DACF9CF2-39FC-471B-814C-CA01EAD698C1}" type="presOf" srcId="{1662B5CF-E877-45F9-A755-120F1FE4C29B}" destId="{2E354829-817D-4754-BC75-12C2FE807605}" srcOrd="0" destOrd="0" presId="urn:microsoft.com/office/officeart/2005/8/layout/hierarchy3"/>
    <dgm:cxn modelId="{81D2BC63-A6B8-444D-859D-FC24DA5BD77C}" srcId="{7C1FBE78-41BB-4F9B-8392-C5F342476F31}" destId="{B179C4C9-470C-4C96-B2DB-FF7D387B7DD1}" srcOrd="0" destOrd="0" parTransId="{7ABB9D2C-C86B-4A1F-9278-F06CA29374E2}" sibTransId="{C6FE23B2-DBA5-49F9-A64E-D679919A9EC0}"/>
    <dgm:cxn modelId="{577D1FB0-53BC-4247-98B5-8EF1DC0E533A}" type="presOf" srcId="{B179C4C9-470C-4C96-B2DB-FF7D387B7DD1}" destId="{43B793F1-E25B-4798-840C-71A691210AAE}" srcOrd="0" destOrd="0" presId="urn:microsoft.com/office/officeart/2005/8/layout/hierarchy3"/>
    <dgm:cxn modelId="{101C63DC-015E-4425-9955-E91A744604FE}" type="presOf" srcId="{7C1FBE78-41BB-4F9B-8392-C5F342476F31}" destId="{BF04E78F-DF12-4DEC-B477-983045056C04}" srcOrd="0" destOrd="0" presId="urn:microsoft.com/office/officeart/2005/8/layout/hierarchy3"/>
    <dgm:cxn modelId="{4DF72102-D7DE-45B2-B3C1-0264A6F4E650}" type="presOf" srcId="{7B38EB80-BE65-41F5-9BB7-929EF5D4D956}" destId="{107B593D-2B7E-47A1-B237-2D44EE17772E}" srcOrd="0" destOrd="0" presId="urn:microsoft.com/office/officeart/2005/8/layout/hierarchy3"/>
    <dgm:cxn modelId="{6FE687D9-1385-4057-91B4-8797DE620546}" type="presOf" srcId="{7417BE97-B00C-42EA-9827-823E7FE653F8}" destId="{7F59EE3C-302F-405E-AC56-4165D36EEAEB}" srcOrd="0" destOrd="0" presId="urn:microsoft.com/office/officeart/2005/8/layout/hierarchy3"/>
    <dgm:cxn modelId="{1BDA1869-1F10-4F09-9B7C-E4440C8A610B}" srcId="{B179C4C9-470C-4C96-B2DB-FF7D387B7DD1}" destId="{7417BE97-B00C-42EA-9827-823E7FE653F8}" srcOrd="1" destOrd="0" parTransId="{8741F14A-8A3A-4CE9-A4EC-A5E8CABEE01E}" sibTransId="{3A2731F4-0A45-4759-AA9C-700012852665}"/>
    <dgm:cxn modelId="{B837D475-4455-4857-ADA7-D1C66C72C69C}" srcId="{B179C4C9-470C-4C96-B2DB-FF7D387B7DD1}" destId="{1662B5CF-E877-45F9-A755-120F1FE4C29B}" srcOrd="0" destOrd="0" parTransId="{7B38EB80-BE65-41F5-9BB7-929EF5D4D956}" sibTransId="{F6509B12-9D90-4726-A799-FDB1A81D5816}"/>
    <dgm:cxn modelId="{44985903-C9E4-412C-9F53-0395968A6495}" type="presParOf" srcId="{BF04E78F-DF12-4DEC-B477-983045056C04}" destId="{E227DAD1-F467-420A-B380-0C10B7BC1D4E}" srcOrd="0" destOrd="0" presId="urn:microsoft.com/office/officeart/2005/8/layout/hierarchy3"/>
    <dgm:cxn modelId="{513FF6C1-9FD6-436F-93FA-B7F85EEB84AC}" type="presParOf" srcId="{E227DAD1-F467-420A-B380-0C10B7BC1D4E}" destId="{0EA29DDA-452F-42D0-B9B3-D6011D6A5AF4}" srcOrd="0" destOrd="0" presId="urn:microsoft.com/office/officeart/2005/8/layout/hierarchy3"/>
    <dgm:cxn modelId="{12413F40-127D-4673-AB18-E6C589FF4DF5}" type="presParOf" srcId="{0EA29DDA-452F-42D0-B9B3-D6011D6A5AF4}" destId="{43B793F1-E25B-4798-840C-71A691210AAE}" srcOrd="0" destOrd="0" presId="urn:microsoft.com/office/officeart/2005/8/layout/hierarchy3"/>
    <dgm:cxn modelId="{0C6DA2D1-5FBE-4F60-A82A-27E26492366B}" type="presParOf" srcId="{0EA29DDA-452F-42D0-B9B3-D6011D6A5AF4}" destId="{548B17C6-F4E6-4766-9BB3-86301585D37C}" srcOrd="1" destOrd="0" presId="urn:microsoft.com/office/officeart/2005/8/layout/hierarchy3"/>
    <dgm:cxn modelId="{ED2A04AA-73E0-4486-B1F3-6B76A4517C51}" type="presParOf" srcId="{E227DAD1-F467-420A-B380-0C10B7BC1D4E}" destId="{E4CB1E92-35CA-41FA-94B9-F78D02A0FF01}" srcOrd="1" destOrd="0" presId="urn:microsoft.com/office/officeart/2005/8/layout/hierarchy3"/>
    <dgm:cxn modelId="{C1077E06-DB30-465B-8FA2-D8A7B8B90FAE}" type="presParOf" srcId="{E4CB1E92-35CA-41FA-94B9-F78D02A0FF01}" destId="{107B593D-2B7E-47A1-B237-2D44EE17772E}" srcOrd="0" destOrd="0" presId="urn:microsoft.com/office/officeart/2005/8/layout/hierarchy3"/>
    <dgm:cxn modelId="{3AECADBA-482E-4378-AC1A-9C9FDBCC219C}" type="presParOf" srcId="{E4CB1E92-35CA-41FA-94B9-F78D02A0FF01}" destId="{2E354829-817D-4754-BC75-12C2FE807605}" srcOrd="1" destOrd="0" presId="urn:microsoft.com/office/officeart/2005/8/layout/hierarchy3"/>
    <dgm:cxn modelId="{2FD9FA34-0558-4452-845A-F6DA4A0E0C6E}" type="presParOf" srcId="{E4CB1E92-35CA-41FA-94B9-F78D02A0FF01}" destId="{983EE482-34B4-4DDE-A5BB-56DAF2F5E8D4}" srcOrd="2" destOrd="0" presId="urn:microsoft.com/office/officeart/2005/8/layout/hierarchy3"/>
    <dgm:cxn modelId="{9135FB0D-E531-4F7B-A34D-CF9BA18DCBD3}" type="presParOf" srcId="{E4CB1E92-35CA-41FA-94B9-F78D02A0FF01}" destId="{7F59EE3C-302F-405E-AC56-4165D36EEAEB}"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B793F1-E25B-4798-840C-71A691210AAE}">
      <dsp:nvSpPr>
        <dsp:cNvPr id="0" name=""/>
        <dsp:cNvSpPr/>
      </dsp:nvSpPr>
      <dsp:spPr>
        <a:xfrm>
          <a:off x="44177" y="1914"/>
          <a:ext cx="2481952" cy="928443"/>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s-CO" sz="3200" kern="1200" dirty="0" smtClean="0">
              <a:latin typeface="Maiandra GD" panose="020E0502030308020204" pitchFamily="34" charset="0"/>
            </a:rPr>
            <a:t>Involucrados</a:t>
          </a:r>
          <a:endParaRPr lang="es-CO" sz="3200" kern="1200" dirty="0">
            <a:latin typeface="Maiandra GD" panose="020E0502030308020204" pitchFamily="34" charset="0"/>
          </a:endParaRPr>
        </a:p>
      </dsp:txBody>
      <dsp:txXfrm>
        <a:off x="71370" y="29107"/>
        <a:ext cx="2427566" cy="874057"/>
      </dsp:txXfrm>
    </dsp:sp>
    <dsp:sp modelId="{107B593D-2B7E-47A1-B237-2D44EE17772E}">
      <dsp:nvSpPr>
        <dsp:cNvPr id="0" name=""/>
        <dsp:cNvSpPr/>
      </dsp:nvSpPr>
      <dsp:spPr>
        <a:xfrm>
          <a:off x="292372" y="930358"/>
          <a:ext cx="248195" cy="761829"/>
        </a:xfrm>
        <a:custGeom>
          <a:avLst/>
          <a:gdLst/>
          <a:ahLst/>
          <a:cxnLst/>
          <a:rect l="0" t="0" r="0" b="0"/>
          <a:pathLst>
            <a:path>
              <a:moveTo>
                <a:pt x="0" y="0"/>
              </a:moveTo>
              <a:lnTo>
                <a:pt x="0" y="761829"/>
              </a:lnTo>
              <a:lnTo>
                <a:pt x="248195" y="761829"/>
              </a:lnTo>
            </a:path>
          </a:pathLst>
        </a:custGeom>
        <a:noFill/>
        <a:ln w="25400" cap="flat" cmpd="sng" algn="ctr">
          <a:solidFill>
            <a:schemeClr val="accent6">
              <a:lumMod val="50000"/>
            </a:schemeClr>
          </a:solidFill>
          <a:prstDash val="solid"/>
        </a:ln>
        <a:effectLst/>
      </dsp:spPr>
      <dsp:style>
        <a:lnRef idx="2">
          <a:scrgbClr r="0" g="0" b="0"/>
        </a:lnRef>
        <a:fillRef idx="0">
          <a:scrgbClr r="0" g="0" b="0"/>
        </a:fillRef>
        <a:effectRef idx="0">
          <a:scrgbClr r="0" g="0" b="0"/>
        </a:effectRef>
        <a:fontRef idx="minor"/>
      </dsp:style>
    </dsp:sp>
    <dsp:sp modelId="{2E354829-817D-4754-BC75-12C2FE807605}">
      <dsp:nvSpPr>
        <dsp:cNvPr id="0" name=""/>
        <dsp:cNvSpPr/>
      </dsp:nvSpPr>
      <dsp:spPr>
        <a:xfrm>
          <a:off x="540567" y="1162469"/>
          <a:ext cx="4705114" cy="1059437"/>
        </a:xfrm>
        <a:prstGeom prst="roundRect">
          <a:avLst>
            <a:gd name="adj" fmla="val 10000"/>
          </a:avLst>
        </a:prstGeom>
        <a:solidFill>
          <a:schemeClr val="lt1">
            <a:alpha val="90000"/>
            <a:hueOff val="0"/>
            <a:satOff val="0"/>
            <a:lumOff val="0"/>
            <a:alphaOff val="0"/>
          </a:schemeClr>
        </a:solidFill>
        <a:ln w="25400" cap="flat" cmpd="sng" algn="ctr">
          <a:solidFill>
            <a:schemeClr val="accent6">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just" defTabSz="622300">
            <a:lnSpc>
              <a:spcPct val="90000"/>
            </a:lnSpc>
            <a:spcBef>
              <a:spcPct val="0"/>
            </a:spcBef>
            <a:spcAft>
              <a:spcPct val="35000"/>
            </a:spcAft>
          </a:pPr>
          <a:r>
            <a:rPr lang="es-CO" sz="1400" b="1" u="sng" kern="1200" dirty="0" smtClean="0">
              <a:latin typeface="Maiandra GD" panose="020E0502030308020204" pitchFamily="34" charset="0"/>
            </a:rPr>
            <a:t>Instancias o dependencias participantes de la UTP:</a:t>
          </a:r>
          <a:r>
            <a:rPr lang="es-CO" sz="1400" b="1" kern="1200" dirty="0" smtClean="0">
              <a:latin typeface="Maiandra GD" panose="020E0502030308020204" pitchFamily="34" charset="0"/>
            </a:rPr>
            <a:t> </a:t>
          </a:r>
          <a:r>
            <a:rPr lang="es-CO" sz="1400" kern="1200" dirty="0" smtClean="0">
              <a:latin typeface="Maiandra GD" panose="020E0502030308020204" pitchFamily="34" charset="0"/>
            </a:rPr>
            <a:t>Vicerrectoría Administrativa, Jardín Botánico, Centro de Gestión Ambiental, Gestión de Servicios Institucionales.</a:t>
          </a:r>
          <a:endParaRPr lang="es-CO" sz="1400" kern="1200" dirty="0">
            <a:latin typeface="Maiandra GD" panose="020E0502030308020204" pitchFamily="34" charset="0"/>
          </a:endParaRPr>
        </a:p>
      </dsp:txBody>
      <dsp:txXfrm>
        <a:off x="571597" y="1193499"/>
        <a:ext cx="4643054" cy="997377"/>
      </dsp:txXfrm>
    </dsp:sp>
    <dsp:sp modelId="{983EE482-34B4-4DDE-A5BB-56DAF2F5E8D4}">
      <dsp:nvSpPr>
        <dsp:cNvPr id="0" name=""/>
        <dsp:cNvSpPr/>
      </dsp:nvSpPr>
      <dsp:spPr>
        <a:xfrm>
          <a:off x="292372" y="930358"/>
          <a:ext cx="248195" cy="1987881"/>
        </a:xfrm>
        <a:custGeom>
          <a:avLst/>
          <a:gdLst/>
          <a:ahLst/>
          <a:cxnLst/>
          <a:rect l="0" t="0" r="0" b="0"/>
          <a:pathLst>
            <a:path>
              <a:moveTo>
                <a:pt x="0" y="0"/>
              </a:moveTo>
              <a:lnTo>
                <a:pt x="0" y="1987881"/>
              </a:lnTo>
              <a:lnTo>
                <a:pt x="248195" y="1987881"/>
              </a:lnTo>
            </a:path>
          </a:pathLst>
        </a:custGeom>
        <a:noFill/>
        <a:ln w="25400" cap="flat" cmpd="sng" algn="ctr">
          <a:solidFill>
            <a:schemeClr val="accent6">
              <a:lumMod val="50000"/>
            </a:schemeClr>
          </a:solidFill>
          <a:prstDash val="solid"/>
        </a:ln>
        <a:effectLst/>
      </dsp:spPr>
      <dsp:style>
        <a:lnRef idx="2">
          <a:scrgbClr r="0" g="0" b="0"/>
        </a:lnRef>
        <a:fillRef idx="0">
          <a:scrgbClr r="0" g="0" b="0"/>
        </a:fillRef>
        <a:effectRef idx="0">
          <a:scrgbClr r="0" g="0" b="0"/>
        </a:effectRef>
        <a:fontRef idx="minor"/>
      </dsp:style>
    </dsp:sp>
    <dsp:sp modelId="{7F59EE3C-302F-405E-AC56-4165D36EEAEB}">
      <dsp:nvSpPr>
        <dsp:cNvPr id="0" name=""/>
        <dsp:cNvSpPr/>
      </dsp:nvSpPr>
      <dsp:spPr>
        <a:xfrm>
          <a:off x="540567" y="2454017"/>
          <a:ext cx="4719167" cy="928443"/>
        </a:xfrm>
        <a:prstGeom prst="roundRect">
          <a:avLst>
            <a:gd name="adj" fmla="val 10000"/>
          </a:avLst>
        </a:prstGeom>
        <a:solidFill>
          <a:schemeClr val="lt1">
            <a:alpha val="90000"/>
            <a:hueOff val="0"/>
            <a:satOff val="0"/>
            <a:lumOff val="0"/>
            <a:alphaOff val="0"/>
          </a:schemeClr>
        </a:solidFill>
        <a:ln w="25400" cap="flat" cmpd="sng" algn="ctr">
          <a:solidFill>
            <a:schemeClr val="accent6">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just" defTabSz="622300">
            <a:lnSpc>
              <a:spcPct val="90000"/>
            </a:lnSpc>
            <a:spcBef>
              <a:spcPct val="0"/>
            </a:spcBef>
            <a:spcAft>
              <a:spcPct val="35000"/>
            </a:spcAft>
          </a:pPr>
          <a:r>
            <a:rPr lang="es-CO" sz="1400" b="1" u="sng" kern="1200" dirty="0" smtClean="0">
              <a:latin typeface="Maiandra GD" panose="020E0502030308020204" pitchFamily="34" charset="0"/>
            </a:rPr>
            <a:t>Actores o entidades externas a la UTP que participan en el proyecto</a:t>
          </a:r>
          <a:r>
            <a:rPr lang="es-CO" sz="1400" b="1" kern="1200" dirty="0" smtClean="0">
              <a:latin typeface="Maiandra GD" panose="020E0502030308020204" pitchFamily="34" charset="0"/>
            </a:rPr>
            <a:t>: </a:t>
          </a:r>
          <a:r>
            <a:rPr lang="es-CO" sz="1400" kern="1200" dirty="0" smtClean="0">
              <a:latin typeface="Maiandra GD" panose="020E0502030308020204" pitchFamily="34" charset="0"/>
            </a:rPr>
            <a:t>Alcaldía de Pereira (Planeación Municipal), Otras Universidades, Centros Educativos.</a:t>
          </a:r>
          <a:endParaRPr lang="es-CO" sz="1400" kern="1200" dirty="0">
            <a:latin typeface="Maiandra GD" panose="020E0502030308020204" pitchFamily="34" charset="0"/>
          </a:endParaRPr>
        </a:p>
      </dsp:txBody>
      <dsp:txXfrm>
        <a:off x="567760" y="2481210"/>
        <a:ext cx="4664781" cy="87405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B63C3987-F061-4C2C-8EFD-48EC97F22103}" type="datetimeFigureOut">
              <a:rPr lang="es-CO" smtClean="0"/>
              <a:t>28/02/2017</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C0248E72-E2B4-43F0-BAF4-D4CF483B8F54}" type="slidenum">
              <a:rPr lang="es-CO" smtClean="0"/>
              <a:t>‹Nº›</a:t>
            </a:fld>
            <a:endParaRPr lang="es-CO"/>
          </a:p>
        </p:txBody>
      </p:sp>
    </p:spTree>
    <p:extLst>
      <p:ext uri="{BB962C8B-B14F-4D97-AF65-F5344CB8AC3E}">
        <p14:creationId xmlns:p14="http://schemas.microsoft.com/office/powerpoint/2010/main" val="39728909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B63C3987-F061-4C2C-8EFD-48EC97F22103}" type="datetimeFigureOut">
              <a:rPr lang="es-CO" smtClean="0"/>
              <a:t>28/02/2017</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C0248E72-E2B4-43F0-BAF4-D4CF483B8F54}" type="slidenum">
              <a:rPr lang="es-CO" smtClean="0"/>
              <a:t>‹Nº›</a:t>
            </a:fld>
            <a:endParaRPr lang="es-CO"/>
          </a:p>
        </p:txBody>
      </p:sp>
    </p:spTree>
    <p:extLst>
      <p:ext uri="{BB962C8B-B14F-4D97-AF65-F5344CB8AC3E}">
        <p14:creationId xmlns:p14="http://schemas.microsoft.com/office/powerpoint/2010/main" val="4080150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B63C3987-F061-4C2C-8EFD-48EC97F22103}" type="datetimeFigureOut">
              <a:rPr lang="es-CO" smtClean="0"/>
              <a:t>28/02/2017</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C0248E72-E2B4-43F0-BAF4-D4CF483B8F54}" type="slidenum">
              <a:rPr lang="es-CO" smtClean="0"/>
              <a:t>‹Nº›</a:t>
            </a:fld>
            <a:endParaRPr lang="es-CO"/>
          </a:p>
        </p:txBody>
      </p:sp>
    </p:spTree>
    <p:extLst>
      <p:ext uri="{BB962C8B-B14F-4D97-AF65-F5344CB8AC3E}">
        <p14:creationId xmlns:p14="http://schemas.microsoft.com/office/powerpoint/2010/main" val="2242172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B63C3987-F061-4C2C-8EFD-48EC97F22103}" type="datetimeFigureOut">
              <a:rPr lang="es-CO" smtClean="0"/>
              <a:t>28/02/2017</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C0248E72-E2B4-43F0-BAF4-D4CF483B8F54}" type="slidenum">
              <a:rPr lang="es-CO" smtClean="0"/>
              <a:t>‹Nº›</a:t>
            </a:fld>
            <a:endParaRPr lang="es-CO"/>
          </a:p>
        </p:txBody>
      </p:sp>
    </p:spTree>
    <p:extLst>
      <p:ext uri="{BB962C8B-B14F-4D97-AF65-F5344CB8AC3E}">
        <p14:creationId xmlns:p14="http://schemas.microsoft.com/office/powerpoint/2010/main" val="1366222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63C3987-F061-4C2C-8EFD-48EC97F22103}" type="datetimeFigureOut">
              <a:rPr lang="es-CO" smtClean="0"/>
              <a:t>28/02/2017</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C0248E72-E2B4-43F0-BAF4-D4CF483B8F54}" type="slidenum">
              <a:rPr lang="es-CO" smtClean="0"/>
              <a:t>‹Nº›</a:t>
            </a:fld>
            <a:endParaRPr lang="es-CO"/>
          </a:p>
        </p:txBody>
      </p:sp>
    </p:spTree>
    <p:extLst>
      <p:ext uri="{BB962C8B-B14F-4D97-AF65-F5344CB8AC3E}">
        <p14:creationId xmlns:p14="http://schemas.microsoft.com/office/powerpoint/2010/main" val="2454624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B63C3987-F061-4C2C-8EFD-48EC97F22103}" type="datetimeFigureOut">
              <a:rPr lang="es-CO" smtClean="0"/>
              <a:t>28/02/2017</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C0248E72-E2B4-43F0-BAF4-D4CF483B8F54}" type="slidenum">
              <a:rPr lang="es-CO" smtClean="0"/>
              <a:t>‹Nº›</a:t>
            </a:fld>
            <a:endParaRPr lang="es-CO"/>
          </a:p>
        </p:txBody>
      </p:sp>
    </p:spTree>
    <p:extLst>
      <p:ext uri="{BB962C8B-B14F-4D97-AF65-F5344CB8AC3E}">
        <p14:creationId xmlns:p14="http://schemas.microsoft.com/office/powerpoint/2010/main" val="194018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B63C3987-F061-4C2C-8EFD-48EC97F22103}" type="datetimeFigureOut">
              <a:rPr lang="es-CO" smtClean="0"/>
              <a:t>28/02/2017</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C0248E72-E2B4-43F0-BAF4-D4CF483B8F54}" type="slidenum">
              <a:rPr lang="es-CO" smtClean="0"/>
              <a:t>‹Nº›</a:t>
            </a:fld>
            <a:endParaRPr lang="es-CO"/>
          </a:p>
        </p:txBody>
      </p:sp>
    </p:spTree>
    <p:extLst>
      <p:ext uri="{BB962C8B-B14F-4D97-AF65-F5344CB8AC3E}">
        <p14:creationId xmlns:p14="http://schemas.microsoft.com/office/powerpoint/2010/main" val="4240588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B63C3987-F061-4C2C-8EFD-48EC97F22103}" type="datetimeFigureOut">
              <a:rPr lang="es-CO" smtClean="0"/>
              <a:t>28/02/2017</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C0248E72-E2B4-43F0-BAF4-D4CF483B8F54}" type="slidenum">
              <a:rPr lang="es-CO" smtClean="0"/>
              <a:t>‹Nº›</a:t>
            </a:fld>
            <a:endParaRPr lang="es-CO"/>
          </a:p>
        </p:txBody>
      </p:sp>
    </p:spTree>
    <p:extLst>
      <p:ext uri="{BB962C8B-B14F-4D97-AF65-F5344CB8AC3E}">
        <p14:creationId xmlns:p14="http://schemas.microsoft.com/office/powerpoint/2010/main" val="2062622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63C3987-F061-4C2C-8EFD-48EC97F22103}" type="datetimeFigureOut">
              <a:rPr lang="es-CO" smtClean="0"/>
              <a:t>28/02/2017</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C0248E72-E2B4-43F0-BAF4-D4CF483B8F54}" type="slidenum">
              <a:rPr lang="es-CO" smtClean="0"/>
              <a:t>‹Nº›</a:t>
            </a:fld>
            <a:endParaRPr lang="es-CO"/>
          </a:p>
        </p:txBody>
      </p:sp>
    </p:spTree>
    <p:extLst>
      <p:ext uri="{BB962C8B-B14F-4D97-AF65-F5344CB8AC3E}">
        <p14:creationId xmlns:p14="http://schemas.microsoft.com/office/powerpoint/2010/main" val="4059493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63C3987-F061-4C2C-8EFD-48EC97F22103}" type="datetimeFigureOut">
              <a:rPr lang="es-CO" smtClean="0"/>
              <a:t>28/02/2017</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C0248E72-E2B4-43F0-BAF4-D4CF483B8F54}" type="slidenum">
              <a:rPr lang="es-CO" smtClean="0"/>
              <a:t>‹Nº›</a:t>
            </a:fld>
            <a:endParaRPr lang="es-CO"/>
          </a:p>
        </p:txBody>
      </p:sp>
    </p:spTree>
    <p:extLst>
      <p:ext uri="{BB962C8B-B14F-4D97-AF65-F5344CB8AC3E}">
        <p14:creationId xmlns:p14="http://schemas.microsoft.com/office/powerpoint/2010/main" val="349328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63C3987-F061-4C2C-8EFD-48EC97F22103}" type="datetimeFigureOut">
              <a:rPr lang="es-CO" smtClean="0"/>
              <a:t>28/02/2017</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C0248E72-E2B4-43F0-BAF4-D4CF483B8F54}" type="slidenum">
              <a:rPr lang="es-CO" smtClean="0"/>
              <a:t>‹Nº›</a:t>
            </a:fld>
            <a:endParaRPr lang="es-CO"/>
          </a:p>
        </p:txBody>
      </p:sp>
    </p:spTree>
    <p:extLst>
      <p:ext uri="{BB962C8B-B14F-4D97-AF65-F5344CB8AC3E}">
        <p14:creationId xmlns:p14="http://schemas.microsoft.com/office/powerpoint/2010/main" val="33313429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3C3987-F061-4C2C-8EFD-48EC97F22103}" type="datetimeFigureOut">
              <a:rPr lang="es-CO" smtClean="0"/>
              <a:t>28/02/2017</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248E72-E2B4-43F0-BAF4-D4CF483B8F54}" type="slidenum">
              <a:rPr lang="es-CO" smtClean="0"/>
              <a:t>‹Nº›</a:t>
            </a:fld>
            <a:endParaRPr lang="es-CO"/>
          </a:p>
        </p:txBody>
      </p:sp>
      <p:pic>
        <p:nvPicPr>
          <p:cNvPr id="7" name="6 Imagen"/>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34471" y="0"/>
            <a:ext cx="8875058" cy="6858000"/>
          </a:xfrm>
          <a:prstGeom prst="rect">
            <a:avLst/>
          </a:prstGeom>
        </p:spPr>
      </p:pic>
    </p:spTree>
    <p:extLst>
      <p:ext uri="{BB962C8B-B14F-4D97-AF65-F5344CB8AC3E}">
        <p14:creationId xmlns:p14="http://schemas.microsoft.com/office/powerpoint/2010/main" val="33531012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79512" y="2636912"/>
            <a:ext cx="5256584" cy="1440160"/>
          </a:xfrm>
        </p:spPr>
        <p:txBody>
          <a:bodyPr>
            <a:noAutofit/>
          </a:bodyPr>
          <a:lstStyle/>
          <a:p>
            <a:pPr algn="just"/>
            <a:r>
              <a:rPr lang="es-CO" sz="4400" b="1" dirty="0" smtClean="0">
                <a:solidFill>
                  <a:schemeClr val="tx1"/>
                </a:solidFill>
                <a:latin typeface="Maiandra GD" panose="020E0502030308020204" pitchFamily="34" charset="0"/>
              </a:rPr>
              <a:t>Proyecto:</a:t>
            </a:r>
          </a:p>
          <a:p>
            <a:pPr algn="just"/>
            <a:r>
              <a:rPr lang="es-CO" sz="4000" dirty="0" smtClean="0">
                <a:solidFill>
                  <a:schemeClr val="tx1"/>
                </a:solidFill>
                <a:latin typeface="Maiandra GD" panose="020E0502030308020204" pitchFamily="34" charset="0"/>
              </a:rPr>
              <a:t>Sostenibilidad Ambiental</a:t>
            </a:r>
            <a:endParaRPr lang="es-CO" sz="4000" dirty="0">
              <a:solidFill>
                <a:schemeClr val="tx1"/>
              </a:solidFill>
              <a:latin typeface="Maiandra GD" panose="020E0502030308020204" pitchFamily="34" charset="0"/>
            </a:endParaRPr>
          </a:p>
        </p:txBody>
      </p:sp>
      <p:graphicFrame>
        <p:nvGraphicFramePr>
          <p:cNvPr id="5" name="4 Tabla"/>
          <p:cNvGraphicFramePr>
            <a:graphicFrameLocks noGrp="1"/>
          </p:cNvGraphicFramePr>
          <p:nvPr>
            <p:extLst>
              <p:ext uri="{D42A27DB-BD31-4B8C-83A1-F6EECF244321}">
                <p14:modId xmlns:p14="http://schemas.microsoft.com/office/powerpoint/2010/main" val="2449681069"/>
              </p:ext>
            </p:extLst>
          </p:nvPr>
        </p:nvGraphicFramePr>
        <p:xfrm>
          <a:off x="4572000" y="1124744"/>
          <a:ext cx="3711436" cy="1122030"/>
        </p:xfrm>
        <a:graphic>
          <a:graphicData uri="http://schemas.openxmlformats.org/drawingml/2006/table">
            <a:tbl>
              <a:tblPr firstRow="1" firstCol="1" bandRow="1"/>
              <a:tblGrid>
                <a:gridCol w="1584176">
                  <a:extLst>
                    <a:ext uri="{9D8B030D-6E8A-4147-A177-3AD203B41FA5}">
                      <a16:colId xmlns:a16="http://schemas.microsoft.com/office/drawing/2014/main" val="20000"/>
                    </a:ext>
                  </a:extLst>
                </a:gridCol>
                <a:gridCol w="2127260">
                  <a:extLst>
                    <a:ext uri="{9D8B030D-6E8A-4147-A177-3AD203B41FA5}">
                      <a16:colId xmlns:a16="http://schemas.microsoft.com/office/drawing/2014/main" val="20001"/>
                    </a:ext>
                  </a:extLst>
                </a:gridCol>
              </a:tblGrid>
              <a:tr h="0">
                <a:tc>
                  <a:txBody>
                    <a:bodyPr/>
                    <a:lstStyle/>
                    <a:p>
                      <a:pPr algn="ctr">
                        <a:lnSpc>
                          <a:spcPct val="107000"/>
                        </a:lnSpc>
                        <a:spcAft>
                          <a:spcPts val="0"/>
                        </a:spcAft>
                      </a:pPr>
                      <a:r>
                        <a:rPr lang="es-CO" sz="1400" b="1" dirty="0">
                          <a:solidFill>
                            <a:srgbClr val="FFFFFF"/>
                          </a:solidFill>
                          <a:effectLst/>
                          <a:latin typeface="Maiandra GD" panose="020E0502030308020204" pitchFamily="34" charset="0"/>
                          <a:ea typeface="Calibri"/>
                          <a:cs typeface="Times New Roman"/>
                        </a:rPr>
                        <a:t>Objetivo institucional</a:t>
                      </a:r>
                      <a:endParaRPr lang="es-CO" sz="1400" dirty="0">
                        <a:effectLst/>
                        <a:latin typeface="Maiandra GD" panose="020E0502030308020204" pitchFamily="34" charset="0"/>
                        <a:ea typeface="Calibri"/>
                        <a:cs typeface="Times New Roman"/>
                      </a:endParaRPr>
                    </a:p>
                  </a:txBody>
                  <a:tcPr marL="68580" marR="68580" marT="0" marB="0" anchor="ctr">
                    <a:lnL w="12700" cap="flat" cmpd="sng" algn="ctr">
                      <a:solidFill>
                        <a:srgbClr val="ED7D31"/>
                      </a:solidFill>
                      <a:prstDash val="solid"/>
                      <a:round/>
                      <a:headEnd type="none" w="med" len="med"/>
                      <a:tailEnd type="none" w="med" len="med"/>
                    </a:lnL>
                    <a:lnR>
                      <a:noFill/>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solidFill>
                      <a:srgbClr val="BB4009"/>
                    </a:solidFill>
                  </a:tcPr>
                </a:tc>
                <a:tc>
                  <a:txBody>
                    <a:bodyPr/>
                    <a:lstStyle/>
                    <a:p>
                      <a:pPr algn="ctr">
                        <a:lnSpc>
                          <a:spcPct val="107000"/>
                        </a:lnSpc>
                        <a:spcAft>
                          <a:spcPts val="0"/>
                        </a:spcAft>
                      </a:pPr>
                      <a:r>
                        <a:rPr lang="es-CO" sz="1400" dirty="0">
                          <a:solidFill>
                            <a:srgbClr val="000000"/>
                          </a:solidFill>
                          <a:effectLst/>
                          <a:latin typeface="Maiandra GD" panose="020E0502030308020204" pitchFamily="34" charset="0"/>
                          <a:ea typeface="Calibri"/>
                          <a:cs typeface="Times New Roman"/>
                        </a:rPr>
                        <a:t>Desarrollo Institucional</a:t>
                      </a:r>
                      <a:endParaRPr lang="es-CO" sz="1400" dirty="0">
                        <a:effectLst/>
                        <a:latin typeface="Maiandra GD" panose="020E0502030308020204" pitchFamily="34" charset="0"/>
                        <a:ea typeface="Calibri"/>
                        <a:cs typeface="Times New Roman"/>
                      </a:endParaRPr>
                    </a:p>
                  </a:txBody>
                  <a:tcPr marL="68580" marR="68580" marT="0" marB="0" anchor="ctr">
                    <a:lnL>
                      <a:noFill/>
                    </a:lnL>
                    <a:lnR w="12700" cap="flat" cmpd="sng" algn="ctr">
                      <a:solidFill>
                        <a:srgbClr val="ED7D31"/>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solidFill>
                      <a:srgbClr val="FBE4D5"/>
                    </a:solidFill>
                  </a:tcPr>
                </a:tc>
                <a:extLst>
                  <a:ext uri="{0D108BD9-81ED-4DB2-BD59-A6C34878D82A}">
                    <a16:rowId xmlns:a16="http://schemas.microsoft.com/office/drawing/2014/main" val="10000"/>
                  </a:ext>
                </a:extLst>
              </a:tr>
              <a:tr h="0">
                <a:tc>
                  <a:txBody>
                    <a:bodyPr/>
                    <a:lstStyle/>
                    <a:p>
                      <a:pPr algn="ctr">
                        <a:lnSpc>
                          <a:spcPct val="107000"/>
                        </a:lnSpc>
                        <a:spcAft>
                          <a:spcPts val="0"/>
                        </a:spcAft>
                      </a:pPr>
                      <a:r>
                        <a:rPr lang="es-CO" sz="1400" b="1" dirty="0" smtClean="0">
                          <a:solidFill>
                            <a:srgbClr val="FFFFFF"/>
                          </a:solidFill>
                          <a:effectLst/>
                          <a:latin typeface="Maiandra GD" panose="020E0502030308020204" pitchFamily="34" charset="0"/>
                          <a:ea typeface="Calibri"/>
                          <a:cs typeface="Times New Roman"/>
                        </a:rPr>
                        <a:t>Macroproceso</a:t>
                      </a:r>
                      <a:endParaRPr lang="es-CO" sz="1400" dirty="0">
                        <a:effectLst/>
                        <a:latin typeface="Maiandra GD" panose="020E0502030308020204" pitchFamily="34" charset="0"/>
                        <a:ea typeface="Calibri"/>
                        <a:cs typeface="Times New Roman"/>
                      </a:endParaRPr>
                    </a:p>
                  </a:txBody>
                  <a:tcPr marL="68580" marR="68580" marT="0" marB="0" anchor="ctr">
                    <a:lnL w="12700" cap="flat" cmpd="sng" algn="ctr">
                      <a:solidFill>
                        <a:srgbClr val="F4B083"/>
                      </a:solidFill>
                      <a:prstDash val="solid"/>
                      <a:round/>
                      <a:headEnd type="none" w="med" len="med"/>
                      <a:tailEnd type="none" w="med" len="med"/>
                    </a:lnL>
                    <a:lnR w="12700" cap="flat" cmpd="sng" algn="ctr">
                      <a:solidFill>
                        <a:srgbClr val="F4B083"/>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solidFill>
                      <a:srgbClr val="BB4009"/>
                    </a:solidFill>
                  </a:tcPr>
                </a:tc>
                <a:tc>
                  <a:txBody>
                    <a:bodyPr/>
                    <a:lstStyle/>
                    <a:p>
                      <a:pPr algn="ctr">
                        <a:lnSpc>
                          <a:spcPct val="107000"/>
                        </a:lnSpc>
                        <a:spcAft>
                          <a:spcPts val="0"/>
                        </a:spcAft>
                      </a:pPr>
                      <a:r>
                        <a:rPr lang="es-CO" sz="1400" kern="1200" dirty="0" smtClean="0">
                          <a:solidFill>
                            <a:srgbClr val="000000"/>
                          </a:solidFill>
                          <a:effectLst/>
                          <a:latin typeface="Maiandra GD" panose="020E0502030308020204" pitchFamily="34" charset="0"/>
                          <a:ea typeface="Calibri"/>
                          <a:cs typeface="Times New Roman"/>
                        </a:rPr>
                        <a:t>Extensión e impacto social</a:t>
                      </a:r>
                      <a:endParaRPr lang="es-CO" sz="1400" kern="1200" dirty="0">
                        <a:solidFill>
                          <a:srgbClr val="000000"/>
                        </a:solidFill>
                        <a:effectLst/>
                        <a:latin typeface="Maiandra GD" panose="020E0502030308020204" pitchFamily="34" charset="0"/>
                        <a:ea typeface="Calibri"/>
                        <a:cs typeface="Times New Roman"/>
                      </a:endParaRPr>
                    </a:p>
                  </a:txBody>
                  <a:tcPr marL="68580" marR="68580" marT="0" marB="0" anchor="ctr">
                    <a:lnL w="12700" cap="flat" cmpd="sng" algn="ctr">
                      <a:solidFill>
                        <a:srgbClr val="F4B083"/>
                      </a:solidFill>
                      <a:prstDash val="solid"/>
                      <a:round/>
                      <a:headEnd type="none" w="med" len="med"/>
                      <a:tailEnd type="none" w="med" len="med"/>
                    </a:lnL>
                    <a:lnR w="12700" cap="flat" cmpd="sng" algn="ctr">
                      <a:solidFill>
                        <a:srgbClr val="F4B083"/>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ED7D31"/>
                      </a:solidFill>
                      <a:prstDash val="solid"/>
                      <a:round/>
                      <a:headEnd type="none" w="med" len="med"/>
                      <a:tailEnd type="none" w="med" len="med"/>
                    </a:lnB>
                    <a:solidFill>
                      <a:srgbClr val="FBE4D5"/>
                    </a:solidFill>
                  </a:tcPr>
                </a:tc>
                <a:extLst>
                  <a:ext uri="{0D108BD9-81ED-4DB2-BD59-A6C34878D82A}">
                    <a16:rowId xmlns:a16="http://schemas.microsoft.com/office/drawing/2014/main" val="10001"/>
                  </a:ext>
                </a:extLst>
              </a:tr>
              <a:tr h="238998">
                <a:tc>
                  <a:txBody>
                    <a:bodyPr/>
                    <a:lstStyle/>
                    <a:p>
                      <a:pPr algn="ctr">
                        <a:lnSpc>
                          <a:spcPct val="107000"/>
                        </a:lnSpc>
                        <a:spcAft>
                          <a:spcPts val="0"/>
                        </a:spcAft>
                      </a:pPr>
                      <a:r>
                        <a:rPr lang="es-CO" sz="1400" b="1" kern="1200" dirty="0" smtClean="0">
                          <a:solidFill>
                            <a:srgbClr val="FFFFFF"/>
                          </a:solidFill>
                          <a:effectLst/>
                          <a:latin typeface="Maiandra GD" panose="020E0502030308020204" pitchFamily="34" charset="0"/>
                          <a:ea typeface="Calibri"/>
                          <a:cs typeface="Times New Roman"/>
                        </a:rPr>
                        <a:t>Código</a:t>
                      </a:r>
                      <a:endParaRPr lang="es-CO" sz="1400" b="1" kern="1200" dirty="0">
                        <a:solidFill>
                          <a:srgbClr val="FFFFFF"/>
                        </a:solidFill>
                        <a:effectLst/>
                        <a:latin typeface="Maiandra GD" panose="020E0502030308020204" pitchFamily="34" charset="0"/>
                        <a:ea typeface="Calibri"/>
                        <a:cs typeface="Times New Roman"/>
                      </a:endParaRPr>
                    </a:p>
                  </a:txBody>
                  <a:tcPr marL="68580" marR="68580" marT="0" marB="0" anchor="ctr">
                    <a:lnL w="12700" cap="flat" cmpd="sng" algn="ctr">
                      <a:solidFill>
                        <a:srgbClr val="F4B083"/>
                      </a:solidFill>
                      <a:prstDash val="solid"/>
                      <a:round/>
                      <a:headEnd type="none" w="med" len="med"/>
                      <a:tailEnd type="none" w="med" len="med"/>
                    </a:lnL>
                    <a:lnR w="12700" cap="flat" cmpd="sng" algn="ctr">
                      <a:solidFill>
                        <a:srgbClr val="F4B083"/>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F4B083"/>
                      </a:solidFill>
                      <a:prstDash val="solid"/>
                      <a:round/>
                      <a:headEnd type="none" w="med" len="med"/>
                      <a:tailEnd type="none" w="med" len="med"/>
                    </a:lnB>
                    <a:solidFill>
                      <a:srgbClr val="BB4009"/>
                    </a:solidFill>
                  </a:tcPr>
                </a:tc>
                <a:tc>
                  <a:txBody>
                    <a:bodyPr/>
                    <a:lstStyle/>
                    <a:p>
                      <a:pPr marL="0" algn="ctr" defTabSz="914400" rtl="0" eaLnBrk="1" latinLnBrk="0" hangingPunct="1">
                        <a:lnSpc>
                          <a:spcPct val="107000"/>
                        </a:lnSpc>
                        <a:spcAft>
                          <a:spcPts val="0"/>
                        </a:spcAft>
                      </a:pPr>
                      <a:r>
                        <a:rPr lang="es-CO" sz="1400" kern="1200" dirty="0" smtClean="0">
                          <a:solidFill>
                            <a:srgbClr val="000000"/>
                          </a:solidFill>
                          <a:effectLst/>
                          <a:latin typeface="Maiandra GD" panose="020E0502030308020204" pitchFamily="34" charset="0"/>
                          <a:ea typeface="Calibri"/>
                          <a:cs typeface="Times New Roman"/>
                        </a:rPr>
                        <a:t>PDI – DI – GSAMB - 006</a:t>
                      </a:r>
                      <a:endParaRPr lang="es-CO" sz="1400" kern="1200" dirty="0">
                        <a:solidFill>
                          <a:srgbClr val="000000"/>
                        </a:solidFill>
                        <a:effectLst/>
                        <a:latin typeface="Maiandra GD" panose="020E0502030308020204" pitchFamily="34" charset="0"/>
                        <a:ea typeface="Calibri"/>
                        <a:cs typeface="Times New Roman"/>
                      </a:endParaRPr>
                    </a:p>
                  </a:txBody>
                  <a:tcPr marL="68580" marR="68580" marT="0" marB="0" anchor="ctr">
                    <a:lnL w="12700" cap="flat" cmpd="sng" algn="ctr">
                      <a:solidFill>
                        <a:srgbClr val="F4B083"/>
                      </a:solidFill>
                      <a:prstDash val="solid"/>
                      <a:round/>
                      <a:headEnd type="none" w="med" len="med"/>
                      <a:tailEnd type="none" w="med" len="med"/>
                    </a:lnL>
                    <a:lnR w="12700" cap="flat" cmpd="sng" algn="ctr">
                      <a:solidFill>
                        <a:srgbClr val="F4B083"/>
                      </a:solidFill>
                      <a:prstDash val="solid"/>
                      <a:round/>
                      <a:headEnd type="none" w="med" len="med"/>
                      <a:tailEnd type="none" w="med" len="med"/>
                    </a:lnR>
                    <a:lnT w="12700" cap="flat" cmpd="sng" algn="ctr">
                      <a:solidFill>
                        <a:srgbClr val="ED7D31"/>
                      </a:solidFill>
                      <a:prstDash val="solid"/>
                      <a:round/>
                      <a:headEnd type="none" w="med" len="med"/>
                      <a:tailEnd type="none" w="med" len="med"/>
                    </a:lnT>
                    <a:lnB w="12700" cap="flat" cmpd="sng" algn="ctr">
                      <a:solidFill>
                        <a:srgbClr val="F4B083"/>
                      </a:solidFill>
                      <a:prstDash val="solid"/>
                      <a:round/>
                      <a:headEnd type="none" w="med" len="med"/>
                      <a:tailEnd type="none" w="med" len="med"/>
                    </a:lnB>
                    <a:solidFill>
                      <a:srgbClr val="FBE4D5"/>
                    </a:solidFill>
                  </a:tcPr>
                </a:tc>
                <a:extLst>
                  <a:ext uri="{0D108BD9-81ED-4DB2-BD59-A6C34878D82A}">
                    <a16:rowId xmlns:a16="http://schemas.microsoft.com/office/drawing/2014/main" val="10002"/>
                  </a:ext>
                </a:extLst>
              </a:tr>
            </a:tbl>
          </a:graphicData>
        </a:graphic>
      </p:graphicFrame>
      <p:pic>
        <p:nvPicPr>
          <p:cNvPr id="7" name="6 Imagen" descr="http://www.eltiempo.com/contenido/estilo-de-vida/educacion/IMAGEN/IMAGEN-13996296-2.jpg"/>
          <p:cNvPicPr/>
          <p:nvPr/>
        </p:nvPicPr>
        <p:blipFill>
          <a:blip r:embed="rId2">
            <a:extLst>
              <a:ext uri="{28A0092B-C50C-407E-A947-70E740481C1C}">
                <a14:useLocalDpi xmlns:a14="http://schemas.microsoft.com/office/drawing/2010/main" val="0"/>
              </a:ext>
            </a:extLst>
          </a:blip>
          <a:srcRect/>
          <a:stretch>
            <a:fillRect/>
          </a:stretch>
        </p:blipFill>
        <p:spPr bwMode="auto">
          <a:xfrm>
            <a:off x="5436096" y="2420888"/>
            <a:ext cx="2705100" cy="1352550"/>
          </a:xfrm>
          <a:prstGeom prst="rect">
            <a:avLst/>
          </a:prstGeom>
          <a:noFill/>
          <a:ln>
            <a:noFill/>
          </a:ln>
        </p:spPr>
      </p:pic>
      <p:pic>
        <p:nvPicPr>
          <p:cNvPr id="9" name="8 Imagen" descr="http://carder.gov.co/app/webroot/site/webimg/news/mercado_verdes_CARDER_UTP_1_jpg.jpe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6096" y="3933057"/>
            <a:ext cx="2736304" cy="1944216"/>
          </a:xfrm>
          <a:prstGeom prst="rect">
            <a:avLst/>
          </a:prstGeom>
          <a:noFill/>
          <a:ln>
            <a:noFill/>
          </a:ln>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07804" y="1159906"/>
            <a:ext cx="1253363" cy="1477006"/>
          </a:xfrm>
          <a:prstGeom prst="rect">
            <a:avLst/>
          </a:prstGeom>
        </p:spPr>
      </p:pic>
    </p:spTree>
    <p:extLst>
      <p:ext uri="{BB962C8B-B14F-4D97-AF65-F5344CB8AC3E}">
        <p14:creationId xmlns:p14="http://schemas.microsoft.com/office/powerpoint/2010/main" val="30843030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54968" y="-171400"/>
            <a:ext cx="8229600" cy="1143000"/>
          </a:xfrm>
        </p:spPr>
        <p:txBody>
          <a:bodyPr>
            <a:normAutofit/>
          </a:bodyPr>
          <a:lstStyle/>
          <a:p>
            <a:pPr lvl="0"/>
            <a:r>
              <a:rPr lang="es-CO" sz="3200" b="1" dirty="0">
                <a:solidFill>
                  <a:schemeClr val="bg1"/>
                </a:solidFill>
                <a:latin typeface="Maiandra GD" panose="020E0502030308020204" pitchFamily="34" charset="0"/>
              </a:rPr>
              <a:t>Descripción del </a:t>
            </a:r>
            <a:r>
              <a:rPr lang="es-CO" sz="3200" b="1" dirty="0" smtClean="0">
                <a:solidFill>
                  <a:schemeClr val="bg1"/>
                </a:solidFill>
                <a:latin typeface="Maiandra GD" panose="020E0502030308020204" pitchFamily="34" charset="0"/>
              </a:rPr>
              <a:t>Proyecto</a:t>
            </a:r>
            <a:endParaRPr lang="es-CO" sz="3200" dirty="0">
              <a:solidFill>
                <a:schemeClr val="bg1"/>
              </a:solidFill>
              <a:latin typeface="Maiandra GD" panose="020E0502030308020204" pitchFamily="34" charset="0"/>
            </a:endParaRPr>
          </a:p>
        </p:txBody>
      </p:sp>
      <p:sp>
        <p:nvSpPr>
          <p:cNvPr id="3" name="2 Marcador de contenido"/>
          <p:cNvSpPr>
            <a:spLocks noGrp="1"/>
          </p:cNvSpPr>
          <p:nvPr>
            <p:ph idx="1"/>
          </p:nvPr>
        </p:nvSpPr>
        <p:spPr>
          <a:xfrm>
            <a:off x="755576" y="1168152"/>
            <a:ext cx="7704856" cy="3052936"/>
          </a:xfrm>
        </p:spPr>
        <p:txBody>
          <a:bodyPr>
            <a:noAutofit/>
          </a:bodyPr>
          <a:lstStyle/>
          <a:p>
            <a:pPr marL="0" indent="0" algn="just">
              <a:buNone/>
            </a:pPr>
            <a:r>
              <a:rPr lang="es-CO" sz="1400" dirty="0">
                <a:latin typeface="Maiandra GD" panose="020E0502030308020204" pitchFamily="34" charset="0"/>
              </a:rPr>
              <a:t>L</a:t>
            </a:r>
            <a:r>
              <a:rPr lang="es-CO" sz="1400" dirty="0" smtClean="0">
                <a:latin typeface="Maiandra GD" panose="020E0502030308020204" pitchFamily="34" charset="0"/>
              </a:rPr>
              <a:t>a </a:t>
            </a:r>
            <a:r>
              <a:rPr lang="es-CO" sz="1400" dirty="0">
                <a:latin typeface="Maiandra GD" panose="020E0502030308020204" pitchFamily="34" charset="0"/>
              </a:rPr>
              <a:t>Universidad Tecnológica de Pereira (UTP) </a:t>
            </a:r>
            <a:r>
              <a:rPr lang="es-CO" sz="1400" dirty="0" smtClean="0">
                <a:latin typeface="Maiandra GD" panose="020E0502030308020204" pitchFamily="34" charset="0"/>
              </a:rPr>
              <a:t>consciente </a:t>
            </a:r>
            <a:r>
              <a:rPr lang="es-CO" sz="1400" dirty="0">
                <a:latin typeface="Maiandra GD" panose="020E0502030308020204" pitchFamily="34" charset="0"/>
              </a:rPr>
              <a:t>del compromiso adquirido con la comunidad beneficiaria y otras partes interesadas en el desempeño de la UTP, resulta necesario desarrollar acciones tendientes a mitigar, corregir,  prevenir y compensar los impactos negativos que se generen en el Campus, y así  trabajar demostrando un compromiso real con los principios y la práctica de la protección del medio ambiente y el desarrollo sustentable dentro del mundo académico, y que pueda brindar las bases para , desarrollar y dar cumplimiento a los conceptos asociados a la responsabilidad social universitaria y a la formación de profesionales integrales con un perfil de responsabilidad social </a:t>
            </a:r>
            <a:r>
              <a:rPr lang="es-CO" sz="1400" dirty="0" smtClean="0">
                <a:latin typeface="Maiandra GD" panose="020E0502030308020204" pitchFamily="34" charset="0"/>
              </a:rPr>
              <a:t>ambiental. </a:t>
            </a:r>
          </a:p>
          <a:p>
            <a:pPr marL="0" indent="0" algn="just">
              <a:buNone/>
            </a:pPr>
            <a:endParaRPr lang="es-CO" sz="1400" dirty="0">
              <a:latin typeface="Maiandra GD" panose="020E0502030308020204" pitchFamily="34" charset="0"/>
            </a:endParaRPr>
          </a:p>
          <a:p>
            <a:pPr marL="0" indent="0" algn="just">
              <a:buNone/>
            </a:pPr>
            <a:r>
              <a:rPr lang="es-CO" sz="1400" dirty="0" smtClean="0">
                <a:latin typeface="Maiandra GD" panose="020E0502030308020204" pitchFamily="34" charset="0"/>
              </a:rPr>
              <a:t>El </a:t>
            </a:r>
            <a:r>
              <a:rPr lang="es-CO" sz="1400" dirty="0">
                <a:latin typeface="Maiandra GD" panose="020E0502030308020204" pitchFamily="34" charset="0"/>
              </a:rPr>
              <a:t>proyecto de sostenibilidad ambiental, está enmarcado en la Política Ambiental Institucional y esta soportado en el Plan de Desarrollo Institucional y en el Plan de Manejo Ambiental de la UTP, </a:t>
            </a:r>
            <a:r>
              <a:rPr lang="es-CO" sz="1400" dirty="0" smtClean="0">
                <a:latin typeface="Maiandra GD" panose="020E0502030308020204" pitchFamily="34" charset="0"/>
              </a:rPr>
              <a:t> orientado </a:t>
            </a:r>
            <a:r>
              <a:rPr lang="es-CO" sz="1400" dirty="0">
                <a:latin typeface="Maiandra GD" panose="020E0502030308020204" pitchFamily="34" charset="0"/>
              </a:rPr>
              <a:t>en 7 líneas principales de trabajo que son :</a:t>
            </a:r>
          </a:p>
          <a:p>
            <a:pPr algn="just"/>
            <a:endParaRPr lang="es-CO" sz="1400" dirty="0">
              <a:latin typeface="Maiandra GD" panose="020E0502030308020204" pitchFamily="34" charset="0"/>
            </a:endParaRPr>
          </a:p>
          <a:p>
            <a:pPr algn="just"/>
            <a:r>
              <a:rPr lang="es-CO" sz="1400" dirty="0" smtClean="0">
                <a:latin typeface="Maiandra GD" panose="020E0502030308020204" pitchFamily="34" charset="0"/>
              </a:rPr>
              <a:t>Fortalecer </a:t>
            </a:r>
            <a:r>
              <a:rPr lang="es-CO" sz="1400" dirty="0">
                <a:latin typeface="Maiandra GD" panose="020E0502030308020204" pitchFamily="34" charset="0"/>
              </a:rPr>
              <a:t>el programa de Conservación del Jardín Botánico de la UTP</a:t>
            </a:r>
          </a:p>
          <a:p>
            <a:pPr algn="just"/>
            <a:r>
              <a:rPr lang="es-CO" sz="1400" dirty="0" smtClean="0">
                <a:latin typeface="Maiandra GD" panose="020E0502030308020204" pitchFamily="34" charset="0"/>
              </a:rPr>
              <a:t>Fortalecimiento </a:t>
            </a:r>
            <a:r>
              <a:rPr lang="es-CO" sz="1400" dirty="0">
                <a:latin typeface="Maiandra GD" panose="020E0502030308020204" pitchFamily="34" charset="0"/>
              </a:rPr>
              <a:t>del Programa de Educación ambiental Jardín Botánico </a:t>
            </a:r>
          </a:p>
          <a:p>
            <a:pPr algn="just"/>
            <a:r>
              <a:rPr lang="es-CO" sz="1400" dirty="0" smtClean="0">
                <a:latin typeface="Maiandra GD" panose="020E0502030308020204" pitchFamily="34" charset="0"/>
              </a:rPr>
              <a:t>Fortalecimiento </a:t>
            </a:r>
            <a:r>
              <a:rPr lang="es-CO" sz="1400" dirty="0">
                <a:latin typeface="Maiandra GD" panose="020E0502030308020204" pitchFamily="34" charset="0"/>
              </a:rPr>
              <a:t>del Grupo de Investigación Jardín Botánico</a:t>
            </a:r>
          </a:p>
          <a:p>
            <a:pPr algn="just"/>
            <a:r>
              <a:rPr lang="es-CO" sz="1400" dirty="0" smtClean="0">
                <a:latin typeface="Maiandra GD" panose="020E0502030308020204" pitchFamily="34" charset="0"/>
              </a:rPr>
              <a:t>Gestión </a:t>
            </a:r>
            <a:r>
              <a:rPr lang="es-CO" sz="1400" dirty="0">
                <a:latin typeface="Maiandra GD" panose="020E0502030308020204" pitchFamily="34" charset="0"/>
              </a:rPr>
              <a:t>para dar un valor agregado al campus </a:t>
            </a:r>
          </a:p>
          <a:p>
            <a:pPr algn="just"/>
            <a:r>
              <a:rPr lang="es-CO" sz="1400" dirty="0" smtClean="0">
                <a:latin typeface="Maiandra GD" panose="020E0502030308020204" pitchFamily="34" charset="0"/>
              </a:rPr>
              <a:t>Educación </a:t>
            </a:r>
            <a:r>
              <a:rPr lang="es-CO" sz="1400" dirty="0">
                <a:latin typeface="Maiandra GD" panose="020E0502030308020204" pitchFamily="34" charset="0"/>
              </a:rPr>
              <a:t>y cultura ambiental</a:t>
            </a:r>
          </a:p>
          <a:p>
            <a:pPr algn="just"/>
            <a:r>
              <a:rPr lang="es-CO" sz="1400" dirty="0" smtClean="0">
                <a:latin typeface="Maiandra GD" panose="020E0502030308020204" pitchFamily="34" charset="0"/>
              </a:rPr>
              <a:t>Reducción </a:t>
            </a:r>
            <a:r>
              <a:rPr lang="es-CO" sz="1400" dirty="0">
                <a:latin typeface="Maiandra GD" panose="020E0502030308020204" pitchFamily="34" charset="0"/>
              </a:rPr>
              <a:t>del Impacto Ambiental</a:t>
            </a:r>
          </a:p>
          <a:p>
            <a:pPr algn="just"/>
            <a:r>
              <a:rPr lang="es-CO" sz="1400" dirty="0" smtClean="0">
                <a:latin typeface="Maiandra GD" panose="020E0502030308020204" pitchFamily="34" charset="0"/>
              </a:rPr>
              <a:t>Procesos </a:t>
            </a:r>
            <a:r>
              <a:rPr lang="es-CO" sz="1400" dirty="0">
                <a:latin typeface="Maiandra GD" panose="020E0502030308020204" pitchFamily="34" charset="0"/>
              </a:rPr>
              <a:t>Institucionales de gestión ambiental.</a:t>
            </a:r>
          </a:p>
          <a:p>
            <a:pPr marL="0" indent="0" algn="just">
              <a:buNone/>
            </a:pPr>
            <a:endParaRPr lang="es-CO" sz="1400" dirty="0">
              <a:latin typeface="Maiandra GD" panose="020E0502030308020204" pitchFamily="34" charset="0"/>
            </a:endParaRPr>
          </a:p>
          <a:p>
            <a:pPr marL="0" indent="0" algn="just">
              <a:buNone/>
            </a:pPr>
            <a:endParaRPr lang="es-CO" sz="1400" dirty="0">
              <a:latin typeface="Maiandra GD" panose="020E0502030308020204" pitchFamily="34" charset="0"/>
            </a:endParaRPr>
          </a:p>
        </p:txBody>
      </p:sp>
    </p:spTree>
    <p:extLst>
      <p:ext uri="{BB962C8B-B14F-4D97-AF65-F5344CB8AC3E}">
        <p14:creationId xmlns:p14="http://schemas.microsoft.com/office/powerpoint/2010/main" val="25670985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82960" y="-171400"/>
            <a:ext cx="8229600" cy="1143000"/>
          </a:xfrm>
        </p:spPr>
        <p:txBody>
          <a:bodyPr>
            <a:normAutofit/>
          </a:bodyPr>
          <a:lstStyle/>
          <a:p>
            <a:pPr lvl="0"/>
            <a:r>
              <a:rPr lang="es-CO" sz="3200" b="1" dirty="0" smtClean="0">
                <a:solidFill>
                  <a:schemeClr val="bg1"/>
                </a:solidFill>
                <a:latin typeface="Maiandra GD" panose="020E0502030308020204" pitchFamily="34" charset="0"/>
              </a:rPr>
              <a:t>Justificación</a:t>
            </a:r>
            <a:endParaRPr lang="es-CO" sz="3200" dirty="0">
              <a:solidFill>
                <a:schemeClr val="bg1"/>
              </a:solidFill>
              <a:latin typeface="Maiandra GD" panose="020E0502030308020204" pitchFamily="34" charset="0"/>
            </a:endParaRPr>
          </a:p>
        </p:txBody>
      </p:sp>
      <p:sp>
        <p:nvSpPr>
          <p:cNvPr id="3" name="2 Marcador de contenido"/>
          <p:cNvSpPr>
            <a:spLocks noGrp="1"/>
          </p:cNvSpPr>
          <p:nvPr>
            <p:ph idx="1"/>
          </p:nvPr>
        </p:nvSpPr>
        <p:spPr>
          <a:xfrm>
            <a:off x="395536" y="1988840"/>
            <a:ext cx="7632848" cy="2160240"/>
          </a:xfrm>
        </p:spPr>
        <p:txBody>
          <a:bodyPr>
            <a:noAutofit/>
          </a:bodyPr>
          <a:lstStyle/>
          <a:p>
            <a:pPr marL="0" indent="0" algn="just">
              <a:buNone/>
            </a:pPr>
            <a:r>
              <a:rPr lang="es-CO" sz="1800" dirty="0">
                <a:latin typeface="Maiandra GD" panose="020E0502030308020204" pitchFamily="34" charset="0"/>
              </a:rPr>
              <a:t>La Universidad Tecnológica de Pereira, por ser una institución pilar de la región y un territorio  altamente dinámico, debe responder a una serie de responsabilidades socio ambientales, y para ello debe realizar procesos educativos, tecnológicos y de cultura ambiental que promuevan la sustentabilidad del Campus, en el cual se involucre la participación activa de cada uno de los estamentos (Estudiantes, Docentes y Administrativos); todo ello soportado en la Implementación de la Política Ambiental Institucional (Acuerdo No 41 de 2010),  que propicia un marco normativo para que la institución direccione sus procesos hacia el paradigma de desarrollo sustentable, extendiendo sus principios hacia la docencia, la investigación y la extensión.</a:t>
            </a:r>
          </a:p>
        </p:txBody>
      </p:sp>
    </p:spTree>
    <p:extLst>
      <p:ext uri="{BB962C8B-B14F-4D97-AF65-F5344CB8AC3E}">
        <p14:creationId xmlns:p14="http://schemas.microsoft.com/office/powerpoint/2010/main" val="5032348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10952" y="-171400"/>
            <a:ext cx="8229600" cy="1143000"/>
          </a:xfrm>
        </p:spPr>
        <p:txBody>
          <a:bodyPr>
            <a:normAutofit/>
          </a:bodyPr>
          <a:lstStyle/>
          <a:p>
            <a:pPr lvl="0"/>
            <a:r>
              <a:rPr lang="es-CO" sz="3200" b="1" dirty="0" smtClean="0">
                <a:solidFill>
                  <a:schemeClr val="bg1"/>
                </a:solidFill>
                <a:latin typeface="Maiandra GD" panose="020E0502030308020204" pitchFamily="34" charset="0"/>
              </a:rPr>
              <a:t>Objetivo</a:t>
            </a:r>
            <a:endParaRPr lang="es-CO" sz="3200" dirty="0">
              <a:solidFill>
                <a:schemeClr val="bg1"/>
              </a:solidFill>
              <a:latin typeface="Maiandra GD" panose="020E0502030308020204" pitchFamily="34" charset="0"/>
            </a:endParaRPr>
          </a:p>
        </p:txBody>
      </p:sp>
      <p:sp>
        <p:nvSpPr>
          <p:cNvPr id="3" name="2 Marcador de contenido"/>
          <p:cNvSpPr>
            <a:spLocks noGrp="1"/>
          </p:cNvSpPr>
          <p:nvPr>
            <p:ph idx="1"/>
          </p:nvPr>
        </p:nvSpPr>
        <p:spPr>
          <a:xfrm>
            <a:off x="683568" y="1268760"/>
            <a:ext cx="7859216" cy="1108719"/>
          </a:xfrm>
        </p:spPr>
        <p:txBody>
          <a:bodyPr>
            <a:noAutofit/>
          </a:bodyPr>
          <a:lstStyle/>
          <a:p>
            <a:pPr marL="0" indent="0" algn="just">
              <a:buNone/>
            </a:pPr>
            <a:r>
              <a:rPr lang="es-CO" sz="1800" dirty="0">
                <a:latin typeface="Maiandra GD" panose="020E0502030308020204" pitchFamily="34" charset="0"/>
              </a:rPr>
              <a:t>Implementar acciones que promuevan la ejecución de la Política Ambiental y del  desarrollo sustentable del Campus, a través de procesos educativos, tecnológicos y de cultura donde intervengan activamente los integrantes de la comunidad Universitaria.</a:t>
            </a:r>
          </a:p>
        </p:txBody>
      </p:sp>
      <p:graphicFrame>
        <p:nvGraphicFramePr>
          <p:cNvPr id="4" name="3 Diagrama"/>
          <p:cNvGraphicFramePr/>
          <p:nvPr>
            <p:extLst>
              <p:ext uri="{D42A27DB-BD31-4B8C-83A1-F6EECF244321}">
                <p14:modId xmlns:p14="http://schemas.microsoft.com/office/powerpoint/2010/main" val="2391103945"/>
              </p:ext>
            </p:extLst>
          </p:nvPr>
        </p:nvGraphicFramePr>
        <p:xfrm>
          <a:off x="3671392" y="2780928"/>
          <a:ext cx="5303912" cy="3384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4 Imagen"/>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9512" y="3501008"/>
            <a:ext cx="3261538" cy="2160240"/>
          </a:xfrm>
          <a:prstGeom prst="rect">
            <a:avLst/>
          </a:prstGeom>
          <a:ln>
            <a:noFill/>
          </a:ln>
          <a:effectLst>
            <a:softEdge rad="112500"/>
          </a:effectLst>
        </p:spPr>
      </p:pic>
    </p:spTree>
    <p:extLst>
      <p:ext uri="{BB962C8B-B14F-4D97-AF65-F5344CB8AC3E}">
        <p14:creationId xmlns:p14="http://schemas.microsoft.com/office/powerpoint/2010/main" val="32934394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54968" y="-99392"/>
            <a:ext cx="8229600" cy="1143000"/>
          </a:xfrm>
        </p:spPr>
        <p:txBody>
          <a:bodyPr>
            <a:normAutofit/>
          </a:bodyPr>
          <a:lstStyle/>
          <a:p>
            <a:pPr lvl="0"/>
            <a:r>
              <a:rPr lang="es-CO" sz="3200" b="1" dirty="0" smtClean="0">
                <a:solidFill>
                  <a:schemeClr val="bg1"/>
                </a:solidFill>
                <a:latin typeface="Maiandra GD" panose="020E0502030308020204" pitchFamily="34" charset="0"/>
              </a:rPr>
              <a:t>Planes operativos</a:t>
            </a:r>
            <a:endParaRPr lang="es-CO" sz="3200" dirty="0">
              <a:solidFill>
                <a:schemeClr val="bg1"/>
              </a:solidFill>
              <a:latin typeface="Maiandra GD" panose="020E0502030308020204" pitchFamily="34" charset="0"/>
            </a:endParaRPr>
          </a:p>
        </p:txBody>
      </p:sp>
      <p:sp>
        <p:nvSpPr>
          <p:cNvPr id="10" name="9 Rectángulo"/>
          <p:cNvSpPr/>
          <p:nvPr/>
        </p:nvSpPr>
        <p:spPr>
          <a:xfrm>
            <a:off x="8604448" y="1348800"/>
            <a:ext cx="8568952" cy="338554"/>
          </a:xfrm>
          <a:prstGeom prst="rect">
            <a:avLst/>
          </a:prstGeom>
        </p:spPr>
        <p:txBody>
          <a:bodyPr wrap="square">
            <a:spAutoFit/>
          </a:bodyPr>
          <a:lstStyle/>
          <a:p>
            <a:r>
              <a:rPr lang="es-CO" sz="1600" dirty="0"/>
              <a:t> </a:t>
            </a:r>
          </a:p>
        </p:txBody>
      </p:sp>
      <p:graphicFrame>
        <p:nvGraphicFramePr>
          <p:cNvPr id="11" name="10 Tabla"/>
          <p:cNvGraphicFramePr>
            <a:graphicFrameLocks noGrp="1"/>
          </p:cNvGraphicFramePr>
          <p:nvPr>
            <p:extLst>
              <p:ext uri="{D42A27DB-BD31-4B8C-83A1-F6EECF244321}">
                <p14:modId xmlns:p14="http://schemas.microsoft.com/office/powerpoint/2010/main" val="3976914086"/>
              </p:ext>
            </p:extLst>
          </p:nvPr>
        </p:nvGraphicFramePr>
        <p:xfrm>
          <a:off x="467544" y="2132856"/>
          <a:ext cx="7848872" cy="2316480"/>
        </p:xfrm>
        <a:graphic>
          <a:graphicData uri="http://schemas.openxmlformats.org/drawingml/2006/table">
            <a:tbl>
              <a:tblPr firstRow="1" bandRow="1">
                <a:tableStyleId>{5C22544A-7EE6-4342-B048-85BDC9FD1C3A}</a:tableStyleId>
              </a:tblPr>
              <a:tblGrid>
                <a:gridCol w="1912750">
                  <a:extLst>
                    <a:ext uri="{9D8B030D-6E8A-4147-A177-3AD203B41FA5}">
                      <a16:colId xmlns:a16="http://schemas.microsoft.com/office/drawing/2014/main" val="20000"/>
                    </a:ext>
                  </a:extLst>
                </a:gridCol>
                <a:gridCol w="5936122">
                  <a:extLst>
                    <a:ext uri="{9D8B030D-6E8A-4147-A177-3AD203B41FA5}">
                      <a16:colId xmlns:a16="http://schemas.microsoft.com/office/drawing/2014/main" val="20001"/>
                    </a:ext>
                  </a:extLst>
                </a:gridCol>
              </a:tblGrid>
              <a:tr h="274340">
                <a:tc>
                  <a:txBody>
                    <a:bodyPr/>
                    <a:lstStyle/>
                    <a:p>
                      <a:pPr algn="ctr"/>
                      <a:r>
                        <a:rPr lang="es-CO" sz="2000" dirty="0" smtClean="0">
                          <a:latin typeface="Maiandra GD" panose="020E0502030308020204" pitchFamily="34" charset="0"/>
                        </a:rPr>
                        <a:t>Plan operativo</a:t>
                      </a:r>
                      <a:endParaRPr lang="es-CO" sz="2000" dirty="0">
                        <a:latin typeface="Maiandra GD" panose="020E0502030308020204" pitchFamily="34" charset="0"/>
                      </a:endParaRPr>
                    </a:p>
                  </a:txBody>
                  <a:tcPr>
                    <a:solidFill>
                      <a:schemeClr val="accent6">
                        <a:lumMod val="75000"/>
                      </a:schemeClr>
                    </a:solidFill>
                  </a:tcPr>
                </a:tc>
                <a:tc>
                  <a:txBody>
                    <a:bodyPr/>
                    <a:lstStyle/>
                    <a:p>
                      <a:pPr algn="ctr"/>
                      <a:r>
                        <a:rPr lang="es-CO" sz="2000" dirty="0" smtClean="0">
                          <a:latin typeface="Maiandra GD" panose="020E0502030308020204" pitchFamily="34" charset="0"/>
                        </a:rPr>
                        <a:t>Acciones</a:t>
                      </a:r>
                      <a:endParaRPr lang="es-CO" sz="2000" dirty="0">
                        <a:latin typeface="Maiandra GD" panose="020E0502030308020204" pitchFamily="34" charset="0"/>
                      </a:endParaRPr>
                    </a:p>
                  </a:txBody>
                  <a:tcPr>
                    <a:solidFill>
                      <a:schemeClr val="accent6">
                        <a:lumMod val="75000"/>
                      </a:schemeClr>
                    </a:solidFill>
                  </a:tcPr>
                </a:tc>
                <a:extLst>
                  <a:ext uri="{0D108BD9-81ED-4DB2-BD59-A6C34878D82A}">
                    <a16:rowId xmlns:a16="http://schemas.microsoft.com/office/drawing/2014/main" val="10000"/>
                  </a:ext>
                </a:extLst>
              </a:tr>
              <a:tr h="1112088">
                <a:tc>
                  <a:txBody>
                    <a:bodyPr/>
                    <a:lstStyle/>
                    <a:p>
                      <a:r>
                        <a:rPr lang="es-CO" sz="1800" b="1" u="none" kern="1200" dirty="0" smtClean="0">
                          <a:solidFill>
                            <a:schemeClr val="dk1"/>
                          </a:solidFill>
                          <a:effectLst/>
                          <a:latin typeface="Maiandra GD" panose="020E0502030308020204" pitchFamily="34" charset="0"/>
                          <a:ea typeface="+mn-ea"/>
                          <a:cs typeface="+mn-cs"/>
                        </a:rPr>
                        <a:t>Gestión de sostenibilidad ambiental: </a:t>
                      </a:r>
                      <a:endParaRPr lang="es-CO" sz="1800" b="1" i="0" u="none" dirty="0">
                        <a:latin typeface="Maiandra GD" panose="020E0502030308020204" pitchFamily="34" charset="0"/>
                      </a:endParaRPr>
                    </a:p>
                  </a:txBody>
                  <a:tcPr anchor="ctr">
                    <a:solidFill>
                      <a:schemeClr val="accent6">
                        <a:lumMod val="20000"/>
                        <a:lumOff val="80000"/>
                      </a:schemeClr>
                    </a:solidFill>
                  </a:tcPr>
                </a:tc>
                <a:tc>
                  <a:txBody>
                    <a:bodyPr/>
                    <a:lstStyle/>
                    <a:p>
                      <a:pPr lvl="0" algn="just"/>
                      <a:r>
                        <a:rPr lang="es-CO" sz="2000" kern="1200" dirty="0" smtClean="0">
                          <a:solidFill>
                            <a:schemeClr val="dk1"/>
                          </a:solidFill>
                          <a:effectLst/>
                          <a:latin typeface="Maiandra GD" panose="020E0502030308020204" pitchFamily="34" charset="0"/>
                          <a:ea typeface="+mn-ea"/>
                          <a:cs typeface="+mn-cs"/>
                        </a:rPr>
                        <a:t>programa de Conservación del Jardín Botánico de la UTP, Programa de Educación ambiental Jardín Botánico, Grupo de Investigación Jardín Botánico, Educación y cultura ambiental, Reducción del Impacto Ambiental Y Procesos Institucionales de gestión ambiental.</a:t>
                      </a:r>
                      <a:endParaRPr lang="es-CO" sz="2000" kern="1200" dirty="0">
                        <a:solidFill>
                          <a:schemeClr val="dk1"/>
                        </a:solidFill>
                        <a:effectLst/>
                        <a:latin typeface="Maiandra GD" panose="020E0502030308020204" pitchFamily="34" charset="0"/>
                        <a:ea typeface="+mn-ea"/>
                        <a:cs typeface="+mn-cs"/>
                      </a:endParaRPr>
                    </a:p>
                  </a:txBody>
                  <a:tcPr anchor="ctr">
                    <a:solidFill>
                      <a:schemeClr val="accent6">
                        <a:lumMod val="20000"/>
                        <a:lumOff val="80000"/>
                      </a:scheme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72502380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TotalTime>
  <Words>489</Words>
  <Application>Microsoft Office PowerPoint</Application>
  <PresentationFormat>Presentación en pantalla (4:3)</PresentationFormat>
  <Paragraphs>33</Paragraphs>
  <Slides>5</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5</vt:i4>
      </vt:variant>
    </vt:vector>
  </HeadingPairs>
  <TitlesOfParts>
    <vt:vector size="10" baseType="lpstr">
      <vt:lpstr>Arial</vt:lpstr>
      <vt:lpstr>Calibri</vt:lpstr>
      <vt:lpstr>Maiandra GD</vt:lpstr>
      <vt:lpstr>Times New Roman</vt:lpstr>
      <vt:lpstr>Tema de Office</vt:lpstr>
      <vt:lpstr>Presentación de PowerPoint</vt:lpstr>
      <vt:lpstr>Descripción del Proyecto</vt:lpstr>
      <vt:lpstr>Justificación</vt:lpstr>
      <vt:lpstr>Objetivo</vt:lpstr>
      <vt:lpstr>Planes operativos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UTP</dc:creator>
  <cp:lastModifiedBy>Usuario UTP</cp:lastModifiedBy>
  <cp:revision>38</cp:revision>
  <dcterms:created xsi:type="dcterms:W3CDTF">2015-12-01T14:14:11Z</dcterms:created>
  <dcterms:modified xsi:type="dcterms:W3CDTF">2017-02-28T22:01:20Z</dcterms:modified>
</cp:coreProperties>
</file>