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4" r:id="rId3"/>
    <p:sldId id="285" r:id="rId4"/>
    <p:sldId id="286" r:id="rId5"/>
    <p:sldId id="288" r:id="rId6"/>
    <p:sldId id="289" r:id="rId7"/>
    <p:sldId id="290" r:id="rId8"/>
    <p:sldId id="292" r:id="rId9"/>
    <p:sldId id="291" r:id="rId10"/>
  </p:sldIdLst>
  <p:sldSz cx="9144000" cy="6858000" type="screen4x3"/>
  <p:notesSz cx="6797675" cy="992822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1E4D68-4C61-43D4-B30B-4920504AD155}" type="doc">
      <dgm:prSet loTypeId="urn:microsoft.com/office/officeart/2005/8/layout/arrow2" loCatId="process" qsTypeId="urn:microsoft.com/office/officeart/2005/8/quickstyle/3d2" qsCatId="3D" csTypeId="urn:microsoft.com/office/officeart/2005/8/colors/colorful4" csCatId="colorful" phldr="1"/>
      <dgm:spPr/>
    </dgm:pt>
    <dgm:pt modelId="{485EB0C5-ABB4-4DD1-9B12-B2867F910B4F}">
      <dgm:prSet phldrT="[Texto]"/>
      <dgm:spPr/>
      <dgm:t>
        <a:bodyPr/>
        <a:lstStyle/>
        <a:p>
          <a:pPr algn="ctr"/>
          <a:r>
            <a:rPr lang="es-CO" b="1" dirty="0" smtClean="0"/>
            <a:t>Presentación y aprobación ruta de trabajo</a:t>
          </a:r>
        </a:p>
        <a:p>
          <a:pPr algn="ctr"/>
          <a:endParaRPr lang="es-CO" b="1" dirty="0" smtClean="0"/>
        </a:p>
        <a:p>
          <a:pPr algn="ctr"/>
          <a:r>
            <a:rPr lang="es-CO" b="1" dirty="0" smtClean="0">
              <a:solidFill>
                <a:srgbClr val="002060"/>
              </a:solidFill>
            </a:rPr>
            <a:t>Mayo 10 de 2017</a:t>
          </a:r>
          <a:endParaRPr lang="es-CO" b="1" dirty="0">
            <a:solidFill>
              <a:srgbClr val="002060"/>
            </a:solidFill>
          </a:endParaRPr>
        </a:p>
      </dgm:t>
    </dgm:pt>
    <dgm:pt modelId="{A7DA8E62-4EB9-48BC-A362-07C1D35D1AAC}" type="parTrans" cxnId="{CF1B9571-462B-4D96-824E-9DC3B55D65A5}">
      <dgm:prSet/>
      <dgm:spPr/>
      <dgm:t>
        <a:bodyPr/>
        <a:lstStyle/>
        <a:p>
          <a:endParaRPr lang="es-CO"/>
        </a:p>
      </dgm:t>
    </dgm:pt>
    <dgm:pt modelId="{73B3E4B0-BA3B-4D14-9944-761B7E8DAA95}" type="sibTrans" cxnId="{CF1B9571-462B-4D96-824E-9DC3B55D65A5}">
      <dgm:prSet/>
      <dgm:spPr/>
      <dgm:t>
        <a:bodyPr/>
        <a:lstStyle/>
        <a:p>
          <a:endParaRPr lang="es-CO"/>
        </a:p>
      </dgm:t>
    </dgm:pt>
    <dgm:pt modelId="{5FC1E640-9122-41F2-8F01-FDBCB9AC9AD8}">
      <dgm:prSet phldrT="[Texto]"/>
      <dgm:spPr/>
      <dgm:t>
        <a:bodyPr/>
        <a:lstStyle/>
        <a:p>
          <a:pPr algn="ctr"/>
          <a:r>
            <a:rPr lang="es-CO" dirty="0" smtClean="0"/>
            <a:t>Aprestamiento y entrega de insumos a objetivos institucionales</a:t>
          </a:r>
        </a:p>
        <a:p>
          <a:pPr algn="ctr"/>
          <a:endParaRPr lang="es-CO" dirty="0" smtClean="0"/>
        </a:p>
        <a:p>
          <a:pPr algn="ctr"/>
          <a:r>
            <a:rPr lang="es-CO" b="1" dirty="0" smtClean="0">
              <a:solidFill>
                <a:srgbClr val="002060"/>
              </a:solidFill>
            </a:rPr>
            <a:t>Mayo 15 al 19 de 2017</a:t>
          </a:r>
        </a:p>
        <a:p>
          <a:pPr algn="ctr"/>
          <a:endParaRPr lang="es-CO" b="1" dirty="0" smtClean="0"/>
        </a:p>
      </dgm:t>
    </dgm:pt>
    <dgm:pt modelId="{62DF5E88-9CF9-4AB7-8FF8-92E3053159ED}" type="parTrans" cxnId="{0F210804-9FF0-41D8-9CD9-E62DD8F1FC55}">
      <dgm:prSet/>
      <dgm:spPr/>
      <dgm:t>
        <a:bodyPr/>
        <a:lstStyle/>
        <a:p>
          <a:endParaRPr lang="es-CO"/>
        </a:p>
      </dgm:t>
    </dgm:pt>
    <dgm:pt modelId="{22FF5D52-7E80-46A0-83D5-1DC2701826C7}" type="sibTrans" cxnId="{0F210804-9FF0-41D8-9CD9-E62DD8F1FC55}">
      <dgm:prSet/>
      <dgm:spPr/>
      <dgm:t>
        <a:bodyPr/>
        <a:lstStyle/>
        <a:p>
          <a:endParaRPr lang="es-CO"/>
        </a:p>
      </dgm:t>
    </dgm:pt>
    <dgm:pt modelId="{1BDA5213-6DA2-47D1-8A73-BA438B43D4FA}">
      <dgm:prSet phldrT="[Texto]"/>
      <dgm:spPr/>
      <dgm:t>
        <a:bodyPr/>
        <a:lstStyle/>
        <a:p>
          <a:pPr algn="l"/>
          <a:r>
            <a:rPr lang="es-CO" dirty="0" smtClean="0"/>
            <a:t>Revisión, actualización y envío de  proyectos 2018 – 2019. Coordinadores de objetivo y redes de trabajo proyectos</a:t>
          </a:r>
        </a:p>
        <a:p>
          <a:pPr algn="l"/>
          <a:endParaRPr lang="es-CO" dirty="0" smtClean="0"/>
        </a:p>
        <a:p>
          <a:pPr algn="ctr"/>
          <a:r>
            <a:rPr lang="es-CO" b="1" dirty="0" smtClean="0">
              <a:solidFill>
                <a:srgbClr val="002060"/>
              </a:solidFill>
            </a:rPr>
            <a:t>Mayo 22 a junio 30 de 2017</a:t>
          </a:r>
        </a:p>
      </dgm:t>
    </dgm:pt>
    <dgm:pt modelId="{DE56E189-AA02-48BF-A4D6-761A45D6503B}" type="parTrans" cxnId="{DA76EC21-823D-4F9D-A473-239B83C10996}">
      <dgm:prSet/>
      <dgm:spPr/>
      <dgm:t>
        <a:bodyPr/>
        <a:lstStyle/>
        <a:p>
          <a:endParaRPr lang="es-CO"/>
        </a:p>
      </dgm:t>
    </dgm:pt>
    <dgm:pt modelId="{56ACC6BD-F08B-4CB3-9DF9-3C81CA147CF8}" type="sibTrans" cxnId="{DA76EC21-823D-4F9D-A473-239B83C10996}">
      <dgm:prSet/>
      <dgm:spPr/>
      <dgm:t>
        <a:bodyPr/>
        <a:lstStyle/>
        <a:p>
          <a:endParaRPr lang="es-CO"/>
        </a:p>
      </dgm:t>
    </dgm:pt>
    <dgm:pt modelId="{60A48332-E1BC-42B1-BF8E-C76FDE8D9A59}">
      <dgm:prSet phldrT="[Texto]"/>
      <dgm:spPr/>
      <dgm:t>
        <a:bodyPr/>
        <a:lstStyle/>
        <a:p>
          <a:pPr algn="l"/>
          <a:r>
            <a:rPr lang="es-CO" b="0" dirty="0" smtClean="0"/>
            <a:t>Revisión y emisión de concepto técnico.</a:t>
          </a:r>
        </a:p>
        <a:p>
          <a:pPr algn="l"/>
          <a:r>
            <a:rPr lang="es-CO" b="1" dirty="0" smtClean="0"/>
            <a:t>Of. Planeación – Vic. Administrativa</a:t>
          </a:r>
        </a:p>
        <a:p>
          <a:pPr algn="l"/>
          <a:endParaRPr lang="es-CO" b="1" dirty="0" smtClean="0"/>
        </a:p>
        <a:p>
          <a:pPr algn="ctr"/>
          <a:r>
            <a:rPr lang="es-CO" b="1" dirty="0" smtClean="0">
              <a:solidFill>
                <a:srgbClr val="002060"/>
              </a:solidFill>
            </a:rPr>
            <a:t>Julio 3 al 7 de 2017</a:t>
          </a:r>
        </a:p>
        <a:p>
          <a:pPr algn="l"/>
          <a:endParaRPr lang="es-CO" b="1" dirty="0"/>
        </a:p>
      </dgm:t>
    </dgm:pt>
    <dgm:pt modelId="{C26FA1C2-6025-4121-8CD9-6C688A26BA84}" type="parTrans" cxnId="{B38BFC74-2D58-4D53-8511-54B688CDCA77}">
      <dgm:prSet/>
      <dgm:spPr/>
      <dgm:t>
        <a:bodyPr/>
        <a:lstStyle/>
        <a:p>
          <a:endParaRPr lang="es-CO"/>
        </a:p>
      </dgm:t>
    </dgm:pt>
    <dgm:pt modelId="{2914412B-895A-4743-8388-41FD532C5B1E}" type="sibTrans" cxnId="{B38BFC74-2D58-4D53-8511-54B688CDCA77}">
      <dgm:prSet/>
      <dgm:spPr/>
      <dgm:t>
        <a:bodyPr/>
        <a:lstStyle/>
        <a:p>
          <a:endParaRPr lang="es-CO"/>
        </a:p>
      </dgm:t>
    </dgm:pt>
    <dgm:pt modelId="{2A39BA87-BB18-45D0-B9B4-3D15005CE402}">
      <dgm:prSet phldrT="[Texto]"/>
      <dgm:spPr/>
      <dgm:t>
        <a:bodyPr/>
        <a:lstStyle/>
        <a:p>
          <a:r>
            <a:rPr lang="es-CO" b="0" dirty="0" smtClean="0"/>
            <a:t>Aprobación Instancias Pertinentes.</a:t>
          </a:r>
        </a:p>
        <a:p>
          <a:r>
            <a:rPr lang="es-CO" b="1" dirty="0" smtClean="0"/>
            <a:t>Comité del Sistema de Gerencia </a:t>
          </a:r>
          <a:r>
            <a:rPr lang="es-CO" b="1" dirty="0" smtClean="0"/>
            <a:t>PDI</a:t>
          </a:r>
          <a:endParaRPr lang="es-CO" b="1" dirty="0" smtClean="0"/>
        </a:p>
        <a:p>
          <a:r>
            <a:rPr lang="es-CO" b="1" dirty="0" smtClean="0">
              <a:solidFill>
                <a:srgbClr val="002060"/>
              </a:solidFill>
            </a:rPr>
            <a:t>Julio 17 al 28 de 2017</a:t>
          </a:r>
        </a:p>
      </dgm:t>
    </dgm:pt>
    <dgm:pt modelId="{E15F5979-4652-458F-B63C-BA792632AEDC}" type="parTrans" cxnId="{C646FDA1-F7B0-4808-B59A-69A98A55EF72}">
      <dgm:prSet/>
      <dgm:spPr/>
      <dgm:t>
        <a:bodyPr/>
        <a:lstStyle/>
        <a:p>
          <a:endParaRPr lang="es-CO"/>
        </a:p>
      </dgm:t>
    </dgm:pt>
    <dgm:pt modelId="{0DA8C59C-A4C0-4CDA-9CCF-20495F344760}" type="sibTrans" cxnId="{C646FDA1-F7B0-4808-B59A-69A98A55EF72}">
      <dgm:prSet/>
      <dgm:spPr/>
      <dgm:t>
        <a:bodyPr/>
        <a:lstStyle/>
        <a:p>
          <a:endParaRPr lang="es-CO"/>
        </a:p>
      </dgm:t>
    </dgm:pt>
    <dgm:pt modelId="{ED658E0C-D627-400A-8FCF-5840ED58638F}">
      <dgm:prSet phldrT="[Texto]" custLinFactNeighborX="55792" custLinFactNeighborY="2281"/>
      <dgm:spPr/>
      <dgm:t>
        <a:bodyPr/>
        <a:lstStyle/>
        <a:p>
          <a:endParaRPr lang="es-CO"/>
        </a:p>
      </dgm:t>
    </dgm:pt>
    <dgm:pt modelId="{9BFCAFC1-945D-4BE6-A450-8CB66E07FB5C}" type="parTrans" cxnId="{D635FB23-C46D-4940-B42B-D0397256FB3A}">
      <dgm:prSet/>
      <dgm:spPr/>
      <dgm:t>
        <a:bodyPr/>
        <a:lstStyle/>
        <a:p>
          <a:endParaRPr lang="es-ES"/>
        </a:p>
      </dgm:t>
    </dgm:pt>
    <dgm:pt modelId="{798BB4E5-7FFD-4BBB-AC66-A993A640498A}" type="sibTrans" cxnId="{D635FB23-C46D-4940-B42B-D0397256FB3A}">
      <dgm:prSet/>
      <dgm:spPr/>
      <dgm:t>
        <a:bodyPr/>
        <a:lstStyle/>
        <a:p>
          <a:endParaRPr lang="es-ES"/>
        </a:p>
      </dgm:t>
    </dgm:pt>
    <dgm:pt modelId="{902AEB6B-C66B-4F62-A639-75EEE4684152}" type="pres">
      <dgm:prSet presAssocID="{FE1E4D68-4C61-43D4-B30B-4920504AD155}" presName="arrowDiagram" presStyleCnt="0">
        <dgm:presLayoutVars>
          <dgm:chMax val="5"/>
          <dgm:dir/>
          <dgm:resizeHandles val="exact"/>
        </dgm:presLayoutVars>
      </dgm:prSet>
      <dgm:spPr/>
    </dgm:pt>
    <dgm:pt modelId="{462D6C47-DA75-4912-B240-A803B9739DA0}" type="pres">
      <dgm:prSet presAssocID="{FE1E4D68-4C61-43D4-B30B-4920504AD155}" presName="arrow" presStyleLbl="bgShp" presStyleIdx="0" presStyleCnt="1" custScaleX="117728" custLinFactNeighborX="231" custLinFactNeighborY="-1032"/>
      <dgm:spPr/>
    </dgm:pt>
    <dgm:pt modelId="{2BD782AD-9DB5-40C9-8F17-23FD8BF7100F}" type="pres">
      <dgm:prSet presAssocID="{FE1E4D68-4C61-43D4-B30B-4920504AD155}" presName="arrowDiagram5" presStyleCnt="0"/>
      <dgm:spPr/>
    </dgm:pt>
    <dgm:pt modelId="{630A6A01-41AB-4A41-BE82-D67C83199C38}" type="pres">
      <dgm:prSet presAssocID="{485EB0C5-ABB4-4DD1-9B12-B2867F910B4F}" presName="bullet5a" presStyleLbl="node1" presStyleIdx="0" presStyleCnt="5" custLinFactX="-100000" custLinFactNeighborX="-105388" custLinFactNeighborY="-47788"/>
      <dgm:spPr/>
    </dgm:pt>
    <dgm:pt modelId="{D6EE6F4E-73DD-42D7-9859-F05334241D52}" type="pres">
      <dgm:prSet presAssocID="{485EB0C5-ABB4-4DD1-9B12-B2867F910B4F}" presName="textBox5a" presStyleLbl="revTx" presStyleIdx="0" presStyleCnt="5" custLinFactNeighborX="-18979" custLinFactNeighborY="-1512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4FA439E-166C-4731-AC6B-BDCF019D422B}" type="pres">
      <dgm:prSet presAssocID="{5FC1E640-9122-41F2-8F01-FDBCB9AC9AD8}" presName="bullet5b" presStyleLbl="node1" presStyleIdx="1" presStyleCnt="5" custLinFactNeighborX="-60842" custLinFactNeighborY="-25263"/>
      <dgm:spPr/>
    </dgm:pt>
    <dgm:pt modelId="{172C88E5-16ED-4576-9BB9-47DF9FC15E56}" type="pres">
      <dgm:prSet presAssocID="{5FC1E640-9122-41F2-8F01-FDBCB9AC9AD8}" presName="textBox5b" presStyleLbl="revTx" presStyleIdx="1" presStyleCnt="5" custScaleX="119209" custScaleY="79823" custLinFactNeighborX="-11143" custLinFactNeighborY="-625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FDED89F-7B02-44D2-9C2D-65E5EA999246}" type="pres">
      <dgm:prSet presAssocID="{1BDA5213-6DA2-47D1-8A73-BA438B43D4FA}" presName="bullet5c" presStyleLbl="node1" presStyleIdx="2" presStyleCnt="5"/>
      <dgm:spPr/>
    </dgm:pt>
    <dgm:pt modelId="{EC9A0719-154F-4562-A1D6-C821967478C0}" type="pres">
      <dgm:prSet presAssocID="{1BDA5213-6DA2-47D1-8A73-BA438B43D4FA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1F204E3-7957-480C-85BB-D41508A1480B}" type="pres">
      <dgm:prSet presAssocID="{60A48332-E1BC-42B1-BF8E-C76FDE8D9A59}" presName="bullet5d" presStyleLbl="node1" presStyleIdx="3" presStyleCnt="5"/>
      <dgm:spPr/>
      <dgm:t>
        <a:bodyPr/>
        <a:lstStyle/>
        <a:p>
          <a:endParaRPr lang="es-ES"/>
        </a:p>
      </dgm:t>
    </dgm:pt>
    <dgm:pt modelId="{EFF4953B-F7C1-4AF9-9C5C-EECDED43EB48}" type="pres">
      <dgm:prSet presAssocID="{60A48332-E1BC-42B1-BF8E-C76FDE8D9A59}" presName="textBox5d" presStyleLbl="revTx" presStyleIdx="3" presStyleCnt="5" custScaleX="83040" custScaleY="68685" custLinFactNeighborX="-9744" custLinFactNeighborY="-798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BB67EEC-1DD9-49AD-A1FA-D780C046EE3C}" type="pres">
      <dgm:prSet presAssocID="{2A39BA87-BB18-45D0-B9B4-3D15005CE402}" presName="bullet5e" presStyleLbl="node1" presStyleIdx="4" presStyleCnt="5" custLinFactX="100000" custLinFactNeighborX="173152" custLinFactNeighborY="-54457"/>
      <dgm:spPr/>
      <dgm:t>
        <a:bodyPr/>
        <a:lstStyle/>
        <a:p>
          <a:endParaRPr lang="es-ES"/>
        </a:p>
      </dgm:t>
    </dgm:pt>
    <dgm:pt modelId="{3582A132-AA1D-4368-A939-005C0559B98B}" type="pres">
      <dgm:prSet presAssocID="{2A39BA87-BB18-45D0-B9B4-3D15005CE402}" presName="textBox5e" presStyleLbl="revTx" presStyleIdx="4" presStyleCnt="5" custLinFactNeighborX="74754" custLinFactNeighborY="-4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0F210804-9FF0-41D8-9CD9-E62DD8F1FC55}" srcId="{FE1E4D68-4C61-43D4-B30B-4920504AD155}" destId="{5FC1E640-9122-41F2-8F01-FDBCB9AC9AD8}" srcOrd="1" destOrd="0" parTransId="{62DF5E88-9CF9-4AB7-8FF8-92E3053159ED}" sibTransId="{22FF5D52-7E80-46A0-83D5-1DC2701826C7}"/>
    <dgm:cxn modelId="{E48730DC-03CB-4142-BFCE-8865E0CC7E22}" type="presOf" srcId="{485EB0C5-ABB4-4DD1-9B12-B2867F910B4F}" destId="{D6EE6F4E-73DD-42D7-9859-F05334241D52}" srcOrd="0" destOrd="0" presId="urn:microsoft.com/office/officeart/2005/8/layout/arrow2"/>
    <dgm:cxn modelId="{834AFF15-8DC5-4EEC-BCC7-6634A75BA4D3}" type="presOf" srcId="{FE1E4D68-4C61-43D4-B30B-4920504AD155}" destId="{902AEB6B-C66B-4F62-A639-75EEE4684152}" srcOrd="0" destOrd="0" presId="urn:microsoft.com/office/officeart/2005/8/layout/arrow2"/>
    <dgm:cxn modelId="{DA76EC21-823D-4F9D-A473-239B83C10996}" srcId="{FE1E4D68-4C61-43D4-B30B-4920504AD155}" destId="{1BDA5213-6DA2-47D1-8A73-BA438B43D4FA}" srcOrd="2" destOrd="0" parTransId="{DE56E189-AA02-48BF-A4D6-761A45D6503B}" sibTransId="{56ACC6BD-F08B-4CB3-9DF9-3C81CA147CF8}"/>
    <dgm:cxn modelId="{D635FB23-C46D-4940-B42B-D0397256FB3A}" srcId="{FE1E4D68-4C61-43D4-B30B-4920504AD155}" destId="{ED658E0C-D627-400A-8FCF-5840ED58638F}" srcOrd="5" destOrd="0" parTransId="{9BFCAFC1-945D-4BE6-A450-8CB66E07FB5C}" sibTransId="{798BB4E5-7FFD-4BBB-AC66-A993A640498A}"/>
    <dgm:cxn modelId="{1E712CEF-109D-478B-9254-42B3EF6CC1E1}" type="presOf" srcId="{60A48332-E1BC-42B1-BF8E-C76FDE8D9A59}" destId="{EFF4953B-F7C1-4AF9-9C5C-EECDED43EB48}" srcOrd="0" destOrd="0" presId="urn:microsoft.com/office/officeart/2005/8/layout/arrow2"/>
    <dgm:cxn modelId="{AE6DBDEF-46E7-46FA-BB89-C92D7ADD1FA2}" type="presOf" srcId="{5FC1E640-9122-41F2-8F01-FDBCB9AC9AD8}" destId="{172C88E5-16ED-4576-9BB9-47DF9FC15E56}" srcOrd="0" destOrd="0" presId="urn:microsoft.com/office/officeart/2005/8/layout/arrow2"/>
    <dgm:cxn modelId="{B38BFC74-2D58-4D53-8511-54B688CDCA77}" srcId="{FE1E4D68-4C61-43D4-B30B-4920504AD155}" destId="{60A48332-E1BC-42B1-BF8E-C76FDE8D9A59}" srcOrd="3" destOrd="0" parTransId="{C26FA1C2-6025-4121-8CD9-6C688A26BA84}" sibTransId="{2914412B-895A-4743-8388-41FD532C5B1E}"/>
    <dgm:cxn modelId="{618EC94E-4416-41B3-B3DB-D563D3B949C1}" type="presOf" srcId="{2A39BA87-BB18-45D0-B9B4-3D15005CE402}" destId="{3582A132-AA1D-4368-A939-005C0559B98B}" srcOrd="0" destOrd="0" presId="urn:microsoft.com/office/officeart/2005/8/layout/arrow2"/>
    <dgm:cxn modelId="{C646FDA1-F7B0-4808-B59A-69A98A55EF72}" srcId="{FE1E4D68-4C61-43D4-B30B-4920504AD155}" destId="{2A39BA87-BB18-45D0-B9B4-3D15005CE402}" srcOrd="4" destOrd="0" parTransId="{E15F5979-4652-458F-B63C-BA792632AEDC}" sibTransId="{0DA8C59C-A4C0-4CDA-9CCF-20495F344760}"/>
    <dgm:cxn modelId="{CF1B9571-462B-4D96-824E-9DC3B55D65A5}" srcId="{FE1E4D68-4C61-43D4-B30B-4920504AD155}" destId="{485EB0C5-ABB4-4DD1-9B12-B2867F910B4F}" srcOrd="0" destOrd="0" parTransId="{A7DA8E62-4EB9-48BC-A362-07C1D35D1AAC}" sibTransId="{73B3E4B0-BA3B-4D14-9944-761B7E8DAA95}"/>
    <dgm:cxn modelId="{E1663923-23DD-4826-BD67-19C8506EE33B}" type="presOf" srcId="{1BDA5213-6DA2-47D1-8A73-BA438B43D4FA}" destId="{EC9A0719-154F-4562-A1D6-C821967478C0}" srcOrd="0" destOrd="0" presId="urn:microsoft.com/office/officeart/2005/8/layout/arrow2"/>
    <dgm:cxn modelId="{4DA191CE-0609-49C4-A92D-54EB82F33AB1}" type="presParOf" srcId="{902AEB6B-C66B-4F62-A639-75EEE4684152}" destId="{462D6C47-DA75-4912-B240-A803B9739DA0}" srcOrd="0" destOrd="0" presId="urn:microsoft.com/office/officeart/2005/8/layout/arrow2"/>
    <dgm:cxn modelId="{CBFA83E8-DB17-49D1-9E8A-FC04CF113356}" type="presParOf" srcId="{902AEB6B-C66B-4F62-A639-75EEE4684152}" destId="{2BD782AD-9DB5-40C9-8F17-23FD8BF7100F}" srcOrd="1" destOrd="0" presId="urn:microsoft.com/office/officeart/2005/8/layout/arrow2"/>
    <dgm:cxn modelId="{C8135080-A15F-4AAD-813E-81FAE0AA4D3E}" type="presParOf" srcId="{2BD782AD-9DB5-40C9-8F17-23FD8BF7100F}" destId="{630A6A01-41AB-4A41-BE82-D67C83199C38}" srcOrd="0" destOrd="0" presId="urn:microsoft.com/office/officeart/2005/8/layout/arrow2"/>
    <dgm:cxn modelId="{BE388E2E-C94E-43E5-9081-5CAAD735189E}" type="presParOf" srcId="{2BD782AD-9DB5-40C9-8F17-23FD8BF7100F}" destId="{D6EE6F4E-73DD-42D7-9859-F05334241D52}" srcOrd="1" destOrd="0" presId="urn:microsoft.com/office/officeart/2005/8/layout/arrow2"/>
    <dgm:cxn modelId="{653BD475-8033-405E-A150-7CEA128908A9}" type="presParOf" srcId="{2BD782AD-9DB5-40C9-8F17-23FD8BF7100F}" destId="{54FA439E-166C-4731-AC6B-BDCF019D422B}" srcOrd="2" destOrd="0" presId="urn:microsoft.com/office/officeart/2005/8/layout/arrow2"/>
    <dgm:cxn modelId="{BAB17D04-9438-4F8A-B35B-3477A448BC0E}" type="presParOf" srcId="{2BD782AD-9DB5-40C9-8F17-23FD8BF7100F}" destId="{172C88E5-16ED-4576-9BB9-47DF9FC15E56}" srcOrd="3" destOrd="0" presId="urn:microsoft.com/office/officeart/2005/8/layout/arrow2"/>
    <dgm:cxn modelId="{502EBC22-C0E0-4505-B305-0B155F34327D}" type="presParOf" srcId="{2BD782AD-9DB5-40C9-8F17-23FD8BF7100F}" destId="{1FDED89F-7B02-44D2-9C2D-65E5EA999246}" srcOrd="4" destOrd="0" presId="urn:microsoft.com/office/officeart/2005/8/layout/arrow2"/>
    <dgm:cxn modelId="{1A7E50C0-5BCF-4148-AFBC-FFA08D17A612}" type="presParOf" srcId="{2BD782AD-9DB5-40C9-8F17-23FD8BF7100F}" destId="{EC9A0719-154F-4562-A1D6-C821967478C0}" srcOrd="5" destOrd="0" presId="urn:microsoft.com/office/officeart/2005/8/layout/arrow2"/>
    <dgm:cxn modelId="{E320AF37-A659-4BAB-9E1A-F335161B8F56}" type="presParOf" srcId="{2BD782AD-9DB5-40C9-8F17-23FD8BF7100F}" destId="{A1F204E3-7957-480C-85BB-D41508A1480B}" srcOrd="6" destOrd="0" presId="urn:microsoft.com/office/officeart/2005/8/layout/arrow2"/>
    <dgm:cxn modelId="{568743E1-884D-4A35-A2C3-993257009A3A}" type="presParOf" srcId="{2BD782AD-9DB5-40C9-8F17-23FD8BF7100F}" destId="{EFF4953B-F7C1-4AF9-9C5C-EECDED43EB48}" srcOrd="7" destOrd="0" presId="urn:microsoft.com/office/officeart/2005/8/layout/arrow2"/>
    <dgm:cxn modelId="{11778BE9-B12B-48B6-8B0D-C80B06CEDC62}" type="presParOf" srcId="{2BD782AD-9DB5-40C9-8F17-23FD8BF7100F}" destId="{0BB67EEC-1DD9-49AD-A1FA-D780C046EE3C}" srcOrd="8" destOrd="0" presId="urn:microsoft.com/office/officeart/2005/8/layout/arrow2"/>
    <dgm:cxn modelId="{6DEA86C7-7F8C-4254-85CE-1085344CEA36}" type="presParOf" srcId="{2BD782AD-9DB5-40C9-8F17-23FD8BF7100F}" destId="{3582A132-AA1D-4368-A939-005C0559B98B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8B19D8-A81C-4E55-810F-D3CD45019F48}" type="doc">
      <dgm:prSet loTypeId="urn:microsoft.com/office/officeart/2005/8/layout/process1" loCatId="process" qsTypeId="urn:microsoft.com/office/officeart/2005/8/quickstyle/simple5" qsCatId="simple" csTypeId="urn:microsoft.com/office/officeart/2005/8/colors/colorful4" csCatId="colorful" phldr="1"/>
      <dgm:spPr/>
    </dgm:pt>
    <dgm:pt modelId="{9BA52920-4FF2-475F-A9E6-1E5768725D83}">
      <dgm:prSet phldrT="[Texto]"/>
      <dgm:spPr/>
      <dgm:t>
        <a:bodyPr/>
        <a:lstStyle/>
        <a:p>
          <a:r>
            <a:rPr lang="es-CO" dirty="0" smtClean="0"/>
            <a:t>Actualización del Portafolio de Proyectos 2018 - 2019</a:t>
          </a:r>
          <a:endParaRPr lang="es-CO" dirty="0"/>
        </a:p>
      </dgm:t>
    </dgm:pt>
    <dgm:pt modelId="{DEC3184D-E6DB-4943-824E-CCD48687EC6D}" type="parTrans" cxnId="{6DCFE102-9B88-4C13-BB23-40BE7C7C60CA}">
      <dgm:prSet/>
      <dgm:spPr/>
      <dgm:t>
        <a:bodyPr/>
        <a:lstStyle/>
        <a:p>
          <a:endParaRPr lang="es-CO"/>
        </a:p>
      </dgm:t>
    </dgm:pt>
    <dgm:pt modelId="{ADCFF117-792D-49B7-92B0-0B6822EFDA8F}" type="sibTrans" cxnId="{6DCFE102-9B88-4C13-BB23-40BE7C7C60CA}">
      <dgm:prSet/>
      <dgm:spPr/>
      <dgm:t>
        <a:bodyPr/>
        <a:lstStyle/>
        <a:p>
          <a:endParaRPr lang="es-CO"/>
        </a:p>
      </dgm:t>
    </dgm:pt>
    <dgm:pt modelId="{60CD207F-1610-4487-A112-1694073BA770}">
      <dgm:prSet phldrT="[Texto]"/>
      <dgm:spPr/>
      <dgm:t>
        <a:bodyPr/>
        <a:lstStyle/>
        <a:p>
          <a:r>
            <a:rPr lang="es-CO" dirty="0" smtClean="0"/>
            <a:t>Cargue de proyectos ajustados al Sistema de Gerencia y Página web.</a:t>
          </a:r>
          <a:endParaRPr lang="es-CO" dirty="0"/>
        </a:p>
      </dgm:t>
    </dgm:pt>
    <dgm:pt modelId="{A294141A-AD15-4D50-A843-01937E3712C0}" type="parTrans" cxnId="{765A1B11-69A4-411D-8CA4-3540BBF97B44}">
      <dgm:prSet/>
      <dgm:spPr/>
      <dgm:t>
        <a:bodyPr/>
        <a:lstStyle/>
        <a:p>
          <a:endParaRPr lang="es-CO"/>
        </a:p>
      </dgm:t>
    </dgm:pt>
    <dgm:pt modelId="{E8B8072D-B325-45F8-BF35-DBA3380ACBF7}" type="sibTrans" cxnId="{765A1B11-69A4-411D-8CA4-3540BBF97B44}">
      <dgm:prSet/>
      <dgm:spPr/>
      <dgm:t>
        <a:bodyPr/>
        <a:lstStyle/>
        <a:p>
          <a:endParaRPr lang="es-CO"/>
        </a:p>
      </dgm:t>
    </dgm:pt>
    <dgm:pt modelId="{D6721473-AA37-4180-A2B8-FD8A860BC61A}">
      <dgm:prSet phldrT="[Texto]"/>
      <dgm:spPr/>
      <dgm:t>
        <a:bodyPr/>
        <a:lstStyle/>
        <a:p>
          <a:r>
            <a:rPr lang="es-CO" dirty="0" smtClean="0"/>
            <a:t>Seguimiento a la luz de los proyectos ajustados</a:t>
          </a:r>
          <a:endParaRPr lang="es-CO" dirty="0"/>
        </a:p>
      </dgm:t>
    </dgm:pt>
    <dgm:pt modelId="{F75C9C73-C19E-4F9F-AAA9-81F55F3355D1}" type="parTrans" cxnId="{F014C810-46B5-424D-B2E8-A3F30AE367EE}">
      <dgm:prSet/>
      <dgm:spPr/>
      <dgm:t>
        <a:bodyPr/>
        <a:lstStyle/>
        <a:p>
          <a:endParaRPr lang="es-CO"/>
        </a:p>
      </dgm:t>
    </dgm:pt>
    <dgm:pt modelId="{5FE2736B-B05E-414F-BB72-F68CA676DAD4}" type="sibTrans" cxnId="{F014C810-46B5-424D-B2E8-A3F30AE367EE}">
      <dgm:prSet/>
      <dgm:spPr/>
      <dgm:t>
        <a:bodyPr/>
        <a:lstStyle/>
        <a:p>
          <a:endParaRPr lang="es-CO"/>
        </a:p>
      </dgm:t>
    </dgm:pt>
    <dgm:pt modelId="{523B9DC7-8CD4-4047-88A9-10F5AA67C311}">
      <dgm:prSet phldrT="[Texto]"/>
      <dgm:spPr/>
      <dgm:t>
        <a:bodyPr/>
        <a:lstStyle/>
        <a:p>
          <a:r>
            <a:rPr lang="es-CO" dirty="0" smtClean="0"/>
            <a:t>Actualización de protocolos en caso de requerirse</a:t>
          </a:r>
          <a:endParaRPr lang="es-CO" dirty="0"/>
        </a:p>
      </dgm:t>
    </dgm:pt>
    <dgm:pt modelId="{A5788FDE-8F31-404C-94A3-3043A747C449}" type="parTrans" cxnId="{624687C9-E0F9-4AAE-B80F-065AB3D3FE04}">
      <dgm:prSet/>
      <dgm:spPr/>
      <dgm:t>
        <a:bodyPr/>
        <a:lstStyle/>
        <a:p>
          <a:endParaRPr lang="es-CO"/>
        </a:p>
      </dgm:t>
    </dgm:pt>
    <dgm:pt modelId="{31F78F9D-C362-4771-808B-F3308511CD53}" type="sibTrans" cxnId="{624687C9-E0F9-4AAE-B80F-065AB3D3FE04}">
      <dgm:prSet/>
      <dgm:spPr/>
      <dgm:t>
        <a:bodyPr/>
        <a:lstStyle/>
        <a:p>
          <a:endParaRPr lang="es-CO"/>
        </a:p>
      </dgm:t>
    </dgm:pt>
    <dgm:pt modelId="{D01FDED2-CA7B-4693-B7D8-9BFA4453242B}" type="pres">
      <dgm:prSet presAssocID="{EF8B19D8-A81C-4E55-810F-D3CD45019F48}" presName="Name0" presStyleCnt="0">
        <dgm:presLayoutVars>
          <dgm:dir/>
          <dgm:resizeHandles val="exact"/>
        </dgm:presLayoutVars>
      </dgm:prSet>
      <dgm:spPr/>
    </dgm:pt>
    <dgm:pt modelId="{BE345FEB-690F-4B6D-A788-7B4A0AF7F591}" type="pres">
      <dgm:prSet presAssocID="{9BA52920-4FF2-475F-A9E6-1E5768725D8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D7E49BA-3629-40E7-96B2-19931A2B19CC}" type="pres">
      <dgm:prSet presAssocID="{ADCFF117-792D-49B7-92B0-0B6822EFDA8F}" presName="sibTrans" presStyleLbl="sibTrans2D1" presStyleIdx="0" presStyleCnt="3"/>
      <dgm:spPr/>
      <dgm:t>
        <a:bodyPr/>
        <a:lstStyle/>
        <a:p>
          <a:endParaRPr lang="es-CO"/>
        </a:p>
      </dgm:t>
    </dgm:pt>
    <dgm:pt modelId="{3FCF05BD-091E-4900-B5C4-F996ACC5B83E}" type="pres">
      <dgm:prSet presAssocID="{ADCFF117-792D-49B7-92B0-0B6822EFDA8F}" presName="connectorText" presStyleLbl="sibTrans2D1" presStyleIdx="0" presStyleCnt="3"/>
      <dgm:spPr/>
      <dgm:t>
        <a:bodyPr/>
        <a:lstStyle/>
        <a:p>
          <a:endParaRPr lang="es-CO"/>
        </a:p>
      </dgm:t>
    </dgm:pt>
    <dgm:pt modelId="{623A52AF-8F25-4AF9-B25E-F7C5B956B09E}" type="pres">
      <dgm:prSet presAssocID="{60CD207F-1610-4487-A112-1694073BA77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C5E485B-79F2-457C-8B17-65FD153B8437}" type="pres">
      <dgm:prSet presAssocID="{E8B8072D-B325-45F8-BF35-DBA3380ACBF7}" presName="sibTrans" presStyleLbl="sibTrans2D1" presStyleIdx="1" presStyleCnt="3"/>
      <dgm:spPr/>
      <dgm:t>
        <a:bodyPr/>
        <a:lstStyle/>
        <a:p>
          <a:endParaRPr lang="es-CO"/>
        </a:p>
      </dgm:t>
    </dgm:pt>
    <dgm:pt modelId="{C3078CE5-FA4A-4193-A839-6552AE17A496}" type="pres">
      <dgm:prSet presAssocID="{E8B8072D-B325-45F8-BF35-DBA3380ACBF7}" presName="connectorText" presStyleLbl="sibTrans2D1" presStyleIdx="1" presStyleCnt="3"/>
      <dgm:spPr/>
      <dgm:t>
        <a:bodyPr/>
        <a:lstStyle/>
        <a:p>
          <a:endParaRPr lang="es-CO"/>
        </a:p>
      </dgm:t>
    </dgm:pt>
    <dgm:pt modelId="{E8162FE8-1FB1-45BB-B8F0-DFF788DE9F3F}" type="pres">
      <dgm:prSet presAssocID="{523B9DC7-8CD4-4047-88A9-10F5AA67C31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8A27294-AC08-4D10-9209-95C7EBA04794}" type="pres">
      <dgm:prSet presAssocID="{31F78F9D-C362-4771-808B-F3308511CD53}" presName="sibTrans" presStyleLbl="sibTrans2D1" presStyleIdx="2" presStyleCnt="3"/>
      <dgm:spPr/>
      <dgm:t>
        <a:bodyPr/>
        <a:lstStyle/>
        <a:p>
          <a:endParaRPr lang="es-CO"/>
        </a:p>
      </dgm:t>
    </dgm:pt>
    <dgm:pt modelId="{AF215E61-E448-47AF-93F2-2E23F0EDA8A9}" type="pres">
      <dgm:prSet presAssocID="{31F78F9D-C362-4771-808B-F3308511CD53}" presName="connectorText" presStyleLbl="sibTrans2D1" presStyleIdx="2" presStyleCnt="3"/>
      <dgm:spPr/>
      <dgm:t>
        <a:bodyPr/>
        <a:lstStyle/>
        <a:p>
          <a:endParaRPr lang="es-CO"/>
        </a:p>
      </dgm:t>
    </dgm:pt>
    <dgm:pt modelId="{B830A940-42D0-49EE-B940-0F7DDD006733}" type="pres">
      <dgm:prSet presAssocID="{D6721473-AA37-4180-A2B8-FD8A860BC61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9DF0904D-CB3A-47E8-9176-8810287D1848}" type="presOf" srcId="{E8B8072D-B325-45F8-BF35-DBA3380ACBF7}" destId="{9C5E485B-79F2-457C-8B17-65FD153B8437}" srcOrd="0" destOrd="0" presId="urn:microsoft.com/office/officeart/2005/8/layout/process1"/>
    <dgm:cxn modelId="{F014C810-46B5-424D-B2E8-A3F30AE367EE}" srcId="{EF8B19D8-A81C-4E55-810F-D3CD45019F48}" destId="{D6721473-AA37-4180-A2B8-FD8A860BC61A}" srcOrd="3" destOrd="0" parTransId="{F75C9C73-C19E-4F9F-AAA9-81F55F3355D1}" sibTransId="{5FE2736B-B05E-414F-BB72-F68CA676DAD4}"/>
    <dgm:cxn modelId="{5E981521-13BA-4DFC-AB9F-FED8C275AFCB}" type="presOf" srcId="{31F78F9D-C362-4771-808B-F3308511CD53}" destId="{AF215E61-E448-47AF-93F2-2E23F0EDA8A9}" srcOrd="1" destOrd="0" presId="urn:microsoft.com/office/officeart/2005/8/layout/process1"/>
    <dgm:cxn modelId="{1D3EEAAC-B6FF-4351-8852-BE09B2FE57C3}" type="presOf" srcId="{31F78F9D-C362-4771-808B-F3308511CD53}" destId="{A8A27294-AC08-4D10-9209-95C7EBA04794}" srcOrd="0" destOrd="0" presId="urn:microsoft.com/office/officeart/2005/8/layout/process1"/>
    <dgm:cxn modelId="{F147B9BD-2AC9-43FE-9190-E60A6F5A39AB}" type="presOf" srcId="{9BA52920-4FF2-475F-A9E6-1E5768725D83}" destId="{BE345FEB-690F-4B6D-A788-7B4A0AF7F591}" srcOrd="0" destOrd="0" presId="urn:microsoft.com/office/officeart/2005/8/layout/process1"/>
    <dgm:cxn modelId="{6DCFE102-9B88-4C13-BB23-40BE7C7C60CA}" srcId="{EF8B19D8-A81C-4E55-810F-D3CD45019F48}" destId="{9BA52920-4FF2-475F-A9E6-1E5768725D83}" srcOrd="0" destOrd="0" parTransId="{DEC3184D-E6DB-4943-824E-CCD48687EC6D}" sibTransId="{ADCFF117-792D-49B7-92B0-0B6822EFDA8F}"/>
    <dgm:cxn modelId="{765A1B11-69A4-411D-8CA4-3540BBF97B44}" srcId="{EF8B19D8-A81C-4E55-810F-D3CD45019F48}" destId="{60CD207F-1610-4487-A112-1694073BA770}" srcOrd="1" destOrd="0" parTransId="{A294141A-AD15-4D50-A843-01937E3712C0}" sibTransId="{E8B8072D-B325-45F8-BF35-DBA3380ACBF7}"/>
    <dgm:cxn modelId="{0264CDB3-529E-47FB-BAFD-A5173E598DA6}" type="presOf" srcId="{60CD207F-1610-4487-A112-1694073BA770}" destId="{623A52AF-8F25-4AF9-B25E-F7C5B956B09E}" srcOrd="0" destOrd="0" presId="urn:microsoft.com/office/officeart/2005/8/layout/process1"/>
    <dgm:cxn modelId="{624687C9-E0F9-4AAE-B80F-065AB3D3FE04}" srcId="{EF8B19D8-A81C-4E55-810F-D3CD45019F48}" destId="{523B9DC7-8CD4-4047-88A9-10F5AA67C311}" srcOrd="2" destOrd="0" parTransId="{A5788FDE-8F31-404C-94A3-3043A747C449}" sibTransId="{31F78F9D-C362-4771-808B-F3308511CD53}"/>
    <dgm:cxn modelId="{2954F221-6B85-4FF4-80E6-1A0E09DF3B48}" type="presOf" srcId="{EF8B19D8-A81C-4E55-810F-D3CD45019F48}" destId="{D01FDED2-CA7B-4693-B7D8-9BFA4453242B}" srcOrd="0" destOrd="0" presId="urn:microsoft.com/office/officeart/2005/8/layout/process1"/>
    <dgm:cxn modelId="{FEE24BC1-9D67-4E6C-B8FC-80D94D647BBB}" type="presOf" srcId="{D6721473-AA37-4180-A2B8-FD8A860BC61A}" destId="{B830A940-42D0-49EE-B940-0F7DDD006733}" srcOrd="0" destOrd="0" presId="urn:microsoft.com/office/officeart/2005/8/layout/process1"/>
    <dgm:cxn modelId="{414F2F74-A99D-48F4-AEB8-12A8F124DADB}" type="presOf" srcId="{ADCFF117-792D-49B7-92B0-0B6822EFDA8F}" destId="{3FCF05BD-091E-4900-B5C4-F996ACC5B83E}" srcOrd="1" destOrd="0" presId="urn:microsoft.com/office/officeart/2005/8/layout/process1"/>
    <dgm:cxn modelId="{C3A39A8A-9278-48CD-9C1D-A223B16C2C42}" type="presOf" srcId="{ADCFF117-792D-49B7-92B0-0B6822EFDA8F}" destId="{FD7E49BA-3629-40E7-96B2-19931A2B19CC}" srcOrd="0" destOrd="0" presId="urn:microsoft.com/office/officeart/2005/8/layout/process1"/>
    <dgm:cxn modelId="{0CD4EE6D-4526-4D4F-9A65-281B66CDC15F}" type="presOf" srcId="{523B9DC7-8CD4-4047-88A9-10F5AA67C311}" destId="{E8162FE8-1FB1-45BB-B8F0-DFF788DE9F3F}" srcOrd="0" destOrd="0" presId="urn:microsoft.com/office/officeart/2005/8/layout/process1"/>
    <dgm:cxn modelId="{B80F3AED-A832-4450-9330-13585E61EB09}" type="presOf" srcId="{E8B8072D-B325-45F8-BF35-DBA3380ACBF7}" destId="{C3078CE5-FA4A-4193-A839-6552AE17A496}" srcOrd="1" destOrd="0" presId="urn:microsoft.com/office/officeart/2005/8/layout/process1"/>
    <dgm:cxn modelId="{4939F525-5505-468B-8382-5B07BF87CF1A}" type="presParOf" srcId="{D01FDED2-CA7B-4693-B7D8-9BFA4453242B}" destId="{BE345FEB-690F-4B6D-A788-7B4A0AF7F591}" srcOrd="0" destOrd="0" presId="urn:microsoft.com/office/officeart/2005/8/layout/process1"/>
    <dgm:cxn modelId="{C90FEA0D-51E3-42EE-9736-10E053A20E93}" type="presParOf" srcId="{D01FDED2-CA7B-4693-B7D8-9BFA4453242B}" destId="{FD7E49BA-3629-40E7-96B2-19931A2B19CC}" srcOrd="1" destOrd="0" presId="urn:microsoft.com/office/officeart/2005/8/layout/process1"/>
    <dgm:cxn modelId="{09514760-17A4-4A3A-8656-8589451F99E4}" type="presParOf" srcId="{FD7E49BA-3629-40E7-96B2-19931A2B19CC}" destId="{3FCF05BD-091E-4900-B5C4-F996ACC5B83E}" srcOrd="0" destOrd="0" presId="urn:microsoft.com/office/officeart/2005/8/layout/process1"/>
    <dgm:cxn modelId="{985324CC-AB58-4837-898C-2F55E2A0495A}" type="presParOf" srcId="{D01FDED2-CA7B-4693-B7D8-9BFA4453242B}" destId="{623A52AF-8F25-4AF9-B25E-F7C5B956B09E}" srcOrd="2" destOrd="0" presId="urn:microsoft.com/office/officeart/2005/8/layout/process1"/>
    <dgm:cxn modelId="{68377A38-1F3B-47B8-A89F-06B7ED73AE47}" type="presParOf" srcId="{D01FDED2-CA7B-4693-B7D8-9BFA4453242B}" destId="{9C5E485B-79F2-457C-8B17-65FD153B8437}" srcOrd="3" destOrd="0" presId="urn:microsoft.com/office/officeart/2005/8/layout/process1"/>
    <dgm:cxn modelId="{E1CACF3E-A59C-4828-8EA0-9812F5C414FE}" type="presParOf" srcId="{9C5E485B-79F2-457C-8B17-65FD153B8437}" destId="{C3078CE5-FA4A-4193-A839-6552AE17A496}" srcOrd="0" destOrd="0" presId="urn:microsoft.com/office/officeart/2005/8/layout/process1"/>
    <dgm:cxn modelId="{1758F69D-1A85-414C-9FF4-7EEFFA0413A4}" type="presParOf" srcId="{D01FDED2-CA7B-4693-B7D8-9BFA4453242B}" destId="{E8162FE8-1FB1-45BB-B8F0-DFF788DE9F3F}" srcOrd="4" destOrd="0" presId="urn:microsoft.com/office/officeart/2005/8/layout/process1"/>
    <dgm:cxn modelId="{A9368304-C8E4-4219-A1E8-831555FC08DA}" type="presParOf" srcId="{D01FDED2-CA7B-4693-B7D8-9BFA4453242B}" destId="{A8A27294-AC08-4D10-9209-95C7EBA04794}" srcOrd="5" destOrd="0" presId="urn:microsoft.com/office/officeart/2005/8/layout/process1"/>
    <dgm:cxn modelId="{96514284-F64C-4BA8-A85F-E66B497E20E7}" type="presParOf" srcId="{A8A27294-AC08-4D10-9209-95C7EBA04794}" destId="{AF215E61-E448-47AF-93F2-2E23F0EDA8A9}" srcOrd="0" destOrd="0" presId="urn:microsoft.com/office/officeart/2005/8/layout/process1"/>
    <dgm:cxn modelId="{7763439B-6D3A-43C4-A1D4-E10A63567C5D}" type="presParOf" srcId="{D01FDED2-CA7B-4693-B7D8-9BFA4453242B}" destId="{B830A940-42D0-49EE-B940-0F7DDD006733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2D6C47-DA75-4912-B240-A803B9739DA0}">
      <dsp:nvSpPr>
        <dsp:cNvPr id="0" name=""/>
        <dsp:cNvSpPr/>
      </dsp:nvSpPr>
      <dsp:spPr>
        <a:xfrm>
          <a:off x="308755" y="0"/>
          <a:ext cx="7920860" cy="4205064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630A6A01-41AB-4A41-BE82-D67C83199C38}">
      <dsp:nvSpPr>
        <dsp:cNvPr id="0" name=""/>
        <dsp:cNvSpPr/>
      </dsp:nvSpPr>
      <dsp:spPr>
        <a:xfrm>
          <a:off x="1234480" y="3052935"/>
          <a:ext cx="154746" cy="15474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EE6F4E-73DD-42D7-9859-F05334241D52}">
      <dsp:nvSpPr>
        <dsp:cNvPr id="0" name=""/>
        <dsp:cNvSpPr/>
      </dsp:nvSpPr>
      <dsp:spPr>
        <a:xfrm>
          <a:off x="1462406" y="3052937"/>
          <a:ext cx="881381" cy="1000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997" tIns="0" rIns="0" bIns="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b="1" kern="1200" dirty="0" smtClean="0"/>
            <a:t>Presentación y aprobación ruta de trabajo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b="1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b="1" kern="1200" dirty="0" smtClean="0">
              <a:solidFill>
                <a:srgbClr val="002060"/>
              </a:solidFill>
            </a:rPr>
            <a:t>Mayo 10 de 2017</a:t>
          </a:r>
          <a:endParaRPr lang="es-CO" sz="1000" b="1" kern="1200" dirty="0">
            <a:solidFill>
              <a:srgbClr val="002060"/>
            </a:solidFill>
          </a:endParaRPr>
        </a:p>
      </dsp:txBody>
      <dsp:txXfrm>
        <a:off x="1462406" y="3052937"/>
        <a:ext cx="881381" cy="1000805"/>
      </dsp:txXfrm>
    </dsp:sp>
    <dsp:sp modelId="{54FA439E-166C-4731-AC6B-BDCF019D422B}">
      <dsp:nvSpPr>
        <dsp:cNvPr id="0" name=""/>
        <dsp:cNvSpPr/>
      </dsp:nvSpPr>
      <dsp:spPr>
        <a:xfrm>
          <a:off x="2242593" y="2260846"/>
          <a:ext cx="242211" cy="242211"/>
        </a:xfrm>
        <a:prstGeom prst="ellipse">
          <a:avLst/>
        </a:prstGeom>
        <a:gradFill rotWithShape="0">
          <a:gsLst>
            <a:gs pos="0">
              <a:schemeClr val="accent4">
                <a:hueOff val="-1116192"/>
                <a:satOff val="6725"/>
                <a:lumOff val="539"/>
                <a:alphaOff val="0"/>
                <a:shade val="51000"/>
                <a:satMod val="130000"/>
              </a:schemeClr>
            </a:gs>
            <a:gs pos="80000">
              <a:schemeClr val="accent4">
                <a:hueOff val="-1116192"/>
                <a:satOff val="6725"/>
                <a:lumOff val="539"/>
                <a:alphaOff val="0"/>
                <a:shade val="93000"/>
                <a:satMod val="130000"/>
              </a:schemeClr>
            </a:gs>
            <a:gs pos="100000">
              <a:schemeClr val="accent4">
                <a:hueOff val="-1116192"/>
                <a:satOff val="6725"/>
                <a:lumOff val="5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2C88E5-16ED-4576-9BB9-47DF9FC15E56}">
      <dsp:nvSpPr>
        <dsp:cNvPr id="0" name=""/>
        <dsp:cNvSpPr/>
      </dsp:nvSpPr>
      <dsp:spPr>
        <a:xfrm>
          <a:off x="2279343" y="2510614"/>
          <a:ext cx="1331403" cy="14064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343" tIns="0" rIns="0" bIns="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kern="1200" dirty="0" smtClean="0"/>
            <a:t>Aprestamiento y entrega de insumos a objetivos institucionales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b="1" kern="1200" dirty="0" smtClean="0">
              <a:solidFill>
                <a:srgbClr val="002060"/>
              </a:solidFill>
            </a:rPr>
            <a:t>Mayo 15 al 19 de 2017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b="1" kern="1200" dirty="0" smtClean="0"/>
        </a:p>
      </dsp:txBody>
      <dsp:txXfrm>
        <a:off x="2279343" y="2510614"/>
        <a:ext cx="1331403" cy="1406418"/>
      </dsp:txXfrm>
    </dsp:sp>
    <dsp:sp modelId="{1FDED89F-7B02-44D2-9C2D-65E5EA999246}">
      <dsp:nvSpPr>
        <dsp:cNvPr id="0" name=""/>
        <dsp:cNvSpPr/>
      </dsp:nvSpPr>
      <dsp:spPr>
        <a:xfrm>
          <a:off x="3466456" y="1680343"/>
          <a:ext cx="322948" cy="322948"/>
        </a:xfrm>
        <a:prstGeom prst="ellipse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9A0719-154F-4562-A1D6-C821967478C0}">
      <dsp:nvSpPr>
        <dsp:cNvPr id="0" name=""/>
        <dsp:cNvSpPr/>
      </dsp:nvSpPr>
      <dsp:spPr>
        <a:xfrm>
          <a:off x="3627930" y="1841818"/>
          <a:ext cx="1298523" cy="2363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124" tIns="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kern="1200" dirty="0" smtClean="0"/>
            <a:t>Revisión, actualización y envío de  proyectos 2018 – 2019. Coordinadores de objetivo y redes de trabajo proyectos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b="1" kern="1200" dirty="0" smtClean="0">
              <a:solidFill>
                <a:srgbClr val="002060"/>
              </a:solidFill>
            </a:rPr>
            <a:t>Mayo 22 a junio 30 de 2017</a:t>
          </a:r>
        </a:p>
      </dsp:txBody>
      <dsp:txXfrm>
        <a:off x="3627930" y="1841818"/>
        <a:ext cx="1298523" cy="2363245"/>
      </dsp:txXfrm>
    </dsp:sp>
    <dsp:sp modelId="{A1F204E3-7957-480C-85BB-D41508A1480B}">
      <dsp:nvSpPr>
        <dsp:cNvPr id="0" name=""/>
        <dsp:cNvSpPr/>
      </dsp:nvSpPr>
      <dsp:spPr>
        <a:xfrm>
          <a:off x="4717883" y="1179099"/>
          <a:ext cx="417142" cy="417142"/>
        </a:xfrm>
        <a:prstGeom prst="ellipse">
          <a:avLst/>
        </a:prstGeom>
        <a:gradFill rotWithShape="0">
          <a:gsLst>
            <a:gs pos="0">
              <a:schemeClr val="accent4">
                <a:hueOff val="-3348577"/>
                <a:satOff val="20174"/>
                <a:lumOff val="1617"/>
                <a:alphaOff val="0"/>
                <a:shade val="51000"/>
                <a:satMod val="130000"/>
              </a:schemeClr>
            </a:gs>
            <a:gs pos="80000">
              <a:schemeClr val="accent4">
                <a:hueOff val="-3348577"/>
                <a:satOff val="20174"/>
                <a:lumOff val="1617"/>
                <a:alphaOff val="0"/>
                <a:shade val="93000"/>
                <a:satMod val="130000"/>
              </a:schemeClr>
            </a:gs>
            <a:gs pos="100000">
              <a:schemeClr val="accent4">
                <a:hueOff val="-3348577"/>
                <a:satOff val="20174"/>
                <a:lumOff val="16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F4953B-F7C1-4AF9-9C5C-EECDED43EB48}">
      <dsp:nvSpPr>
        <dsp:cNvPr id="0" name=""/>
        <dsp:cNvSpPr/>
      </dsp:nvSpPr>
      <dsp:spPr>
        <a:xfrm>
          <a:off x="4909445" y="1603891"/>
          <a:ext cx="1117403" cy="1935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1035" tIns="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b="0" kern="1200" dirty="0" smtClean="0"/>
            <a:t>Revisión y emisión de concepto técnico.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b="1" kern="1200" dirty="0" smtClean="0"/>
            <a:t>Of. Planeación – Vic. Administrativa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b="1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b="1" kern="1200" dirty="0" smtClean="0">
              <a:solidFill>
                <a:srgbClr val="002060"/>
              </a:solidFill>
            </a:rPr>
            <a:t>Julio 3 al 7 de 2017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000" b="1" kern="1200" dirty="0"/>
        </a:p>
      </dsp:txBody>
      <dsp:txXfrm>
        <a:off x="4909445" y="1603891"/>
        <a:ext cx="1117403" cy="1935126"/>
      </dsp:txXfrm>
    </dsp:sp>
    <dsp:sp modelId="{0BB67EEC-1DD9-49AD-A1FA-D780C046EE3C}">
      <dsp:nvSpPr>
        <dsp:cNvPr id="0" name=""/>
        <dsp:cNvSpPr/>
      </dsp:nvSpPr>
      <dsp:spPr>
        <a:xfrm>
          <a:off x="7458172" y="554926"/>
          <a:ext cx="531520" cy="531520"/>
        </a:xfrm>
        <a:prstGeom prst="ellipse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82A132-AA1D-4368-A939-005C0559B98B}">
      <dsp:nvSpPr>
        <dsp:cNvPr id="0" name=""/>
        <dsp:cNvSpPr/>
      </dsp:nvSpPr>
      <dsp:spPr>
        <a:xfrm>
          <a:off x="7161667" y="1108713"/>
          <a:ext cx="1345620" cy="30949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1641" tIns="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b="0" kern="1200" dirty="0" smtClean="0"/>
            <a:t>Aprobación Instancias Pertinentes.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b="1" kern="1200" dirty="0" smtClean="0"/>
            <a:t>Comité del Sistema de Gerencia </a:t>
          </a:r>
          <a:r>
            <a:rPr lang="es-CO" sz="1000" b="1" kern="1200" dirty="0" smtClean="0"/>
            <a:t>PDI</a:t>
          </a:r>
          <a:endParaRPr lang="es-CO" sz="1000" b="1" kern="1200" dirty="0" smtClean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b="1" kern="1200" dirty="0" smtClean="0">
              <a:solidFill>
                <a:srgbClr val="002060"/>
              </a:solidFill>
            </a:rPr>
            <a:t>Julio 17 al 28 de 2017</a:t>
          </a:r>
        </a:p>
      </dsp:txBody>
      <dsp:txXfrm>
        <a:off x="7161667" y="1108713"/>
        <a:ext cx="1345620" cy="30949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345FEB-690F-4B6D-A788-7B4A0AF7F591}">
      <dsp:nvSpPr>
        <dsp:cNvPr id="0" name=""/>
        <dsp:cNvSpPr/>
      </dsp:nvSpPr>
      <dsp:spPr>
        <a:xfrm>
          <a:off x="3616" y="1384197"/>
          <a:ext cx="1581224" cy="17575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/>
            <a:t>Actualización del Portafolio de Proyectos 2018 - 2019</a:t>
          </a:r>
          <a:endParaRPr lang="es-CO" sz="1800" kern="1200" dirty="0"/>
        </a:p>
      </dsp:txBody>
      <dsp:txXfrm>
        <a:off x="49928" y="1430509"/>
        <a:ext cx="1488600" cy="1664943"/>
      </dsp:txXfrm>
    </dsp:sp>
    <dsp:sp modelId="{FD7E49BA-3629-40E7-96B2-19931A2B19CC}">
      <dsp:nvSpPr>
        <dsp:cNvPr id="0" name=""/>
        <dsp:cNvSpPr/>
      </dsp:nvSpPr>
      <dsp:spPr>
        <a:xfrm>
          <a:off x="1742963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/>
        </a:p>
      </dsp:txBody>
      <dsp:txXfrm>
        <a:off x="1742963" y="2145338"/>
        <a:ext cx="234653" cy="235285"/>
      </dsp:txXfrm>
    </dsp:sp>
    <dsp:sp modelId="{623A52AF-8F25-4AF9-B25E-F7C5B956B09E}">
      <dsp:nvSpPr>
        <dsp:cNvPr id="0" name=""/>
        <dsp:cNvSpPr/>
      </dsp:nvSpPr>
      <dsp:spPr>
        <a:xfrm>
          <a:off x="2217330" y="1384197"/>
          <a:ext cx="1581224" cy="17575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/>
            <a:t>Cargue de proyectos ajustados al Sistema de Gerencia y Página web.</a:t>
          </a:r>
          <a:endParaRPr lang="es-CO" sz="1800" kern="1200" dirty="0"/>
        </a:p>
      </dsp:txBody>
      <dsp:txXfrm>
        <a:off x="2263642" y="1430509"/>
        <a:ext cx="1488600" cy="1664943"/>
      </dsp:txXfrm>
    </dsp:sp>
    <dsp:sp modelId="{9C5E485B-79F2-457C-8B17-65FD153B8437}">
      <dsp:nvSpPr>
        <dsp:cNvPr id="0" name=""/>
        <dsp:cNvSpPr/>
      </dsp:nvSpPr>
      <dsp:spPr>
        <a:xfrm>
          <a:off x="3956677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/>
        </a:p>
      </dsp:txBody>
      <dsp:txXfrm>
        <a:off x="3956677" y="2145338"/>
        <a:ext cx="234653" cy="235285"/>
      </dsp:txXfrm>
    </dsp:sp>
    <dsp:sp modelId="{E8162FE8-1FB1-45BB-B8F0-DFF788DE9F3F}">
      <dsp:nvSpPr>
        <dsp:cNvPr id="0" name=""/>
        <dsp:cNvSpPr/>
      </dsp:nvSpPr>
      <dsp:spPr>
        <a:xfrm>
          <a:off x="4431044" y="1384197"/>
          <a:ext cx="1581224" cy="17575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/>
            <a:t>Actualización de protocolos en caso de requerirse</a:t>
          </a:r>
          <a:endParaRPr lang="es-CO" sz="1800" kern="1200" dirty="0"/>
        </a:p>
      </dsp:txBody>
      <dsp:txXfrm>
        <a:off x="4477356" y="1430509"/>
        <a:ext cx="1488600" cy="1664943"/>
      </dsp:txXfrm>
    </dsp:sp>
    <dsp:sp modelId="{A8A27294-AC08-4D10-9209-95C7EBA04794}">
      <dsp:nvSpPr>
        <dsp:cNvPr id="0" name=""/>
        <dsp:cNvSpPr/>
      </dsp:nvSpPr>
      <dsp:spPr>
        <a:xfrm>
          <a:off x="6170391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/>
        </a:p>
      </dsp:txBody>
      <dsp:txXfrm>
        <a:off x="6170391" y="2145338"/>
        <a:ext cx="234653" cy="235285"/>
      </dsp:txXfrm>
    </dsp:sp>
    <dsp:sp modelId="{B830A940-42D0-49EE-B940-0F7DDD006733}">
      <dsp:nvSpPr>
        <dsp:cNvPr id="0" name=""/>
        <dsp:cNvSpPr/>
      </dsp:nvSpPr>
      <dsp:spPr>
        <a:xfrm>
          <a:off x="6644759" y="1384197"/>
          <a:ext cx="1581224" cy="17575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/>
            <a:t>Seguimiento a la luz de los proyectos ajustados</a:t>
          </a:r>
          <a:endParaRPr lang="es-CO" sz="1800" kern="1200" dirty="0"/>
        </a:p>
      </dsp:txBody>
      <dsp:txXfrm>
        <a:off x="6691071" y="1430509"/>
        <a:ext cx="1488600" cy="1664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E4B-30EE-4A46-A3BE-D63C80CE48B7}" type="datetimeFigureOut">
              <a:rPr lang="es-CO" smtClean="0"/>
              <a:t>14/08/2017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1339-7040-4E67-9059-5F17BB48B5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326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E4B-30EE-4A46-A3BE-D63C80CE48B7}" type="datetimeFigureOut">
              <a:rPr lang="es-CO" smtClean="0"/>
              <a:t>14/08/2017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1339-7040-4E67-9059-5F17BB48B5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9582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E4B-30EE-4A46-A3BE-D63C80CE48B7}" type="datetimeFigureOut">
              <a:rPr lang="es-CO" smtClean="0"/>
              <a:t>14/08/2017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1339-7040-4E67-9059-5F17BB48B5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015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E4B-30EE-4A46-A3BE-D63C80CE48B7}" type="datetimeFigureOut">
              <a:rPr lang="es-CO" smtClean="0"/>
              <a:t>14/08/2017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1339-7040-4E67-9059-5F17BB48B5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0978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E4B-30EE-4A46-A3BE-D63C80CE48B7}" type="datetimeFigureOut">
              <a:rPr lang="es-CO" smtClean="0"/>
              <a:t>14/08/2017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1339-7040-4E67-9059-5F17BB48B5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090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E4B-30EE-4A46-A3BE-D63C80CE48B7}" type="datetimeFigureOut">
              <a:rPr lang="es-CO" smtClean="0"/>
              <a:t>14/08/2017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1339-7040-4E67-9059-5F17BB48B5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117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E4B-30EE-4A46-A3BE-D63C80CE48B7}" type="datetimeFigureOut">
              <a:rPr lang="es-CO" smtClean="0"/>
              <a:t>14/08/2017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1339-7040-4E67-9059-5F17BB48B5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6437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E4B-30EE-4A46-A3BE-D63C80CE48B7}" type="datetimeFigureOut">
              <a:rPr lang="es-CO" smtClean="0"/>
              <a:t>14/08/2017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1339-7040-4E67-9059-5F17BB48B5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4878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E4B-30EE-4A46-A3BE-D63C80CE48B7}" type="datetimeFigureOut">
              <a:rPr lang="es-CO" smtClean="0"/>
              <a:t>14/08/2017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1339-7040-4E67-9059-5F17BB48B5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2582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E4B-30EE-4A46-A3BE-D63C80CE48B7}" type="datetimeFigureOut">
              <a:rPr lang="es-CO" smtClean="0"/>
              <a:t>14/08/2017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1339-7040-4E67-9059-5F17BB48B5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7263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E4B-30EE-4A46-A3BE-D63C80CE48B7}" type="datetimeFigureOut">
              <a:rPr lang="es-CO" smtClean="0"/>
              <a:t>14/08/2017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1339-7040-4E67-9059-5F17BB48B5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8001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1 Image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79E4B-30EE-4A46-A3BE-D63C80CE48B7}" type="datetimeFigureOut">
              <a:rPr lang="es-CO" smtClean="0"/>
              <a:t>14/08/2017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61339-7040-4E67-9059-5F17BB48B5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6471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" y="0"/>
            <a:ext cx="9144000" cy="6858000"/>
          </a:xfrm>
          <a:prstGeom prst="rect">
            <a:avLst/>
          </a:prstGeom>
        </p:spPr>
      </p:pic>
      <p:sp>
        <p:nvSpPr>
          <p:cNvPr id="2050" name="1 Título"/>
          <p:cNvSpPr>
            <a:spLocks noGrp="1"/>
          </p:cNvSpPr>
          <p:nvPr>
            <p:ph type="ctrTitle"/>
          </p:nvPr>
        </p:nvSpPr>
        <p:spPr>
          <a:xfrm>
            <a:off x="1691681" y="1790700"/>
            <a:ext cx="6245820" cy="627063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es-ES_tradnl" altLang="es-CO" b="1" dirty="0" smtClean="0">
                <a:solidFill>
                  <a:srgbClr val="003E69"/>
                </a:solidFill>
              </a:rPr>
              <a:t>RUTA DE ACTUALIZACIÓN PROYECTOS PDI 2018 - 2019</a:t>
            </a:r>
          </a:p>
        </p:txBody>
      </p:sp>
      <p:sp>
        <p:nvSpPr>
          <p:cNvPr id="2051" name="2 Subtítulo"/>
          <p:cNvSpPr>
            <a:spLocks noGrp="1"/>
          </p:cNvSpPr>
          <p:nvPr>
            <p:ph type="subTitle" idx="1"/>
          </p:nvPr>
        </p:nvSpPr>
        <p:spPr>
          <a:xfrm>
            <a:off x="2627313" y="3284538"/>
            <a:ext cx="5264150" cy="777875"/>
          </a:xfrm>
        </p:spPr>
        <p:txBody>
          <a:bodyPr>
            <a:normAutofit/>
          </a:bodyPr>
          <a:lstStyle/>
          <a:p>
            <a:pPr algn="r" eaLnBrk="1" hangingPunct="1"/>
            <a:r>
              <a:rPr lang="es-ES_tradnl" altLang="es-CO" b="1" dirty="0" smtClean="0">
                <a:solidFill>
                  <a:srgbClr val="898989"/>
                </a:solidFill>
              </a:rPr>
              <a:t>OFICINA DE PLANEACIÓN</a:t>
            </a:r>
          </a:p>
        </p:txBody>
      </p:sp>
      <p:sp>
        <p:nvSpPr>
          <p:cNvPr id="2052" name="2 Subtítulo"/>
          <p:cNvSpPr>
            <a:spLocks/>
          </p:cNvSpPr>
          <p:nvPr/>
        </p:nvSpPr>
        <p:spPr bwMode="auto">
          <a:xfrm>
            <a:off x="3059113" y="4652963"/>
            <a:ext cx="48402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9" rIns="91439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>
              <a:buFontTx/>
              <a:buNone/>
            </a:pPr>
            <a:r>
              <a:rPr lang="es-ES_tradnl" altLang="es-CO" sz="2800" dirty="0" smtClean="0">
                <a:solidFill>
                  <a:srgbClr val="898989"/>
                </a:solidFill>
              </a:rPr>
              <a:t>Abril de 2017</a:t>
            </a:r>
            <a:endParaRPr lang="es-ES_tradnl" altLang="es-CO" sz="28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32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67744" y="274638"/>
            <a:ext cx="5832648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CO" b="1" dirty="0" smtClean="0"/>
              <a:t>Agenda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19672" y="1999381"/>
            <a:ext cx="7067128" cy="351785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CO" dirty="0" smtClean="0"/>
              <a:t>Introducción.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Objetivo.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Antecedentes.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Ruta metodológica.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Insumos de trabajo.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Aprobación ruta.</a:t>
            </a:r>
          </a:p>
        </p:txBody>
      </p:sp>
    </p:spTree>
    <p:extLst>
      <p:ext uri="{BB962C8B-B14F-4D97-AF65-F5344CB8AC3E}">
        <p14:creationId xmlns:p14="http://schemas.microsoft.com/office/powerpoint/2010/main" val="389971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274638"/>
            <a:ext cx="576064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 smtClean="0"/>
              <a:t>INTRODUCCIÓN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sz="1700" dirty="0"/>
              <a:t>En diciembre de 2014, se elige nuevo Rector con un plan de Gobierno 2015-2017, inicia un proceso de construcción del Plan Nacional de Desarrollo 2015-2018 y el Consejo Nacional de Acreditación CNA emite los nuevos lineamientos de acreditación institucional; dado lo anterior fue necesario realizar una revisión y actualización al direccionamiento estratégico proyectado al 2019 y a los proyectos que forman parte del Plan de Desarrollo </a:t>
            </a:r>
            <a:r>
              <a:rPr lang="es-CO" sz="1700" dirty="0" smtClean="0"/>
              <a:t>Institucional.</a:t>
            </a:r>
          </a:p>
          <a:p>
            <a:pPr marL="0" indent="0">
              <a:buNone/>
            </a:pPr>
            <a:endParaRPr lang="es-CO" sz="1700" dirty="0"/>
          </a:p>
          <a:p>
            <a:pPr marL="0" indent="0" algn="just">
              <a:buNone/>
            </a:pPr>
            <a:r>
              <a:rPr lang="es-CO" sz="1700" dirty="0" smtClean="0"/>
              <a:t>Si bien el direccionamiento estratégico es del largo aliento, con la administración actual se hizo una modificación en el horizonte de formulación de los proyectos institucional, ajustándolo a los periodos Rectorales (3 años), de tal manera que esto permita incluir las apuestas de cada Rector en el PDI y garantizar su articulación.</a:t>
            </a:r>
          </a:p>
          <a:p>
            <a:pPr marL="0" indent="0">
              <a:buNone/>
            </a:pPr>
            <a:endParaRPr lang="es-CO" sz="1700" dirty="0"/>
          </a:p>
          <a:p>
            <a:pPr marL="0" indent="0">
              <a:buNone/>
            </a:pPr>
            <a:r>
              <a:rPr lang="es-CO" sz="1700" dirty="0" smtClean="0"/>
              <a:t>Por lo anterior, se presenta la ruta de formulación, ajuste y/o actualización de los proyectos institucionales para el período 2018 – 2019. Para esta vigencia, la actualización queda a dos (2) años debido a que en el año 2019 termina el horizonte del plan de desarrollo institucional e inicia la formulación de uno nuevo.</a:t>
            </a:r>
            <a:endParaRPr lang="es-CO" sz="1700" dirty="0"/>
          </a:p>
        </p:txBody>
      </p:sp>
    </p:spTree>
    <p:extLst>
      <p:ext uri="{BB962C8B-B14F-4D97-AF65-F5344CB8AC3E}">
        <p14:creationId xmlns:p14="http://schemas.microsoft.com/office/powerpoint/2010/main" val="332910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9712" y="274638"/>
            <a:ext cx="5976664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 smtClean="0"/>
              <a:t>OBJETIVO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3212976"/>
            <a:ext cx="8229600" cy="1684784"/>
          </a:xfrm>
        </p:spPr>
        <p:txBody>
          <a:bodyPr anchor="ctr">
            <a:normAutofit lnSpcReduction="10000"/>
          </a:bodyPr>
          <a:lstStyle/>
          <a:p>
            <a:pPr marL="0" indent="0" algn="just">
              <a:buNone/>
            </a:pPr>
            <a:r>
              <a:rPr lang="es-CO" sz="2800" dirty="0" smtClean="0"/>
              <a:t>Realizar el ajuste a los proyectos institucionales en el horizonte 2018 – 2019, para cada uno de los objetivos institucionales del PDI y el proyecto transversal de comunicaciones</a:t>
            </a:r>
          </a:p>
          <a:p>
            <a:pPr marL="0" indent="0" algn="just">
              <a:buNone/>
            </a:pPr>
            <a:endParaRPr lang="es-CO" sz="1400" dirty="0" smtClean="0"/>
          </a:p>
        </p:txBody>
      </p:sp>
    </p:spTree>
    <p:extLst>
      <p:ext uri="{BB962C8B-B14F-4D97-AF65-F5344CB8AC3E}">
        <p14:creationId xmlns:p14="http://schemas.microsoft.com/office/powerpoint/2010/main" val="368349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547664" y="116632"/>
            <a:ext cx="6707088" cy="114300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CO" sz="3600" dirty="0" smtClean="0"/>
              <a:t>RUTA METODOLÓGICA ACTUALIZACIÓN DE PROYECTOS</a:t>
            </a:r>
            <a:endParaRPr lang="es-CO" sz="3600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0479425"/>
              </p:ext>
            </p:extLst>
          </p:nvPr>
        </p:nvGraphicFramePr>
        <p:xfrm>
          <a:off x="457200" y="1600201"/>
          <a:ext cx="8507288" cy="4205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ipse 4"/>
          <p:cNvSpPr/>
          <p:nvPr/>
        </p:nvSpPr>
        <p:spPr>
          <a:xfrm>
            <a:off x="6660232" y="2420888"/>
            <a:ext cx="432048" cy="43204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11250264"/>
              <a:satOff val="-16880"/>
              <a:lumOff val="-2745"/>
              <a:alphaOff val="0"/>
            </a:schemeClr>
          </a:fillRef>
          <a:effectRef idx="3">
            <a:schemeClr val="accent3">
              <a:hueOff val="11250264"/>
              <a:satOff val="-16880"/>
              <a:lumOff val="-2745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Rectángulo 1"/>
          <p:cNvSpPr/>
          <p:nvPr/>
        </p:nvSpPr>
        <p:spPr>
          <a:xfrm>
            <a:off x="6660232" y="2924944"/>
            <a:ext cx="1152128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O" sz="1000" dirty="0" smtClean="0"/>
              <a:t>Realización y entrega de ajustes finales</a:t>
            </a:r>
          </a:p>
          <a:p>
            <a:pPr lvl="0"/>
            <a:endParaRPr lang="es-CO" sz="1000" dirty="0"/>
          </a:p>
          <a:p>
            <a:pPr algn="ctr"/>
            <a:r>
              <a:rPr lang="es-CO" sz="1000" b="1" dirty="0" smtClean="0">
                <a:solidFill>
                  <a:srgbClr val="002060"/>
                </a:solidFill>
              </a:rPr>
              <a:t>Julio 10 al 14 de </a:t>
            </a:r>
            <a:r>
              <a:rPr lang="es-CO" sz="1000" b="1" dirty="0">
                <a:solidFill>
                  <a:srgbClr val="002060"/>
                </a:solidFill>
              </a:rPr>
              <a:t>2017</a:t>
            </a:r>
          </a:p>
          <a:p>
            <a:pPr lvl="0"/>
            <a:endParaRPr lang="es-CO" sz="1100" dirty="0" smtClean="0"/>
          </a:p>
          <a:p>
            <a:pPr lvl="0"/>
            <a:endParaRPr lang="es-CO" sz="1100" dirty="0"/>
          </a:p>
          <a:p>
            <a:pPr lvl="0"/>
            <a:endParaRPr lang="es-ES" sz="1100" dirty="0"/>
          </a:p>
        </p:txBody>
      </p:sp>
    </p:spTree>
    <p:extLst>
      <p:ext uri="{BB962C8B-B14F-4D97-AF65-F5344CB8AC3E}">
        <p14:creationId xmlns:p14="http://schemas.microsoft.com/office/powerpoint/2010/main" val="384167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274638"/>
            <a:ext cx="5832648" cy="114300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 smtClean="0"/>
              <a:t>Actividades posteriores</a:t>
            </a: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5233256"/>
              </p:ext>
            </p:extLst>
          </p:nvPr>
        </p:nvGraphicFramePr>
        <p:xfrm>
          <a:off x="539552" y="117590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ocumento 2"/>
          <p:cNvSpPr/>
          <p:nvPr/>
        </p:nvSpPr>
        <p:spPr>
          <a:xfrm>
            <a:off x="439389" y="4509120"/>
            <a:ext cx="1584176" cy="936104"/>
          </a:xfrm>
          <a:prstGeom prst="flowChartDocumen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 smtClean="0">
                <a:solidFill>
                  <a:schemeClr val="accent1">
                    <a:lumMod val="75000"/>
                  </a:schemeClr>
                </a:solidFill>
              </a:rPr>
              <a:t>Agosto – septiembre 2017</a:t>
            </a:r>
            <a:endParaRPr lang="es-CO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Documento 4"/>
          <p:cNvSpPr/>
          <p:nvPr/>
        </p:nvSpPr>
        <p:spPr>
          <a:xfrm>
            <a:off x="2627784" y="4509120"/>
            <a:ext cx="1584176" cy="936104"/>
          </a:xfrm>
          <a:prstGeom prst="flowChartDocumen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 smtClean="0">
                <a:solidFill>
                  <a:schemeClr val="accent1">
                    <a:lumMod val="75000"/>
                  </a:schemeClr>
                </a:solidFill>
              </a:rPr>
              <a:t>Enero 2018</a:t>
            </a:r>
            <a:endParaRPr lang="es-CO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Documento 5"/>
          <p:cNvSpPr/>
          <p:nvPr/>
        </p:nvSpPr>
        <p:spPr>
          <a:xfrm>
            <a:off x="4860032" y="4521142"/>
            <a:ext cx="1584176" cy="936104"/>
          </a:xfrm>
          <a:prstGeom prst="flowChartDocumen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 smtClean="0">
                <a:solidFill>
                  <a:schemeClr val="accent1">
                    <a:lumMod val="75000"/>
                  </a:schemeClr>
                </a:solidFill>
              </a:rPr>
              <a:t>Febrero – Marzo 2018</a:t>
            </a:r>
            <a:endParaRPr lang="es-CO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Documento 6"/>
          <p:cNvSpPr/>
          <p:nvPr/>
        </p:nvSpPr>
        <p:spPr>
          <a:xfrm>
            <a:off x="7092280" y="4521142"/>
            <a:ext cx="1584176" cy="936104"/>
          </a:xfrm>
          <a:prstGeom prst="flowChartDocumen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 smtClean="0">
                <a:solidFill>
                  <a:schemeClr val="accent1">
                    <a:lumMod val="75000"/>
                  </a:schemeClr>
                </a:solidFill>
              </a:rPr>
              <a:t>Febrero – Marzo 2018</a:t>
            </a:r>
            <a:endParaRPr lang="es-CO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20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274638"/>
            <a:ext cx="5976664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 smtClean="0"/>
              <a:t>INSUMOS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91680" y="1628800"/>
            <a:ext cx="6984776" cy="45259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CO" sz="2000" b="1" dirty="0" smtClean="0"/>
              <a:t>1. Insumos Institucionales</a:t>
            </a:r>
            <a:endParaRPr lang="es-CO" sz="2000" dirty="0" smtClean="0"/>
          </a:p>
          <a:p>
            <a:pPr marL="914400" lvl="1" indent="-514350" algn="just">
              <a:buFont typeface="+mj-lt"/>
              <a:buAutoNum type="arabicPeriod"/>
            </a:pPr>
            <a:r>
              <a:rPr lang="es-CO" sz="1800" dirty="0" smtClean="0"/>
              <a:t>Estadísticas e indicadores UTP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es-CO" sz="1800" dirty="0" smtClean="0"/>
              <a:t>Fichas </a:t>
            </a:r>
            <a:r>
              <a:rPr lang="es-CO" sz="1800" dirty="0"/>
              <a:t>de proyectos PDI </a:t>
            </a:r>
            <a:r>
              <a:rPr lang="es-CO" sz="1800" dirty="0" smtClean="0"/>
              <a:t>2016 - 2017 (Información técnica y financiera).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es-CO" sz="1800" dirty="0" smtClean="0"/>
              <a:t>Acciones de gestión facultades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es-CO" sz="1800" dirty="0" smtClean="0"/>
              <a:t>Informe de seguimiento al Plan de Mejoramiento Institucional corte 2016.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es-CO" sz="1800" dirty="0" smtClean="0"/>
              <a:t>Articulación planes de desarrollo Vs. PDI 2009 - 2019</a:t>
            </a:r>
            <a:endParaRPr lang="es-CO" sz="1800" dirty="0"/>
          </a:p>
          <a:p>
            <a:pPr marL="514350" indent="-514350" algn="just">
              <a:buFont typeface="+mj-lt"/>
              <a:buAutoNum type="arabicPeriod"/>
            </a:pPr>
            <a:endParaRPr lang="es-CO" sz="2000" dirty="0" smtClean="0"/>
          </a:p>
          <a:p>
            <a:pPr marL="0" indent="0" algn="just">
              <a:buNone/>
            </a:pPr>
            <a:r>
              <a:rPr lang="es-CO" sz="2000" b="1" dirty="0" smtClean="0"/>
              <a:t>2. Insumos </a:t>
            </a:r>
            <a:r>
              <a:rPr lang="es-CO" sz="2000" b="1" dirty="0"/>
              <a:t>del contexto:</a:t>
            </a:r>
            <a:endParaRPr lang="es-CO" sz="2000" b="1" dirty="0" smtClean="0"/>
          </a:p>
          <a:p>
            <a:pPr marL="914400" lvl="1" indent="-514350" algn="just">
              <a:buFont typeface="+mj-lt"/>
              <a:buAutoNum type="arabicPeriod"/>
            </a:pPr>
            <a:r>
              <a:rPr lang="es-CO" sz="1800" dirty="0" smtClean="0"/>
              <a:t>Plan Nacional de Desarrollo 2015-2018.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es-CO" sz="1800" dirty="0" smtClean="0"/>
              <a:t>Planes de Desarrollo Pereira (2016 – 2019) – Risaralda (2016 – 2019) 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es-CO" sz="1800" dirty="0" smtClean="0"/>
              <a:t>Plan Regional de Competitividad.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es-CO" sz="1800" dirty="0" smtClean="0"/>
              <a:t>Índice departamental de competitividad - 2016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es-CO" sz="1800" dirty="0" smtClean="0"/>
              <a:t>Plan departamental de CTI. 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es-CO" sz="1800" dirty="0" smtClean="0"/>
              <a:t>Prospectiva Pereira 2032.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es-CO" sz="1800" dirty="0" smtClean="0"/>
              <a:t>Prospectiva Risaralda 2032.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es-CO" sz="1800" dirty="0"/>
              <a:t>Lineamientos de Acreditación Institucional </a:t>
            </a:r>
            <a:r>
              <a:rPr lang="es-CO" sz="1800" dirty="0" smtClean="0"/>
              <a:t>2015 - CNA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es-CO" sz="1800" dirty="0" smtClean="0"/>
              <a:t>Informe Índice de Ciudades Universitarias – ICU 2017</a:t>
            </a:r>
            <a:endParaRPr lang="es-CO" sz="1800" dirty="0"/>
          </a:p>
        </p:txBody>
      </p:sp>
    </p:spTree>
    <p:extLst>
      <p:ext uri="{BB962C8B-B14F-4D97-AF65-F5344CB8AC3E}">
        <p14:creationId xmlns:p14="http://schemas.microsoft.com/office/powerpoint/2010/main" val="351735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Conector recto 49"/>
          <p:cNvCxnSpPr/>
          <p:nvPr/>
        </p:nvCxnSpPr>
        <p:spPr>
          <a:xfrm>
            <a:off x="4453544" y="2979204"/>
            <a:ext cx="166254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>
            <a:off x="4447310" y="2535514"/>
            <a:ext cx="166254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V="1">
            <a:off x="3834245" y="2776885"/>
            <a:ext cx="633848" cy="739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ángulo redondeado 52"/>
          <p:cNvSpPr/>
          <p:nvPr/>
        </p:nvSpPr>
        <p:spPr>
          <a:xfrm>
            <a:off x="4584470" y="2366269"/>
            <a:ext cx="1837112" cy="28471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050" dirty="0">
                <a:latin typeface="Maiandra GD" panose="020E0502030308020204" pitchFamily="34" charset="0"/>
              </a:rPr>
              <a:t>Documento lineamientos financieros PDI</a:t>
            </a:r>
          </a:p>
        </p:txBody>
      </p:sp>
      <p:sp>
        <p:nvSpPr>
          <p:cNvPr id="54" name="Rectángulo redondeado 53"/>
          <p:cNvSpPr/>
          <p:nvPr/>
        </p:nvSpPr>
        <p:spPr>
          <a:xfrm>
            <a:off x="4584470" y="2847529"/>
            <a:ext cx="1837112" cy="28471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050" dirty="0">
                <a:latin typeface="Maiandra GD" panose="020E0502030308020204" pitchFamily="34" charset="0"/>
              </a:rPr>
              <a:t>Proyecciones presupuestales PDI 2018 - 2019</a:t>
            </a:r>
          </a:p>
        </p:txBody>
      </p:sp>
      <p:cxnSp>
        <p:nvCxnSpPr>
          <p:cNvPr id="55" name="Conector recto 54"/>
          <p:cNvCxnSpPr/>
          <p:nvPr/>
        </p:nvCxnSpPr>
        <p:spPr>
          <a:xfrm>
            <a:off x="4459779" y="2538757"/>
            <a:ext cx="0" cy="43641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>
            <a:off x="4453544" y="5599535"/>
            <a:ext cx="166254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4453544" y="5299239"/>
            <a:ext cx="166254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V="1">
            <a:off x="3834245" y="5472032"/>
            <a:ext cx="633848" cy="739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>
            <a:off x="1881793" y="5452031"/>
            <a:ext cx="48213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/>
        </p:nvCxnSpPr>
        <p:spPr>
          <a:xfrm>
            <a:off x="1889066" y="4301494"/>
            <a:ext cx="48213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1868286" y="2925042"/>
            <a:ext cx="48213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1882832" y="2408613"/>
            <a:ext cx="48213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1868286" y="1982585"/>
            <a:ext cx="48213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ángulo 3"/>
          <p:cNvSpPr/>
          <p:nvPr/>
        </p:nvSpPr>
        <p:spPr>
          <a:xfrm>
            <a:off x="791787" y="1081694"/>
            <a:ext cx="3117273" cy="5424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350" dirty="0"/>
              <a:t>Proceso de actualización proyectos PDI 2018 - 2019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2250672" y="1767493"/>
            <a:ext cx="2001289" cy="4301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O" sz="1050" dirty="0">
                <a:latin typeface="Maiandra GD" panose="020E0502030308020204" pitchFamily="34" charset="0"/>
              </a:rPr>
              <a:t>Presentación ruta de trabajo y cronograma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2250672" y="2291196"/>
            <a:ext cx="2001289" cy="26808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O" sz="1050" dirty="0">
                <a:latin typeface="Maiandra GD" panose="020E0502030308020204" pitchFamily="34" charset="0"/>
              </a:rPr>
              <a:t>Ficha de proyecto 2018 - 2019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2250671" y="2665269"/>
            <a:ext cx="2001289" cy="54656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O" sz="1050" dirty="0">
                <a:latin typeface="Maiandra GD" panose="020E0502030308020204" pitchFamily="34" charset="0"/>
              </a:rPr>
              <a:t>Lineamientos financieros para el presupuesto de los proyectos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2275610" y="5215158"/>
            <a:ext cx="2001289" cy="47374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O" sz="1050" dirty="0">
                <a:latin typeface="Maiandra GD" panose="020E0502030308020204" pitchFamily="34" charset="0"/>
              </a:rPr>
              <a:t>Documento final de ajustes a los proyectos al PDI 2018 - 2019</a:t>
            </a:r>
          </a:p>
        </p:txBody>
      </p:sp>
      <p:grpSp>
        <p:nvGrpSpPr>
          <p:cNvPr id="27" name="Grupo 26"/>
          <p:cNvGrpSpPr/>
          <p:nvPr/>
        </p:nvGrpSpPr>
        <p:grpSpPr>
          <a:xfrm>
            <a:off x="2275610" y="3167287"/>
            <a:ext cx="6658494" cy="2622345"/>
            <a:chOff x="3034146" y="2307826"/>
            <a:chExt cx="8877992" cy="3496460"/>
          </a:xfrm>
        </p:grpSpPr>
        <p:cxnSp>
          <p:nvCxnSpPr>
            <p:cNvPr id="24" name="Conector recto 23"/>
            <p:cNvCxnSpPr/>
            <p:nvPr/>
          </p:nvCxnSpPr>
          <p:spPr>
            <a:xfrm>
              <a:off x="5938059" y="4639313"/>
              <a:ext cx="221672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24"/>
            <p:cNvCxnSpPr/>
            <p:nvPr/>
          </p:nvCxnSpPr>
          <p:spPr>
            <a:xfrm flipV="1">
              <a:off x="5212080" y="3795977"/>
              <a:ext cx="734292" cy="2274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/>
            <p:cNvCxnSpPr/>
            <p:nvPr/>
          </p:nvCxnSpPr>
          <p:spPr>
            <a:xfrm>
              <a:off x="5946372" y="3000322"/>
              <a:ext cx="221672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ángulo redondeado 7"/>
            <p:cNvSpPr/>
            <p:nvPr/>
          </p:nvSpPr>
          <p:spPr>
            <a:xfrm>
              <a:off x="3034146" y="3628910"/>
              <a:ext cx="2668385" cy="37961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s-CO" sz="1050" dirty="0">
                  <a:latin typeface="Maiandra GD" panose="020E0502030308020204" pitchFamily="34" charset="0"/>
                </a:rPr>
                <a:t>Insumos de trabajo</a:t>
              </a:r>
            </a:p>
          </p:txBody>
        </p:sp>
        <p:sp>
          <p:nvSpPr>
            <p:cNvPr id="10" name="Rectángulo redondeado 9"/>
            <p:cNvSpPr/>
            <p:nvPr/>
          </p:nvSpPr>
          <p:spPr>
            <a:xfrm>
              <a:off x="6112627" y="2810515"/>
              <a:ext cx="1443644" cy="379615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1050" dirty="0">
                  <a:latin typeface="Maiandra GD" panose="020E0502030308020204" pitchFamily="34" charset="0"/>
                </a:rPr>
                <a:t>Institucionales</a:t>
              </a:r>
            </a:p>
          </p:txBody>
        </p:sp>
        <p:sp>
          <p:nvSpPr>
            <p:cNvPr id="11" name="Rectángulo redondeado 10"/>
            <p:cNvSpPr/>
            <p:nvPr/>
          </p:nvSpPr>
          <p:spPr>
            <a:xfrm>
              <a:off x="6112627" y="4447309"/>
              <a:ext cx="1443644" cy="379615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1050" dirty="0">
                  <a:latin typeface="Maiandra GD" panose="020E0502030308020204" pitchFamily="34" charset="0"/>
                </a:rPr>
                <a:t>Del contexto</a:t>
              </a:r>
            </a:p>
          </p:txBody>
        </p:sp>
        <p:sp>
          <p:nvSpPr>
            <p:cNvPr id="12" name="Rectángulo 11"/>
            <p:cNvSpPr/>
            <p:nvPr/>
          </p:nvSpPr>
          <p:spPr>
            <a:xfrm>
              <a:off x="7863842" y="2307826"/>
              <a:ext cx="4048296" cy="1254788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marL="685800" lvl="1" indent="-385763" algn="just">
                <a:buFont typeface="+mj-lt"/>
                <a:buAutoNum type="arabicPeriod"/>
              </a:pPr>
              <a:r>
                <a:rPr lang="es-CO" sz="788" dirty="0"/>
                <a:t>Estadísticas e indicadores UTP</a:t>
              </a:r>
            </a:p>
            <a:p>
              <a:pPr marL="685800" lvl="1" indent="-385763" algn="just">
                <a:buFont typeface="+mj-lt"/>
                <a:buAutoNum type="arabicPeriod"/>
              </a:pPr>
              <a:r>
                <a:rPr lang="es-CO" sz="788" dirty="0"/>
                <a:t>Fichas de proyectos PDI 2016 - 2017 (Información técnica y financiera).</a:t>
              </a:r>
            </a:p>
            <a:p>
              <a:pPr marL="685800" lvl="1" indent="-385763" algn="just">
                <a:buFont typeface="+mj-lt"/>
                <a:buAutoNum type="arabicPeriod"/>
              </a:pPr>
              <a:r>
                <a:rPr lang="es-CO" sz="788" dirty="0"/>
                <a:t>Acciones de gestión facultades</a:t>
              </a:r>
            </a:p>
            <a:p>
              <a:pPr marL="685800" lvl="1" indent="-385763" algn="just">
                <a:buFont typeface="+mj-lt"/>
                <a:buAutoNum type="arabicPeriod"/>
              </a:pPr>
              <a:r>
                <a:rPr lang="es-CO" sz="788" dirty="0"/>
                <a:t>Informe de seguimiento al Plan de Mejoramiento Institucional corte 2016.</a:t>
              </a:r>
            </a:p>
            <a:p>
              <a:pPr marL="685800" lvl="1" indent="-385763" algn="just">
                <a:buFont typeface="+mj-lt"/>
                <a:buAutoNum type="arabicPeriod"/>
              </a:pPr>
              <a:r>
                <a:rPr lang="es-CO" sz="788" dirty="0"/>
                <a:t>Articulación planes de desarrollo Vs. PDI 2009 - 2019</a:t>
              </a:r>
            </a:p>
          </p:txBody>
        </p:sp>
        <p:sp>
          <p:nvSpPr>
            <p:cNvPr id="13" name="Rectángulo 12"/>
            <p:cNvSpPr/>
            <p:nvPr/>
          </p:nvSpPr>
          <p:spPr>
            <a:xfrm>
              <a:off x="7863842" y="3902825"/>
              <a:ext cx="4048296" cy="1901461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marL="685800" lvl="1" indent="-385763" algn="just">
                <a:buFont typeface="+mj-lt"/>
                <a:buAutoNum type="arabicPeriod"/>
              </a:pPr>
              <a:r>
                <a:rPr lang="es-CO" sz="788" dirty="0"/>
                <a:t>Plan Nacional de Desarrollo 2015-2018.</a:t>
              </a:r>
            </a:p>
            <a:p>
              <a:pPr marL="685800" lvl="1" indent="-385763" algn="just">
                <a:buFont typeface="+mj-lt"/>
                <a:buAutoNum type="arabicPeriod"/>
              </a:pPr>
              <a:r>
                <a:rPr lang="es-CO" sz="788" dirty="0"/>
                <a:t>Planes de Desarrollo Pereira (2016 – 2019) – Risaralda (2016 – 2019) </a:t>
              </a:r>
            </a:p>
            <a:p>
              <a:pPr marL="685800" lvl="1" indent="-385763" algn="just">
                <a:buFont typeface="+mj-lt"/>
                <a:buAutoNum type="arabicPeriod"/>
              </a:pPr>
              <a:r>
                <a:rPr lang="es-CO" sz="788" dirty="0"/>
                <a:t>Plan Regional de Competitividad.</a:t>
              </a:r>
            </a:p>
            <a:p>
              <a:pPr marL="685800" lvl="1" indent="-385763" algn="just">
                <a:buFont typeface="+mj-lt"/>
                <a:buAutoNum type="arabicPeriod"/>
              </a:pPr>
              <a:r>
                <a:rPr lang="es-CO" sz="788" dirty="0"/>
                <a:t>Índice departamental de competitividad - 2016</a:t>
              </a:r>
            </a:p>
            <a:p>
              <a:pPr marL="685800" lvl="1" indent="-385763" algn="just">
                <a:buFont typeface="+mj-lt"/>
                <a:buAutoNum type="arabicPeriod"/>
              </a:pPr>
              <a:r>
                <a:rPr lang="es-CO" sz="788" dirty="0"/>
                <a:t>Plan departamental de CTI. </a:t>
              </a:r>
            </a:p>
            <a:p>
              <a:pPr marL="685800" lvl="1" indent="-385763" algn="just">
                <a:buFont typeface="+mj-lt"/>
                <a:buAutoNum type="arabicPeriod"/>
              </a:pPr>
              <a:r>
                <a:rPr lang="es-CO" sz="788" dirty="0"/>
                <a:t>Prospectiva Pereira 2032.</a:t>
              </a:r>
            </a:p>
            <a:p>
              <a:pPr marL="685800" lvl="1" indent="-385763" algn="just">
                <a:buFont typeface="+mj-lt"/>
                <a:buAutoNum type="arabicPeriod"/>
              </a:pPr>
              <a:r>
                <a:rPr lang="es-CO" sz="788" dirty="0"/>
                <a:t>Prospectiva Risaralda 2032.</a:t>
              </a:r>
            </a:p>
            <a:p>
              <a:pPr marL="685800" lvl="1" indent="-385763" algn="just">
                <a:buFont typeface="+mj-lt"/>
                <a:buAutoNum type="arabicPeriod"/>
              </a:pPr>
              <a:r>
                <a:rPr lang="es-CO" sz="788" dirty="0"/>
                <a:t>Lineamientos de Acreditación Institucional 2015 - CNA</a:t>
              </a:r>
            </a:p>
            <a:p>
              <a:pPr marL="685800" lvl="1" indent="-385763" algn="just">
                <a:buFont typeface="+mj-lt"/>
                <a:buAutoNum type="arabicPeriod"/>
              </a:pPr>
              <a:r>
                <a:rPr lang="es-CO" sz="788" dirty="0"/>
                <a:t>Informe Índice de Ciudades Universitarias – ICU 2017</a:t>
              </a:r>
            </a:p>
          </p:txBody>
        </p:sp>
        <p:cxnSp>
          <p:nvCxnSpPr>
            <p:cNvPr id="15" name="Conector recto de flecha 14"/>
            <p:cNvCxnSpPr>
              <a:stCxn id="10" idx="3"/>
              <a:endCxn id="12" idx="1"/>
            </p:cNvCxnSpPr>
            <p:nvPr/>
          </p:nvCxnSpPr>
          <p:spPr>
            <a:xfrm flipV="1">
              <a:off x="7556271" y="2919532"/>
              <a:ext cx="307571" cy="80791"/>
            </a:xfrm>
            <a:prstGeom prst="straightConnector1">
              <a:avLst/>
            </a:prstGeom>
            <a:ln w="28575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de flecha 15"/>
            <p:cNvCxnSpPr/>
            <p:nvPr/>
          </p:nvCxnSpPr>
          <p:spPr>
            <a:xfrm>
              <a:off x="7556271" y="4637115"/>
              <a:ext cx="307571" cy="1"/>
            </a:xfrm>
            <a:prstGeom prst="straightConnector1">
              <a:avLst/>
            </a:prstGeom>
            <a:ln w="28575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/>
            <p:cNvCxnSpPr/>
            <p:nvPr/>
          </p:nvCxnSpPr>
          <p:spPr>
            <a:xfrm>
              <a:off x="5946372" y="3000322"/>
              <a:ext cx="0" cy="1636793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Conector recto 27"/>
          <p:cNvCxnSpPr/>
          <p:nvPr/>
        </p:nvCxnSpPr>
        <p:spPr>
          <a:xfrm>
            <a:off x="1868287" y="1624099"/>
            <a:ext cx="20780" cy="3827933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ángulo redondeado 35"/>
          <p:cNvSpPr/>
          <p:nvPr/>
        </p:nvSpPr>
        <p:spPr>
          <a:xfrm>
            <a:off x="4584470" y="5129994"/>
            <a:ext cx="1082733" cy="28471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050" dirty="0">
                <a:latin typeface="Maiandra GD" panose="020E0502030308020204" pitchFamily="34" charset="0"/>
              </a:rPr>
              <a:t>Documento final</a:t>
            </a:r>
          </a:p>
        </p:txBody>
      </p:sp>
      <p:sp>
        <p:nvSpPr>
          <p:cNvPr id="37" name="Rectángulo redondeado 36"/>
          <p:cNvSpPr/>
          <p:nvPr/>
        </p:nvSpPr>
        <p:spPr>
          <a:xfrm>
            <a:off x="4584470" y="5461624"/>
            <a:ext cx="1082733" cy="28471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050" dirty="0">
                <a:latin typeface="Maiandra GD" panose="020E0502030308020204" pitchFamily="34" charset="0"/>
              </a:rPr>
              <a:t>Presentación final</a:t>
            </a:r>
          </a:p>
        </p:txBody>
      </p:sp>
      <p:cxnSp>
        <p:nvCxnSpPr>
          <p:cNvPr id="41" name="Conector recto 40"/>
          <p:cNvCxnSpPr/>
          <p:nvPr/>
        </p:nvCxnSpPr>
        <p:spPr>
          <a:xfrm>
            <a:off x="4459779" y="5302483"/>
            <a:ext cx="0" cy="548639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/>
          <p:cNvCxnSpPr/>
          <p:nvPr/>
        </p:nvCxnSpPr>
        <p:spPr>
          <a:xfrm>
            <a:off x="4449389" y="5844760"/>
            <a:ext cx="166254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ángulo redondeado 42"/>
          <p:cNvSpPr/>
          <p:nvPr/>
        </p:nvSpPr>
        <p:spPr>
          <a:xfrm>
            <a:off x="4586548" y="5774549"/>
            <a:ext cx="1082733" cy="19831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050" dirty="0">
                <a:latin typeface="Maiandra GD" panose="020E0502030308020204" pitchFamily="34" charset="0"/>
              </a:rPr>
              <a:t>Acuerdo CSU</a:t>
            </a:r>
          </a:p>
        </p:txBody>
      </p:sp>
    </p:spTree>
    <p:extLst>
      <p:ext uri="{BB962C8B-B14F-4D97-AF65-F5344CB8AC3E}">
        <p14:creationId xmlns:p14="http://schemas.microsoft.com/office/powerpoint/2010/main" val="2972725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5536" y="3212975"/>
            <a:ext cx="8229600" cy="86409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4400" dirty="0" smtClean="0"/>
              <a:t>GRACIAS</a:t>
            </a:r>
            <a:endParaRPr lang="es-CO" sz="4400" dirty="0"/>
          </a:p>
        </p:txBody>
      </p:sp>
    </p:spTree>
    <p:extLst>
      <p:ext uri="{BB962C8B-B14F-4D97-AF65-F5344CB8AC3E}">
        <p14:creationId xmlns:p14="http://schemas.microsoft.com/office/powerpoint/2010/main" val="120029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7559</TotalTime>
  <Words>685</Words>
  <Application>Microsoft Office PowerPoint</Application>
  <PresentationFormat>Presentación en pantalla (4:3)</PresentationFormat>
  <Paragraphs>94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MS PGothic</vt:lpstr>
      <vt:lpstr>Arial</vt:lpstr>
      <vt:lpstr>Calibri</vt:lpstr>
      <vt:lpstr>Maiandra GD</vt:lpstr>
      <vt:lpstr>Tema de Office</vt:lpstr>
      <vt:lpstr>RUTA DE ACTUALIZACIÓN PROYECTOS PDI 2018 - 2019</vt:lpstr>
      <vt:lpstr>Agenda</vt:lpstr>
      <vt:lpstr>INTRODUCCIÓN</vt:lpstr>
      <vt:lpstr>OBJETIVO</vt:lpstr>
      <vt:lpstr>RUTA METODOLÓGICA ACTUALIZACIÓN DE PROYECTOS</vt:lpstr>
      <vt:lpstr>Actividades posteriores</vt:lpstr>
      <vt:lpstr>INSUMOS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UTP</dc:creator>
  <cp:lastModifiedBy>Usuario UTP</cp:lastModifiedBy>
  <cp:revision>102</cp:revision>
  <cp:lastPrinted>2017-03-21T16:17:01Z</cp:lastPrinted>
  <dcterms:created xsi:type="dcterms:W3CDTF">2014-07-07T18:50:05Z</dcterms:created>
  <dcterms:modified xsi:type="dcterms:W3CDTF">2017-08-14T14:52:52Z</dcterms:modified>
</cp:coreProperties>
</file>