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5" r:id="rId2"/>
    <p:sldId id="256" r:id="rId3"/>
    <p:sldId id="303" r:id="rId4"/>
    <p:sldId id="332" r:id="rId5"/>
    <p:sldId id="308" r:id="rId6"/>
    <p:sldId id="326" r:id="rId7"/>
    <p:sldId id="329" r:id="rId8"/>
    <p:sldId id="331" r:id="rId9"/>
    <p:sldId id="330" r:id="rId10"/>
    <p:sldId id="328" r:id="rId11"/>
    <p:sldId id="318" r:id="rId12"/>
    <p:sldId id="319" r:id="rId13"/>
    <p:sldId id="306" r:id="rId14"/>
    <p:sldId id="307" r:id="rId15"/>
    <p:sldId id="321" r:id="rId16"/>
    <p:sldId id="312" r:id="rId17"/>
    <p:sldId id="311" r:id="rId18"/>
    <p:sldId id="325" r:id="rId19"/>
    <p:sldId id="294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7BFB9-6035-48C3-89D3-EA9F5FBE2CBE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B85C-547B-4CAB-96FD-489ACCFF1B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9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01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99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3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146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4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793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8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458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161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81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9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69B1-CCFE-46D0-A5A1-A401C8DD18D6}" type="datetimeFigureOut">
              <a:rPr lang="es-CO" smtClean="0"/>
              <a:t>11/07/2017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A765-6FA7-479A-A931-D8F63C443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23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mailto:utp.ilex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8"/>
            <a:ext cx="9144000" cy="68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9750" y="1155787"/>
            <a:ext cx="7497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/>
              <a:t>Pruebas Internacionales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2" y="1963528"/>
            <a:ext cx="3502894" cy="19711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1880" r="1707" b="3617"/>
          <a:stretch/>
        </p:blipFill>
        <p:spPr>
          <a:xfrm>
            <a:off x="5496025" y="2299642"/>
            <a:ext cx="1819176" cy="1194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46" y="1021048"/>
            <a:ext cx="846579" cy="9424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90" y="4082604"/>
            <a:ext cx="2818147" cy="18066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08" y="4316658"/>
            <a:ext cx="2627617" cy="13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8133" y="1098169"/>
            <a:ext cx="7497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¿Cuál es el objetivo de la P</a:t>
            </a:r>
            <a:r>
              <a:rPr lang="es-CO" sz="3600" b="1" dirty="0" smtClean="0"/>
              <a:t>rueba de Clasificación?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8133" y="2576036"/>
            <a:ext cx="7497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El objetivo de esta prueba es realizar un diagnóstico de las competencias en lengua Inglesa de </a:t>
            </a:r>
            <a:r>
              <a:rPr lang="es-CO" sz="2800" dirty="0" smtClean="0"/>
              <a:t>los nuevos estudiantes.</a:t>
            </a:r>
            <a:endParaRPr lang="es-CO" sz="28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590550" y="4714875"/>
            <a:ext cx="7486650" cy="2952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438150" y="4567237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1</a:t>
            </a:r>
            <a:endParaRPr lang="es-CO" sz="3200" b="1" dirty="0"/>
          </a:p>
        </p:txBody>
      </p:sp>
      <p:sp>
        <p:nvSpPr>
          <p:cNvPr id="12" name="Elipse 11"/>
          <p:cNvSpPr/>
          <p:nvPr/>
        </p:nvSpPr>
        <p:spPr>
          <a:xfrm>
            <a:off x="7709559" y="4592512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8</a:t>
            </a:r>
            <a:endParaRPr lang="es-CO" sz="3200" b="1" dirty="0"/>
          </a:p>
        </p:txBody>
      </p:sp>
      <p:sp>
        <p:nvSpPr>
          <p:cNvPr id="13" name="Elipse 12"/>
          <p:cNvSpPr/>
          <p:nvPr/>
        </p:nvSpPr>
        <p:spPr>
          <a:xfrm>
            <a:off x="1476923" y="4567237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2</a:t>
            </a:r>
            <a:endParaRPr lang="es-CO" sz="3200" b="1" dirty="0"/>
          </a:p>
        </p:txBody>
      </p:sp>
      <p:sp>
        <p:nvSpPr>
          <p:cNvPr id="14" name="Elipse 13"/>
          <p:cNvSpPr/>
          <p:nvPr/>
        </p:nvSpPr>
        <p:spPr>
          <a:xfrm>
            <a:off x="6670788" y="4592512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7</a:t>
            </a:r>
            <a:endParaRPr lang="es-CO" sz="3200" b="1" dirty="0"/>
          </a:p>
        </p:txBody>
      </p:sp>
      <p:sp>
        <p:nvSpPr>
          <p:cNvPr id="15" name="Elipse 14"/>
          <p:cNvSpPr/>
          <p:nvPr/>
        </p:nvSpPr>
        <p:spPr>
          <a:xfrm>
            <a:off x="2515696" y="4567237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3</a:t>
            </a:r>
            <a:endParaRPr lang="es-CO" sz="3200" b="1" dirty="0"/>
          </a:p>
        </p:txBody>
      </p:sp>
      <p:sp>
        <p:nvSpPr>
          <p:cNvPr id="16" name="Elipse 15"/>
          <p:cNvSpPr/>
          <p:nvPr/>
        </p:nvSpPr>
        <p:spPr>
          <a:xfrm>
            <a:off x="5632015" y="4592512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6</a:t>
            </a:r>
            <a:endParaRPr lang="es-CO" sz="3200" b="1" dirty="0"/>
          </a:p>
        </p:txBody>
      </p:sp>
      <p:sp>
        <p:nvSpPr>
          <p:cNvPr id="19" name="Elipse 18"/>
          <p:cNvSpPr/>
          <p:nvPr/>
        </p:nvSpPr>
        <p:spPr>
          <a:xfrm>
            <a:off x="3554469" y="4592512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4</a:t>
            </a:r>
            <a:endParaRPr lang="es-CO" sz="3200" b="1" dirty="0"/>
          </a:p>
        </p:txBody>
      </p:sp>
      <p:sp>
        <p:nvSpPr>
          <p:cNvPr id="20" name="Elipse 19"/>
          <p:cNvSpPr/>
          <p:nvPr/>
        </p:nvSpPr>
        <p:spPr>
          <a:xfrm>
            <a:off x="4593242" y="4592512"/>
            <a:ext cx="540000" cy="5400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5</a:t>
            </a:r>
            <a:endParaRPr lang="es-CO" sz="3200" b="1" dirty="0"/>
          </a:p>
        </p:txBody>
      </p:sp>
      <p:sp>
        <p:nvSpPr>
          <p:cNvPr id="21" name="Rectángulo 20"/>
          <p:cNvSpPr/>
          <p:nvPr/>
        </p:nvSpPr>
        <p:spPr>
          <a:xfrm>
            <a:off x="120500" y="5384775"/>
            <a:ext cx="7947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CO" sz="3200" b="1" dirty="0" smtClean="0"/>
              <a:t>El resultado clasifica en un curso de Inglés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4910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746829" y="160122"/>
            <a:ext cx="6214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¿Cuando puedo Matricular Cursos?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25787" y="2568074"/>
            <a:ext cx="7281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estudiante clasifica en Curso 1 o 2.</a:t>
            </a:r>
          </a:p>
        </p:txBody>
      </p:sp>
      <p:sp>
        <p:nvSpPr>
          <p:cNvPr id="9" name="Flecha doblada 8"/>
          <p:cNvSpPr/>
          <p:nvPr/>
        </p:nvSpPr>
        <p:spPr>
          <a:xfrm rot="10800000" flipH="1">
            <a:off x="678187" y="3419549"/>
            <a:ext cx="1251284" cy="105877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73612" y="3492633"/>
            <a:ext cx="6161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 </a:t>
            </a: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Articulación </a:t>
            </a:r>
            <a:r>
              <a:rPr lang="es-CO" sz="32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Créditos </a:t>
            </a: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Reducidos</a:t>
            </a:r>
            <a:endParaRPr lang="es-CO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créditos académicos.</a:t>
            </a:r>
            <a:endParaRPr lang="es-CO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62951" y="1162217"/>
            <a:ext cx="5046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</a:rPr>
              <a:t>Cursos de Inglés ILEX</a:t>
            </a:r>
            <a:endParaRPr lang="es-CO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0257" y="2175931"/>
            <a:ext cx="84460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horas de clase</a:t>
            </a:r>
            <a:r>
              <a:rPr lang="es-CO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/>
              <a:t>N</a:t>
            </a:r>
            <a:r>
              <a:rPr lang="es-CO" sz="3600" dirty="0" smtClean="0"/>
              <a:t>ota </a:t>
            </a:r>
            <a:r>
              <a:rPr lang="es-CO" sz="3600" dirty="0"/>
              <a:t>aprobatoria del curso es </a:t>
            </a:r>
            <a:r>
              <a:rPr lang="es-CO" sz="3600" b="1" dirty="0" smtClean="0"/>
              <a:t>3.5 (70%)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 smtClean="0"/>
              <a:t>Si el estudiante obtiene una nota final entre </a:t>
            </a:r>
            <a:r>
              <a:rPr lang="es-CO" sz="3200" b="1" dirty="0" smtClean="0"/>
              <a:t>3.0 </a:t>
            </a:r>
            <a:r>
              <a:rPr lang="es-CO" sz="3200" b="1" dirty="0"/>
              <a:t>y </a:t>
            </a:r>
            <a:r>
              <a:rPr lang="es-CO" sz="3200" b="1" dirty="0" smtClean="0"/>
              <a:t>3.4 </a:t>
            </a:r>
            <a:r>
              <a:rPr lang="es-CO" sz="3200" dirty="0" smtClean="0"/>
              <a:t>puede presentar el Examen Remedial, el cual tiene una nota aprobatoria de </a:t>
            </a:r>
            <a:r>
              <a:rPr lang="es-CO" sz="3200" b="1" dirty="0" smtClean="0"/>
              <a:t>3.0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200" dirty="0" smtClean="0"/>
          </a:p>
        </p:txBody>
      </p:sp>
    </p:spTree>
    <p:extLst>
      <p:ext uri="{BB962C8B-B14F-4D97-AF65-F5344CB8AC3E}">
        <p14:creationId xmlns:p14="http://schemas.microsoft.com/office/powerpoint/2010/main" val="36169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77358" y="145669"/>
            <a:ext cx="7497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¿Qué son los Cursos de Inglés ILEX?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4849" y="1529889"/>
            <a:ext cx="74866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Regulares (4 horas a la semana) </a:t>
            </a:r>
          </a:p>
          <a:p>
            <a:pPr lvl="2"/>
            <a:r>
              <a:rPr lang="es-CO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por Semestre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Intensivos (8 horas a la </a:t>
            </a: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semana) </a:t>
            </a:r>
            <a:endParaRPr lang="es-CO" sz="32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</a:t>
            </a:r>
          </a:p>
          <a:p>
            <a:pPr lvl="2"/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(Solo para cursos 1, 2 y 3)</a:t>
            </a:r>
            <a:endParaRPr lang="es-CO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Intersemestrales (En vacaciones!!)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7798" y="5000936"/>
            <a:ext cx="7640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 variedad de </a:t>
            </a:r>
            <a:r>
              <a:rPr lang="es-CO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Horarios (Mañana, tarde, noche, sábados, medio día)</a:t>
            </a:r>
          </a:p>
        </p:txBody>
      </p:sp>
    </p:spTree>
    <p:extLst>
      <p:ext uri="{BB962C8B-B14F-4D97-AF65-F5344CB8AC3E}">
        <p14:creationId xmlns:p14="http://schemas.microsoft.com/office/powerpoint/2010/main" val="27239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03000" y="145669"/>
            <a:ext cx="644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Préstamo de libro de Inglés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600">
            <a:off x="1516631" y="1443788"/>
            <a:ext cx="2985496" cy="3760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125">
            <a:off x="2803472" y="1255761"/>
            <a:ext cx="3219879" cy="4057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4" y="1429974"/>
            <a:ext cx="3124200" cy="3936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965495" y="5588942"/>
            <a:ext cx="6828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curso de Inglés incluye préstamo de libro SIN COSTO</a:t>
            </a:r>
            <a:endParaRPr lang="es-CO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81626" y="147140"/>
            <a:ext cx="495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</a:rPr>
              <a:t>Costo del Curso de Inglés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11" name="CuadroTexto 5"/>
          <p:cNvSpPr txBox="1">
            <a:spLocks noChangeArrowheads="1"/>
          </p:cNvSpPr>
          <p:nvPr/>
        </p:nvSpPr>
        <p:spPr bwMode="auto">
          <a:xfrm>
            <a:off x="516111" y="1126013"/>
            <a:ext cx="7899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CO" altLang="es-CO" sz="2800" b="1" dirty="0" smtClean="0"/>
              <a:t>Según el acuerdo 13 de 2015 (Consejo Superior)</a:t>
            </a:r>
          </a:p>
        </p:txBody>
      </p:sp>
      <p:sp>
        <p:nvSpPr>
          <p:cNvPr id="13" name="CuadroTexto 5"/>
          <p:cNvSpPr txBox="1">
            <a:spLocks noChangeArrowheads="1"/>
          </p:cNvSpPr>
          <p:nvPr/>
        </p:nvSpPr>
        <p:spPr bwMode="auto">
          <a:xfrm>
            <a:off x="692324" y="1871717"/>
            <a:ext cx="59656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s-CO" altLang="es-CO" sz="3200" b="1" dirty="0" smtClean="0">
                <a:solidFill>
                  <a:schemeClr val="accent6">
                    <a:lumMod val="75000"/>
                  </a:schemeClr>
                </a:solidFill>
              </a:rPr>
              <a:t>Los cursos de inglés ofrecidos por el ILEX serán gratuitos.</a:t>
            </a:r>
          </a:p>
        </p:txBody>
      </p:sp>
      <p:sp>
        <p:nvSpPr>
          <p:cNvPr id="16" name="CuadroTexto 5"/>
          <p:cNvSpPr txBox="1">
            <a:spLocks noChangeArrowheads="1"/>
          </p:cNvSpPr>
          <p:nvPr/>
        </p:nvSpPr>
        <p:spPr bwMode="auto">
          <a:xfrm>
            <a:off x="692324" y="3028840"/>
            <a:ext cx="75468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s-CO" altLang="es-CO" sz="3200" b="1" dirty="0" smtClean="0">
                <a:solidFill>
                  <a:srgbClr val="C1625B"/>
                </a:solidFill>
              </a:rPr>
              <a:t>Los cursos de inglés reprobados (o no asistidos) por el estudiante deberán ser pagados. </a:t>
            </a:r>
            <a:r>
              <a:rPr lang="es-CO" altLang="es-CO" sz="3200" b="1" dirty="0" smtClean="0"/>
              <a:t>$</a:t>
            </a:r>
            <a:r>
              <a:rPr lang="es-CO" altLang="es-CO" sz="3200" b="1" dirty="0" smtClean="0"/>
              <a:t>110.700 </a:t>
            </a:r>
            <a:r>
              <a:rPr lang="es-CO" altLang="es-CO" sz="3200" b="1" dirty="0" smtClean="0"/>
              <a:t>(</a:t>
            </a:r>
            <a:r>
              <a:rPr lang="es-CO" altLang="es-CO" sz="3200" b="1" dirty="0" smtClean="0"/>
              <a:t>2017)</a:t>
            </a:r>
            <a:endParaRPr lang="es-CO" altLang="es-CO" sz="3200" b="1" dirty="0" smtClean="0"/>
          </a:p>
          <a:p>
            <a:pPr algn="just" eaLnBrk="1" hangingPunct="1"/>
            <a:endParaRPr lang="es-CO" altLang="es-CO" sz="3200" b="1" dirty="0"/>
          </a:p>
        </p:txBody>
      </p:sp>
      <p:sp>
        <p:nvSpPr>
          <p:cNvPr id="9" name="CuadroTexto 5"/>
          <p:cNvSpPr txBox="1">
            <a:spLocks noChangeArrowheads="1"/>
          </p:cNvSpPr>
          <p:nvPr/>
        </p:nvSpPr>
        <p:spPr bwMode="auto">
          <a:xfrm>
            <a:off x="692324" y="4798555"/>
            <a:ext cx="75468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s-CO" altLang="es-CO" sz="3200" b="1" dirty="0" smtClean="0">
                <a:solidFill>
                  <a:srgbClr val="7030A0"/>
                </a:solidFill>
              </a:rPr>
              <a:t>Los Cursos no pueden ser cancelados.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altLang="es-CO" sz="3200" b="1" dirty="0" smtClean="0">
                <a:solidFill>
                  <a:srgbClr val="7030A0"/>
                </a:solidFill>
              </a:rPr>
              <a:t>Incapacidad Médica mayor a 10 días.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altLang="es-CO" sz="3200" b="1" dirty="0" smtClean="0">
                <a:solidFill>
                  <a:srgbClr val="7030A0"/>
                </a:solidFill>
              </a:rPr>
              <a:t>Cancelación de semestre. </a:t>
            </a:r>
          </a:p>
        </p:txBody>
      </p:sp>
    </p:spTree>
    <p:extLst>
      <p:ext uri="{BB962C8B-B14F-4D97-AF65-F5344CB8AC3E}">
        <p14:creationId xmlns:p14="http://schemas.microsoft.com/office/powerpoint/2010/main" val="16682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79423" y="1159656"/>
            <a:ext cx="4050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400" b="1" dirty="0">
                <a:solidFill>
                  <a:schemeClr val="accent5">
                    <a:lumMod val="75000"/>
                  </a:schemeClr>
                </a:solidFill>
              </a:rPr>
              <a:t>Página </a:t>
            </a:r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</a:rPr>
              <a:t>Web </a:t>
            </a:r>
            <a:r>
              <a:rPr lang="es-CO" sz="4400" b="1" dirty="0">
                <a:solidFill>
                  <a:schemeClr val="accent5">
                    <a:lumMod val="75000"/>
                  </a:schemeClr>
                </a:solidFill>
              </a:rPr>
              <a:t>ILEX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53976" y="2068618"/>
            <a:ext cx="5788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http://www.utp.edu.co/ilex/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05371" y="3081379"/>
            <a:ext cx="54399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smtClean="0"/>
              <a:t>Preguntas Frecuentes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smtClean="0"/>
              <a:t>Recursos de Aprendizaje</a:t>
            </a:r>
            <a:endParaRPr lang="es-CO" sz="36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5540188"/>
            <a:ext cx="681491" cy="6814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54" y="5620363"/>
            <a:ext cx="1535437" cy="5211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8" y="4928039"/>
            <a:ext cx="2014538" cy="3850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91" y="4916840"/>
            <a:ext cx="390132" cy="54990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04" y="4928039"/>
            <a:ext cx="1190746" cy="54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4916839"/>
            <a:ext cx="895350" cy="5580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04" y="5620363"/>
            <a:ext cx="1276471" cy="4166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5660900"/>
            <a:ext cx="1577593" cy="3355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4" y="3003413"/>
            <a:ext cx="591886" cy="59018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25" y="3642560"/>
            <a:ext cx="591886" cy="5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64" y="1369194"/>
            <a:ext cx="665537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3424896" y="78291"/>
            <a:ext cx="4082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ILEX TEAM</a:t>
            </a:r>
          </a:p>
        </p:txBody>
      </p:sp>
    </p:spTree>
    <p:extLst>
      <p:ext uri="{BB962C8B-B14F-4D97-AF65-F5344CB8AC3E}">
        <p14:creationId xmlns:p14="http://schemas.microsoft.com/office/powerpoint/2010/main" val="37927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3043" y="4481260"/>
            <a:ext cx="6672668" cy="1247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6600" b="1" dirty="0" err="1" smtClean="0">
                <a:latin typeface="+mn-lt"/>
              </a:rPr>
              <a:t>Thank</a:t>
            </a:r>
            <a:r>
              <a:rPr lang="es-CO" sz="6600" b="1" dirty="0" smtClean="0">
                <a:latin typeface="+mn-lt"/>
              </a:rPr>
              <a:t> </a:t>
            </a:r>
            <a:r>
              <a:rPr lang="es-CO" sz="6600" b="1" dirty="0" err="1" smtClean="0">
                <a:latin typeface="+mn-lt"/>
              </a:rPr>
              <a:t>you</a:t>
            </a:r>
            <a:r>
              <a:rPr lang="es-CO" sz="6600" b="1" dirty="0" smtClean="0">
                <a:latin typeface="+mn-lt"/>
              </a:rPr>
              <a:t> !!</a:t>
            </a:r>
            <a:endParaRPr lang="es-CO" sz="6600" b="1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10" y="1595486"/>
            <a:ext cx="2885774" cy="28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9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12" y="1446931"/>
            <a:ext cx="2652474" cy="193226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62388" y="3379197"/>
            <a:ext cx="70202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tx2"/>
                </a:solidFill>
              </a:rPr>
              <a:t>Welcome to a world of endless experiences. </a:t>
            </a:r>
            <a:br>
              <a:rPr lang="en-US" sz="4400" b="1" dirty="0" smtClean="0">
                <a:ln/>
                <a:solidFill>
                  <a:schemeClr val="tx2"/>
                </a:solidFill>
              </a:rPr>
            </a:br>
            <a:r>
              <a:rPr lang="en-US" sz="4000" b="1" dirty="0" smtClean="0">
                <a:ln/>
                <a:solidFill>
                  <a:schemeClr val="tx2"/>
                </a:solidFill>
              </a:rPr>
              <a:t>Live your </a:t>
            </a:r>
            <a:r>
              <a:rPr lang="en-US" sz="4000" b="1" dirty="0">
                <a:ln/>
                <a:solidFill>
                  <a:schemeClr val="tx2"/>
                </a:solidFill>
              </a:rPr>
              <a:t>E</a:t>
            </a:r>
            <a:r>
              <a:rPr lang="en-US" sz="4000" b="1" dirty="0" smtClean="0">
                <a:ln/>
                <a:solidFill>
                  <a:schemeClr val="tx2"/>
                </a:solidFill>
              </a:rPr>
              <a:t>nglish at </a:t>
            </a:r>
            <a:r>
              <a:rPr lang="en-US" sz="4000" b="1" dirty="0">
                <a:ln/>
                <a:solidFill>
                  <a:schemeClr val="tx2"/>
                </a:solidFill>
              </a:rPr>
              <a:t>U</a:t>
            </a:r>
            <a:r>
              <a:rPr lang="en-US" sz="4000" b="1" dirty="0" smtClean="0">
                <a:ln/>
                <a:solidFill>
                  <a:schemeClr val="tx2"/>
                </a:solidFill>
              </a:rPr>
              <a:t>.T.P</a:t>
            </a:r>
            <a:endParaRPr lang="es-CO" sz="4000" b="1" dirty="0">
              <a:ln/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94405" y="1141295"/>
            <a:ext cx="5953125" cy="124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INSTITUTO DE LENGUAS EXTRANJERAS - ILEX</a:t>
            </a:r>
            <a:endParaRPr lang="es-CO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1158" y="2626454"/>
            <a:ext cx="802265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184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3000" dirty="0">
                <a:ea typeface="ＭＳ Ｐゴシック" charset="0"/>
              </a:rPr>
              <a:t>Unidad Académica de la </a:t>
            </a:r>
            <a:r>
              <a:rPr lang="es-CO" sz="3000" dirty="0" smtClean="0">
                <a:ea typeface="ＭＳ Ｐゴシック" charset="0"/>
              </a:rPr>
              <a:t>UTP.</a:t>
            </a:r>
          </a:p>
          <a:p>
            <a:pPr marL="343184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3000" dirty="0" smtClean="0"/>
              <a:t>Ofrece cursos de inglés alineados </a:t>
            </a:r>
            <a:r>
              <a:rPr lang="es-ES" sz="3000" dirty="0"/>
              <a:t>con los estándares internacionales </a:t>
            </a:r>
            <a:r>
              <a:rPr lang="es-ES" sz="3000" dirty="0" smtClean="0"/>
              <a:t>(</a:t>
            </a:r>
            <a:r>
              <a:rPr lang="es-CO" sz="3000" dirty="0" smtClean="0"/>
              <a:t>Marco </a:t>
            </a:r>
            <a:r>
              <a:rPr lang="es-CO" sz="3000" dirty="0"/>
              <a:t>Común </a:t>
            </a:r>
            <a:r>
              <a:rPr lang="es-CO" sz="3000" dirty="0" smtClean="0"/>
              <a:t>Europeo)</a:t>
            </a:r>
          </a:p>
          <a:p>
            <a:pPr marL="284" algn="ctr" eaLnBrk="0" hangingPunct="0">
              <a:spcBef>
                <a:spcPct val="20000"/>
              </a:spcBef>
            </a:pPr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Oficina</a:t>
            </a:r>
            <a:r>
              <a:rPr lang="es-CO" sz="2800" b="1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: </a:t>
            </a:r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12-409 (Bellas Artes)</a:t>
            </a:r>
          </a:p>
          <a:p>
            <a:pPr marL="284" algn="ctr" eaLnBrk="0" hangingPunct="0">
              <a:spcBef>
                <a:spcPct val="20000"/>
              </a:spcBef>
            </a:pPr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Teléfonos: </a:t>
            </a:r>
            <a:r>
              <a:rPr lang="es-CO" sz="2800" b="1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3137433 - 3215782</a:t>
            </a:r>
          </a:p>
          <a:p>
            <a:pPr marL="284" algn="ctr" eaLnBrk="0" hangingPunct="0">
              <a:spcBef>
                <a:spcPct val="20000"/>
              </a:spcBef>
            </a:pPr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Correo: ilex@utp.edu.co</a:t>
            </a:r>
            <a:endParaRPr lang="es-CO" sz="2800" b="1" dirty="0">
              <a:solidFill>
                <a:schemeClr val="accent5">
                  <a:lumMod val="75000"/>
                </a:schemeClr>
              </a:solidFill>
              <a:ea typeface="ＭＳ Ｐゴシック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30" y="1266412"/>
            <a:ext cx="1422188" cy="1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04542" y="1098536"/>
            <a:ext cx="6814637" cy="82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Otros cursos de Idiomas – ILEX UTP</a:t>
            </a:r>
            <a:endParaRPr lang="es-CO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2914" y="2043832"/>
            <a:ext cx="47363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s-CO" sz="3200" dirty="0" smtClean="0">
                <a:ea typeface="Verdana" pitchFamily="34" charset="0"/>
                <a:cs typeface="Verdana" pitchFamily="34" charset="0"/>
              </a:rPr>
              <a:t>Curso </a:t>
            </a:r>
            <a:r>
              <a:rPr lang="es-CO" sz="3200" dirty="0">
                <a:ea typeface="Verdana" pitchFamily="34" charset="0"/>
                <a:cs typeface="Verdana" pitchFamily="34" charset="0"/>
              </a:rPr>
              <a:t>de conversación en Lengua Inglesa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O" sz="3200" dirty="0" smtClean="0">
                <a:ea typeface="Verdana" pitchFamily="34" charset="0"/>
                <a:cs typeface="Verdana" pitchFamily="34" charset="0"/>
              </a:rPr>
              <a:t>Alemán </a:t>
            </a:r>
            <a:endParaRPr lang="es-CO" sz="32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O" sz="3200" dirty="0">
                <a:ea typeface="Verdana" pitchFamily="34" charset="0"/>
                <a:cs typeface="Verdana" pitchFamily="34" charset="0"/>
              </a:rPr>
              <a:t>Italiano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O" sz="3200" dirty="0" smtClean="0">
                <a:ea typeface="Verdana" pitchFamily="34" charset="0"/>
                <a:cs typeface="Verdana" pitchFamily="34" charset="0"/>
              </a:rPr>
              <a:t>Portugués</a:t>
            </a:r>
            <a:endParaRPr lang="es-CO" sz="32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CO" sz="3200" dirty="0" smtClean="0">
                <a:ea typeface="Verdana" pitchFamily="34" charset="0"/>
                <a:cs typeface="Verdana" pitchFamily="34" charset="0"/>
              </a:rPr>
              <a:t>Francés</a:t>
            </a:r>
            <a:endParaRPr lang="es-CO" sz="3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08765" y="477278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CO" sz="3200" b="1" i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Oficina 12-303</a:t>
            </a:r>
          </a:p>
          <a:p>
            <a:pPr algn="r">
              <a:defRPr/>
            </a:pPr>
            <a:r>
              <a:rPr lang="es-CO" sz="3200" b="1" i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utp.ilex@gmail.com</a:t>
            </a:r>
            <a:r>
              <a:rPr lang="es-CO" sz="32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CO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17" y="3281145"/>
            <a:ext cx="432335" cy="4323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17" y="4028531"/>
            <a:ext cx="436345" cy="4363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65" y="4772787"/>
            <a:ext cx="550518" cy="4128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22" y="2600305"/>
            <a:ext cx="530676" cy="5306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35828" y="2318101"/>
            <a:ext cx="2553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Estos cursos no son</a:t>
            </a:r>
          </a:p>
          <a:p>
            <a:pPr algn="ctr">
              <a:defRPr/>
            </a:pP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Subsidiados por la UTP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17" y="5544911"/>
            <a:ext cx="485913" cy="3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2764" y="2521818"/>
            <a:ext cx="7883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/>
              <a:t>NORMATIVIDAD UTP PARA </a:t>
            </a:r>
          </a:p>
          <a:p>
            <a:pPr algn="ctr"/>
            <a:r>
              <a:rPr lang="es-CO" sz="4800" b="1" dirty="0" smtClean="0"/>
              <a:t>LICENCIATURA EN LENGUA INGLESA</a:t>
            </a:r>
            <a:endParaRPr lang="es-CO" sz="4800" b="1" dirty="0"/>
          </a:p>
        </p:txBody>
      </p:sp>
    </p:spTree>
    <p:extLst>
      <p:ext uri="{BB962C8B-B14F-4D97-AF65-F5344CB8AC3E}">
        <p14:creationId xmlns:p14="http://schemas.microsoft.com/office/powerpoint/2010/main" val="41263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1505" y="1021167"/>
            <a:ext cx="7497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Acuerdo 15 de 2015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6634" y="2123648"/>
            <a:ext cx="629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</a:rPr>
              <a:t>A partir del segundo semestre de 2016…</a:t>
            </a:r>
            <a:endParaRPr lang="es-CO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1505" y="3018797"/>
            <a:ext cx="7497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 smtClean="0"/>
              <a:t>“Los estudiantes de Licenciatura en Lengua Inglesa deben graduarse con un nivel de </a:t>
            </a:r>
            <a:r>
              <a:rPr lang="es-CO" sz="3200" b="1" dirty="0" smtClean="0"/>
              <a:t>competencias en C1</a:t>
            </a:r>
            <a:r>
              <a:rPr lang="es-CO" sz="2800" dirty="0" smtClean="0"/>
              <a:t> con base al MCERL Marco Común Europeo de Referencia en Lenguas.”</a:t>
            </a:r>
            <a:endParaRPr lang="es-CO" sz="2800" dirty="0"/>
          </a:p>
        </p:txBody>
      </p:sp>
      <p:sp>
        <p:nvSpPr>
          <p:cNvPr id="7" name="Rectángulo 6"/>
          <p:cNvSpPr/>
          <p:nvPr/>
        </p:nvSpPr>
        <p:spPr>
          <a:xfrm>
            <a:off x="571504" y="5206608"/>
            <a:ext cx="7497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“Parágrafo 2: Solamente presentarán prueba de suficiencia estudiantes que estén próximos a graduarse”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5606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1505" y="1021167"/>
            <a:ext cx="7497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Acuerdo 15 de 2015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6634" y="2123648"/>
            <a:ext cx="629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</a:rPr>
              <a:t>Requisitos a lo largo de la carrera</a:t>
            </a:r>
            <a:endParaRPr lang="es-CO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270" y="3103018"/>
            <a:ext cx="8444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b="1" dirty="0" smtClean="0"/>
              <a:t>Cuarto Semestre: </a:t>
            </a:r>
            <a:r>
              <a:rPr lang="es-CO" sz="2800" dirty="0" smtClean="0"/>
              <a:t>Asignatura Inglés Intermedio B1 – B2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b="1" dirty="0" smtClean="0"/>
              <a:t>Séptimo Semestre: </a:t>
            </a:r>
            <a:r>
              <a:rPr lang="es-CO" sz="2800" dirty="0" smtClean="0"/>
              <a:t>Desarrollo Profesional B2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b="1" dirty="0" smtClean="0"/>
              <a:t>Décimo Semestre: </a:t>
            </a:r>
            <a:r>
              <a:rPr lang="es-CO" sz="2800" dirty="0" smtClean="0"/>
              <a:t>Nivel C1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10953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9477" y="890539"/>
            <a:ext cx="7497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Acuerdo 15 de 2015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0934" y="1912600"/>
            <a:ext cx="629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</a:rPr>
              <a:t>Prueba de Suficiencia en Lengua Inglesa</a:t>
            </a:r>
            <a:endParaRPr lang="es-CO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9476" y="2858326"/>
            <a:ext cx="75601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Administrada por el ILEX. Prueba C1.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Se realiza 4 veces en el año </a:t>
            </a:r>
          </a:p>
          <a:p>
            <a:pPr lvl="1" algn="just"/>
            <a:r>
              <a:rPr lang="es-CO" sz="2800" dirty="0" smtClean="0"/>
              <a:t>(previa a fechas de graduación)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Inscripción mediante página web ILEX</a:t>
            </a:r>
          </a:p>
          <a:p>
            <a:pPr lvl="1" algn="just"/>
            <a:r>
              <a:rPr lang="es-CO" sz="2800" b="1" dirty="0" smtClean="0"/>
              <a:t>http</a:t>
            </a:r>
            <a:r>
              <a:rPr lang="es-CO" sz="2800" b="1" dirty="0"/>
              <a:t>://www.utp.edu.co/ilex</a:t>
            </a:r>
            <a:r>
              <a:rPr lang="es-CO" sz="2800" b="1" dirty="0" smtClean="0"/>
              <a:t>/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05849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9477" y="890539"/>
            <a:ext cx="7497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Acuerdo 15 de 2015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0934" y="1659926"/>
            <a:ext cx="6291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solidFill>
                  <a:schemeClr val="accent5">
                    <a:lumMod val="75000"/>
                  </a:schemeClr>
                </a:solidFill>
              </a:rPr>
              <a:t>El requisito C1 puede homologarse con pruebas internacionales…</a:t>
            </a:r>
            <a:endParaRPr lang="es-CO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0934" y="2449971"/>
            <a:ext cx="7459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400" dirty="0" smtClean="0"/>
              <a:t>Cambridge </a:t>
            </a:r>
            <a:r>
              <a:rPr lang="es-CO" sz="2400" dirty="0" err="1" smtClean="0"/>
              <a:t>Advanced</a:t>
            </a:r>
            <a:r>
              <a:rPr lang="es-CO" sz="2400" dirty="0" smtClean="0"/>
              <a:t> </a:t>
            </a:r>
            <a:r>
              <a:rPr lang="es-CO" sz="2400" dirty="0" err="1" smtClean="0"/>
              <a:t>Exam</a:t>
            </a:r>
            <a:r>
              <a:rPr lang="es-CO" sz="2400" dirty="0" smtClean="0"/>
              <a:t> – CAE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400" dirty="0" smtClean="0"/>
              <a:t>TOEFL </a:t>
            </a:r>
            <a:r>
              <a:rPr lang="es-CO" sz="2400" dirty="0" err="1" smtClean="0"/>
              <a:t>ibt</a:t>
            </a:r>
            <a:r>
              <a:rPr lang="es-CO" sz="2400" dirty="0" smtClean="0"/>
              <a:t> (95-110 puntos)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400" dirty="0" smtClean="0"/>
              <a:t>TOEFL </a:t>
            </a:r>
            <a:r>
              <a:rPr lang="es-CO" sz="2400" dirty="0" err="1" smtClean="0"/>
              <a:t>paper</a:t>
            </a:r>
            <a:r>
              <a:rPr lang="es-CO" sz="2400" dirty="0" smtClean="0"/>
              <a:t> </a:t>
            </a:r>
            <a:r>
              <a:rPr lang="es-CO" sz="2400" dirty="0" err="1" smtClean="0"/>
              <a:t>based</a:t>
            </a:r>
            <a:r>
              <a:rPr lang="es-CO" sz="2400" dirty="0" smtClean="0"/>
              <a:t> (550 puntos +)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400" dirty="0"/>
              <a:t>TOEFL </a:t>
            </a:r>
            <a:r>
              <a:rPr lang="es-CO" sz="2400" dirty="0" err="1"/>
              <a:t>paper</a:t>
            </a:r>
            <a:r>
              <a:rPr lang="es-CO" sz="2400" dirty="0"/>
              <a:t> </a:t>
            </a:r>
            <a:r>
              <a:rPr lang="es-CO" sz="2400" dirty="0" err="1" smtClean="0"/>
              <a:t>based</a:t>
            </a:r>
            <a:r>
              <a:rPr lang="es-CO" sz="2400" dirty="0" smtClean="0"/>
              <a:t> ITP (627 puntos +)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400" dirty="0" smtClean="0"/>
              <a:t>IELTS (rango de 7 a 8)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400" dirty="0" smtClean="0"/>
              <a:t>TOEIC (880 +)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400" dirty="0" smtClean="0"/>
              <a:t>APTIS (Resultado C1)</a:t>
            </a:r>
          </a:p>
        </p:txBody>
      </p:sp>
    </p:spTree>
    <p:extLst>
      <p:ext uri="{BB962C8B-B14F-4D97-AF65-F5344CB8AC3E}">
        <p14:creationId xmlns:p14="http://schemas.microsoft.com/office/powerpoint/2010/main" val="223634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4461</TotalTime>
  <Words>547</Words>
  <Application>Microsoft Office PowerPoint</Application>
  <PresentationFormat>Presentación en pantalla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100</cp:revision>
  <dcterms:created xsi:type="dcterms:W3CDTF">2016-01-18T17:00:07Z</dcterms:created>
  <dcterms:modified xsi:type="dcterms:W3CDTF">2017-07-11T14:53:09Z</dcterms:modified>
</cp:coreProperties>
</file>